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6" r:id="rId6"/>
    <p:sldId id="302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04" r:id="rId15"/>
    <p:sldId id="258" r:id="rId16"/>
    <p:sldId id="296" r:id="rId17"/>
    <p:sldId id="297" r:id="rId18"/>
    <p:sldId id="300" r:id="rId19"/>
    <p:sldId id="290" r:id="rId20"/>
    <p:sldId id="291" r:id="rId21"/>
    <p:sldId id="306" r:id="rId22"/>
    <p:sldId id="293" r:id="rId23"/>
    <p:sldId id="315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GB" smtClean="0"/>
              <a:t>03/09/2018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GB" smtClean="0"/>
              <a:t>03/09/2018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4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17910" y="6356350"/>
            <a:ext cx="665499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Turbulence Impact Mitigation Workshop 2018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463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40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714" y="6347227"/>
            <a:ext cx="783772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2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5/JAMC-D-16-0205.1" TargetMode="External"/><Relationship Id="rId3" Type="http://schemas.openxmlformats.org/officeDocument/2006/relationships/hyperlink" Target="https://doi.org/10.1175/JAMC-D-17-0174.1" TargetMode="External"/><Relationship Id="rId7" Type="http://schemas.openxmlformats.org/officeDocument/2006/relationships/hyperlink" Target="https://doi.org/10.1175/JAMC-D-16-0312.1" TargetMode="External"/><Relationship Id="rId2" Type="http://schemas.openxmlformats.org/officeDocument/2006/relationships/hyperlink" Target="https://ntrs.nasa.gov/search.jsp?R=20120000925.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175/1520-0469(2003)60%3c1297:AIOTGM%3e2.0.CO;2" TargetMode="External"/><Relationship Id="rId5" Type="http://schemas.openxmlformats.org/officeDocument/2006/relationships/hyperlink" Target="https://doi.org/10.1175/BAMS-D-11-00062.1" TargetMode="External"/><Relationship Id="rId4" Type="http://schemas.openxmlformats.org/officeDocument/2006/relationships/hyperlink" Target="https://doi.org/10.1002/2014GL059299" TargetMode="External"/><Relationship Id="rId9" Type="http://schemas.openxmlformats.org/officeDocument/2006/relationships/hyperlink" Target="https://doi.org/10.1175/JAS-D-13-0346.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70" y="3331828"/>
            <a:ext cx="9950824" cy="1243584"/>
          </a:xfrm>
        </p:spPr>
        <p:txBody>
          <a:bodyPr/>
          <a:lstStyle/>
          <a:p>
            <a:pPr algn="ctr"/>
            <a:r>
              <a:rPr lang="en-US" sz="5400" dirty="0" smtClean="0"/>
              <a:t>Simulations of Midlatitude and Tropical Out-of-Cloud Convectively-Induced Turbulence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954" y="4575412"/>
            <a:ext cx="7077456" cy="86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Katelyn Barber</a:t>
            </a:r>
          </a:p>
          <a:p>
            <a:pPr marL="0" indent="0" algn="ctr">
              <a:buNone/>
            </a:pPr>
            <a:r>
              <a:rPr lang="en-US" sz="2000" dirty="0" smtClean="0"/>
              <a:t>University of North Dakota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3010"/>
            <a:ext cx="659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Turbulence Impact Mitigation Workshop 2018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4210" y="6503010"/>
            <a:ext cx="279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katelyn.barber@und.edu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Discussion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11214100" cy="4093243"/>
          </a:xfrm>
        </p:spPr>
        <p:txBody>
          <a:bodyPr/>
          <a:lstStyle/>
          <a:p>
            <a:r>
              <a:rPr lang="en-US" sz="2600" dirty="0"/>
              <a:t>Turbulence diagnostics (uncalibrated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Richardson number: Turbulence was predicted near convection</a:t>
            </a:r>
            <a:endParaRPr lang="en-US" sz="2400" dirty="0"/>
          </a:p>
          <a:p>
            <a:pPr lvl="1"/>
            <a:r>
              <a:rPr lang="en-US" sz="2400" dirty="0" smtClean="0"/>
              <a:t>EDR</a:t>
            </a:r>
            <a:r>
              <a:rPr lang="en-US" sz="2400" dirty="0"/>
              <a:t>: Under-predicted turbulence</a:t>
            </a:r>
          </a:p>
          <a:p>
            <a:pPr lvl="1"/>
            <a:r>
              <a:rPr lang="en-US" sz="2400" dirty="0"/>
              <a:t>Structure functions: Predicted severe turbulence near convection</a:t>
            </a:r>
          </a:p>
          <a:p>
            <a:r>
              <a:rPr lang="en-US" sz="2600" dirty="0"/>
              <a:t>Greatest areal coverage of turbulence is associated with mature/dissipating convection</a:t>
            </a:r>
          </a:p>
          <a:p>
            <a:r>
              <a:rPr lang="en-US" sz="2600" dirty="0"/>
              <a:t>Most intense turbulence is associated with developing convection</a:t>
            </a:r>
          </a:p>
          <a:p>
            <a:pPr lvl="1"/>
            <a:r>
              <a:rPr lang="en-US" sz="2400" dirty="0" smtClean="0"/>
              <a:t>Increased hazard for </a:t>
            </a:r>
            <a:r>
              <a:rPr lang="en-US" sz="2400" dirty="0"/>
              <a:t>aviation </a:t>
            </a:r>
            <a:r>
              <a:rPr lang="en-US" sz="2400" dirty="0" smtClean="0"/>
              <a:t>operations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500" y="5718628"/>
            <a:ext cx="1160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More research on developing convection and turbulence is needed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Research Objective II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498" y="1625385"/>
            <a:ext cx="6359713" cy="4721842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model resolution influence the distribution of turbulence? </a:t>
            </a:r>
            <a:endParaRPr lang="en-US" dirty="0" smtClean="0"/>
          </a:p>
          <a:p>
            <a:r>
              <a:rPr lang="en-US" dirty="0"/>
              <a:t>Current operational turbulence forecast systems are now running on a 3 km </a:t>
            </a:r>
            <a:r>
              <a:rPr lang="en-US" dirty="0" smtClean="0"/>
              <a:t>horizontal grid spacing </a:t>
            </a:r>
          </a:p>
          <a:p>
            <a:pPr lvl="1"/>
            <a:r>
              <a:rPr lang="en-US" dirty="0" smtClean="0"/>
              <a:t>Indices are being scaled for finer grid spacing</a:t>
            </a:r>
          </a:p>
          <a:p>
            <a:r>
              <a:rPr lang="en-US" dirty="0" smtClean="0"/>
              <a:t>Turbulence </a:t>
            </a:r>
            <a:r>
              <a:rPr lang="en-US" dirty="0"/>
              <a:t>that influences aviation occurs on scales of 10-1000 m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9031" y="9733"/>
            <a:ext cx="6691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Sharman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and Pearson 2017; Pearson and Sharman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2017; Lester 1994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7226" b="10497"/>
          <a:stretch/>
        </p:blipFill>
        <p:spPr>
          <a:xfrm>
            <a:off x="7064417" y="1092448"/>
            <a:ext cx="4890018" cy="4510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1558" y="5295289"/>
            <a:ext cx="227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Courtesy of A. </a:t>
            </a:r>
            <a:r>
              <a:rPr lang="en-US" sz="1400" dirty="0" err="1" smtClean="0">
                <a:solidFill>
                  <a:schemeClr val="bg1"/>
                </a:solidFill>
              </a:rPr>
              <a:t>Karboski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97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Barber et al. 2018 JAMC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Methodology</a:t>
            </a:r>
            <a:endParaRPr lang="en-GB" u="sng" dirty="0">
              <a:solidFill>
                <a:srgbClr val="00B05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5741147" cy="4093243"/>
          </a:xfrm>
        </p:spPr>
        <p:txBody>
          <a:bodyPr/>
          <a:lstStyle/>
          <a:p>
            <a:r>
              <a:rPr lang="en-US" dirty="0" smtClean="0"/>
              <a:t>Numerical simulations of convection in northern Great Plains using WRF</a:t>
            </a:r>
          </a:p>
          <a:p>
            <a:pPr lvl="1"/>
            <a:r>
              <a:rPr lang="en-US" dirty="0" smtClean="0"/>
              <a:t>10-17 July 2015</a:t>
            </a:r>
          </a:p>
          <a:p>
            <a:r>
              <a:rPr lang="en-US" dirty="0" smtClean="0"/>
              <a:t>Turbulence diagnostics</a:t>
            </a:r>
          </a:p>
          <a:p>
            <a:pPr lvl="1"/>
            <a:r>
              <a:rPr lang="en-US" dirty="0"/>
              <a:t>Model derived eddy dissipation </a:t>
            </a:r>
            <a:r>
              <a:rPr lang="en-US" dirty="0" smtClean="0"/>
              <a:t>rate 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baseline="30000" dirty="0" smtClean="0"/>
              <a:t>1/3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Turbulent kinetic </a:t>
            </a:r>
            <a:r>
              <a:rPr lang="en-US" dirty="0" smtClean="0"/>
              <a:t>energy</a:t>
            </a:r>
          </a:p>
          <a:p>
            <a:pPr lvl="1"/>
            <a:r>
              <a:rPr lang="en-US" dirty="0" err="1" smtClean="0"/>
              <a:t>Ellrod</a:t>
            </a:r>
            <a:r>
              <a:rPr lang="en-US" dirty="0" smtClean="0"/>
              <a:t> Index</a:t>
            </a:r>
          </a:p>
          <a:p>
            <a:pPr lvl="2"/>
            <a:r>
              <a:rPr lang="en-US" dirty="0" smtClean="0"/>
              <a:t>Convergence, deformation, and vertical wind shear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76565" y="26114"/>
            <a:ext cx="471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Ellrod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and Knapp 1992; Ahmad and Proctor 2012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22739"/>
              </p:ext>
            </p:extLst>
          </p:nvPr>
        </p:nvGraphicFramePr>
        <p:xfrm>
          <a:off x="6397930" y="2647947"/>
          <a:ext cx="541360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846"/>
                <a:gridCol w="2299447"/>
                <a:gridCol w="2089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Horizontal grid spacing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vertical grid spacing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km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 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km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 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km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 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297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Barber et al. 2018 JAMC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801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WRF: Weather Research and Forecasting model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4483" y="4370294"/>
            <a:ext cx="5413607" cy="40109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Midlatitude CIT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5566335" cy="4093243"/>
          </a:xfrm>
        </p:spPr>
        <p:txBody>
          <a:bodyPr/>
          <a:lstStyle/>
          <a:p>
            <a:r>
              <a:rPr lang="el-GR" dirty="0" smtClean="0"/>
              <a:t>ε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Light to moderate turbulence</a:t>
            </a:r>
          </a:p>
          <a:p>
            <a:r>
              <a:rPr lang="en-US" dirty="0" err="1"/>
              <a:t>Ellrod</a:t>
            </a:r>
            <a:r>
              <a:rPr lang="en-US" dirty="0"/>
              <a:t> </a:t>
            </a: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Resolution sensitivity</a:t>
            </a:r>
          </a:p>
          <a:p>
            <a:pPr lvl="2"/>
            <a:r>
              <a:rPr lang="en-US" dirty="0" smtClean="0"/>
              <a:t>Areal coverage of severe turbulence is much greater than </a:t>
            </a:r>
            <a:r>
              <a:rPr lang="el-GR" dirty="0"/>
              <a:t>ε</a:t>
            </a:r>
            <a:r>
              <a:rPr lang="en-US" baseline="30000" dirty="0"/>
              <a:t>1/3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Magnitudes need to be scaled </a:t>
            </a:r>
          </a:p>
          <a:p>
            <a:pPr lvl="2"/>
            <a:r>
              <a:rPr lang="en-US" dirty="0" smtClean="0"/>
              <a:t>Brown 1</a:t>
            </a:r>
            <a:endParaRPr lang="en-US" dirty="0"/>
          </a:p>
          <a:p>
            <a:r>
              <a:rPr lang="en-US" dirty="0" smtClean="0"/>
              <a:t>Locations of maximum intensity vary between diagnostics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24" y="35029"/>
            <a:ext cx="5904762" cy="680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97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Barber et al. 2018 JAMC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4665" y="3672006"/>
            <a:ext cx="252687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∆x = 500 m    z = 8 km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34666" y="358259"/>
            <a:ext cx="252687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∆x = 500 m    z = 8 km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6260" y="5745522"/>
            <a:ext cx="142538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Ellrod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3155" y="2445222"/>
            <a:ext cx="6454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</a:t>
            </a:r>
            <a:r>
              <a:rPr lang="en-US" baseline="30000" dirty="0" smtClean="0"/>
              <a:t>1/3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71647" y="1697152"/>
            <a:ext cx="1788459" cy="9327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453812">
            <a:off x="8194889" y="4518609"/>
            <a:ext cx="2382513" cy="11005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8709" y="5721113"/>
            <a:ext cx="9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Severe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86010" y="358259"/>
            <a:ext cx="1214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Moderate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/>
              <a:t>Light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5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7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Midlatitude CIT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5055347" cy="4093243"/>
          </a:xfrm>
        </p:spPr>
        <p:txBody>
          <a:bodyPr/>
          <a:lstStyle/>
          <a:p>
            <a:r>
              <a:rPr lang="en-US" dirty="0" smtClean="0"/>
              <a:t>Coarser model resolution distributes the most turbulence towards lower thresholds</a:t>
            </a:r>
          </a:p>
          <a:p>
            <a:r>
              <a:rPr lang="en-US" dirty="0" smtClean="0"/>
              <a:t>Finer vertical and horizontal grid spacing is needed to predict </a:t>
            </a:r>
            <a:r>
              <a:rPr lang="en-US" dirty="0"/>
              <a:t>extreme turbulence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97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Barber et al. 2018 JAMC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4" y="0"/>
            <a:ext cx="630517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0" y="1008529"/>
            <a:ext cx="1922929" cy="9950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1000" y="5126957"/>
            <a:ext cx="1770529" cy="9950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0999" y="3065120"/>
            <a:ext cx="1770529" cy="9950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46977" y="3469340"/>
            <a:ext cx="1645023" cy="309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099" y="5256963"/>
            <a:ext cx="22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km = 26 </a:t>
            </a:r>
            <a:r>
              <a:rPr lang="en-US" dirty="0" err="1" smtClean="0"/>
              <a:t>kft</a:t>
            </a:r>
            <a:endParaRPr lang="en-US" dirty="0" smtClean="0"/>
          </a:p>
          <a:p>
            <a:r>
              <a:rPr lang="en-US" dirty="0" smtClean="0"/>
              <a:t>10 km = 33 </a:t>
            </a:r>
            <a:r>
              <a:rPr lang="en-US" dirty="0" err="1" smtClean="0"/>
              <a:t>kft</a:t>
            </a:r>
            <a:endParaRPr lang="en-US" dirty="0" smtClean="0"/>
          </a:p>
          <a:p>
            <a:r>
              <a:rPr lang="en-US" dirty="0" smtClean="0"/>
              <a:t>12 km = 39 </a:t>
            </a:r>
            <a:r>
              <a:rPr lang="en-US" dirty="0" err="1" smtClean="0"/>
              <a:t>kft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Discussion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11214100" cy="4093243"/>
          </a:xfrm>
        </p:spPr>
        <p:txBody>
          <a:bodyPr/>
          <a:lstStyle/>
          <a:p>
            <a:r>
              <a:rPr lang="en-US" dirty="0" smtClean="0"/>
              <a:t>Resolution influences the distribution of turbulence</a:t>
            </a:r>
          </a:p>
          <a:p>
            <a:r>
              <a:rPr lang="en-US" dirty="0" smtClean="0"/>
              <a:t>Increased horizontal and vertical resolution is important for turbulence prediction</a:t>
            </a:r>
          </a:p>
          <a:p>
            <a:r>
              <a:rPr lang="en-US" dirty="0" smtClean="0"/>
              <a:t>Moderate to severe turbulence was found more than 20 mi away from convection</a:t>
            </a:r>
          </a:p>
          <a:p>
            <a:r>
              <a:rPr lang="en-US" dirty="0" smtClean="0"/>
              <a:t>Turbulence prediction is sensitive to convective type and dynamical forcing (i.e. isolated convection and mesoscale convective systems)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972" y="6347227"/>
            <a:ext cx="49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Barber et al. 2018 JAMC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Conclusions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More research </a:t>
            </a:r>
            <a:r>
              <a:rPr lang="en-US" dirty="0" smtClean="0"/>
              <a:t>about CIT </a:t>
            </a:r>
            <a:r>
              <a:rPr lang="en-US" dirty="0" smtClean="0"/>
              <a:t>caused by developing </a:t>
            </a:r>
            <a:r>
              <a:rPr lang="en-US" dirty="0" smtClean="0"/>
              <a:t>convection is needed </a:t>
            </a:r>
            <a:endParaRPr lang="en-US" dirty="0" smtClean="0"/>
          </a:p>
          <a:p>
            <a:pPr lvl="1"/>
            <a:r>
              <a:rPr lang="en-US" dirty="0" smtClean="0"/>
              <a:t>Midlatitudes and tropics</a:t>
            </a:r>
          </a:p>
          <a:p>
            <a:r>
              <a:rPr lang="en-US" dirty="0" smtClean="0"/>
              <a:t>Storm type specific FAA guidelines </a:t>
            </a:r>
          </a:p>
          <a:p>
            <a:pPr lvl="1"/>
            <a:r>
              <a:rPr lang="en-US" dirty="0" smtClean="0"/>
              <a:t>Increase efficiency</a:t>
            </a:r>
          </a:p>
          <a:p>
            <a:r>
              <a:rPr lang="en-US" dirty="0" smtClean="0"/>
              <a:t>Can convective parameters statistically be used as turbulence diagnostics?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57" y="300439"/>
            <a:ext cx="4667250" cy="622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7249" y="6193338"/>
            <a:ext cx="227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Courtesy of A. </a:t>
            </a:r>
            <a:r>
              <a:rPr lang="en-US" sz="1400" dirty="0" err="1" smtClean="0">
                <a:solidFill>
                  <a:schemeClr val="bg1"/>
                </a:solidFill>
              </a:rPr>
              <a:t>Karboski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References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289208"/>
            <a:ext cx="11321676" cy="4093243"/>
          </a:xfrm>
        </p:spPr>
        <p:txBody>
          <a:bodyPr/>
          <a:lstStyle/>
          <a:p>
            <a:pPr marL="0" indent="0">
              <a:buNone/>
            </a:pPr>
            <a:r>
              <a:rPr lang="en-US" sz="1050" dirty="0"/>
              <a:t>Ahmad, N. N., and F. H. Proctor, 2012: Estimation of eddy dissipation rates from mesoscale model simulations. NASA Tech. Report AIAA Paper-2012-0429, 24 pp, </a:t>
            </a:r>
            <a:r>
              <a:rPr lang="en-US" sz="1050" u="sng" dirty="0">
                <a:hlinkClick r:id="rId2"/>
              </a:rPr>
              <a:t>https://ntrs.nasa.gov/search.jsp?R=20120000925.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Barber, K. A., G. L. Mullendore, and M. J. Alexander, 2018: Out-of-cloud convective turbulence: Estimation method and impacts of model resolution. </a:t>
            </a:r>
            <a:r>
              <a:rPr lang="en-US" sz="1050" i="1" dirty="0"/>
              <a:t>J. Appl. Meteor. </a:t>
            </a:r>
            <a:r>
              <a:rPr lang="en-US" sz="1050" i="1" dirty="0" err="1"/>
              <a:t>Climatol</a:t>
            </a:r>
            <a:r>
              <a:rPr lang="en-US" sz="1050" i="1" dirty="0"/>
              <a:t>.,</a:t>
            </a:r>
            <a:r>
              <a:rPr lang="en-US" sz="1050" dirty="0"/>
              <a:t> 57, 121–136, </a:t>
            </a:r>
            <a:r>
              <a:rPr lang="en-US" sz="1050" u="sng" dirty="0">
                <a:hlinkClick r:id="rId3"/>
              </a:rPr>
              <a:t>https://doi.org/10.1175/JAMC-D-17-0174.1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 err="1"/>
              <a:t>Ellrod</a:t>
            </a:r>
            <a:r>
              <a:rPr lang="en-US" sz="1050" dirty="0"/>
              <a:t>, G. P., and D. L. Knapp, 1992: An objective clear-air turbulence forecasting technique: Verification and operational use. </a:t>
            </a:r>
            <a:r>
              <a:rPr lang="en-US" sz="1050" i="1" dirty="0" err="1"/>
              <a:t>Wea</a:t>
            </a:r>
            <a:r>
              <a:rPr lang="en-US" sz="1050" i="1" dirty="0"/>
              <a:t>. Forecasting,</a:t>
            </a:r>
            <a:r>
              <a:rPr lang="en-US" sz="1050" dirty="0"/>
              <a:t> 7, 150–165.</a:t>
            </a:r>
          </a:p>
          <a:p>
            <a:pPr marL="0" indent="0">
              <a:buNone/>
            </a:pPr>
            <a:r>
              <a:rPr lang="en-US" sz="1050" dirty="0" err="1"/>
              <a:t>Frehlich</a:t>
            </a:r>
            <a:r>
              <a:rPr lang="en-US" sz="1050" dirty="0"/>
              <a:t>, R., and R. Sharman, 2004a: Estimates of turbulence from numerical weather prediction model output with applications to turbulence diagnosis and data assimilation. </a:t>
            </a:r>
            <a:r>
              <a:rPr lang="en-US" sz="1050" i="1" dirty="0"/>
              <a:t>Mon. </a:t>
            </a:r>
            <a:r>
              <a:rPr lang="en-US" sz="1050" i="1" dirty="0" err="1"/>
              <a:t>Wea</a:t>
            </a:r>
            <a:r>
              <a:rPr lang="en-US" sz="1050" i="1" dirty="0"/>
              <a:t>. Rev</a:t>
            </a:r>
            <a:r>
              <a:rPr lang="en-US" sz="1050" dirty="0"/>
              <a:t>, 132, 2308–2324.</a:t>
            </a:r>
          </a:p>
          <a:p>
            <a:pPr marL="0" indent="0">
              <a:buNone/>
            </a:pPr>
            <a:r>
              <a:rPr lang="en-US" sz="1050" dirty="0" err="1"/>
              <a:t>Frehlich</a:t>
            </a:r>
            <a:r>
              <a:rPr lang="en-US" sz="1050" dirty="0"/>
              <a:t>, R., and R. Sharman, 2004b: Estimates of upper level turbulence based on second order structure functions derived from numerical weather prediction model output. Preprints, </a:t>
            </a:r>
            <a:r>
              <a:rPr lang="en-US" sz="1050" i="1" dirty="0"/>
              <a:t>11th Conf. on Aviation, Range, and Aerospace Meteorology,</a:t>
            </a:r>
            <a:r>
              <a:rPr lang="en-US" sz="1050" dirty="0"/>
              <a:t> Hyannis, MA, Amer. Meteor. Soc., CD-ROM, P4.13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r>
              <a:rPr lang="en-US" sz="1050" dirty="0"/>
              <a:t>Lane, T. P., and R. D. Sharman, 2014: Intensity of thunderstorm-generated turbulence revealed  by large-eddy simulation. </a:t>
            </a:r>
            <a:r>
              <a:rPr lang="en-US" sz="1050" i="1" dirty="0" err="1"/>
              <a:t>Geophys</a:t>
            </a:r>
            <a:r>
              <a:rPr lang="en-US" sz="1050" i="1" dirty="0"/>
              <a:t>. Res. Lett.</a:t>
            </a:r>
            <a:r>
              <a:rPr lang="en-US" sz="1050" dirty="0"/>
              <a:t>, 41, 2221–2227, </a:t>
            </a:r>
            <a:r>
              <a:rPr lang="en-US" sz="1050" u="sng" dirty="0">
                <a:hlinkClick r:id="rId4"/>
              </a:rPr>
              <a:t>https://doi.org/10.1002/2014GL059299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Lane, T. P., R. D. Sharman, S. B. Trier, R. G. </a:t>
            </a:r>
            <a:r>
              <a:rPr lang="en-US" sz="1050" dirty="0" err="1"/>
              <a:t>Fovell</a:t>
            </a:r>
            <a:r>
              <a:rPr lang="en-US" sz="1050" dirty="0"/>
              <a:t>, and J. K. Williams, 2012: Recent advances  in the understanding of near-cloud turbulence. </a:t>
            </a:r>
            <a:r>
              <a:rPr lang="en-US" sz="1050" i="1" dirty="0"/>
              <a:t>Bull. Amer. Meteor. Soc.</a:t>
            </a:r>
            <a:r>
              <a:rPr lang="en-US" sz="1050" dirty="0"/>
              <a:t>, 93, 499–515, </a:t>
            </a:r>
            <a:r>
              <a:rPr lang="en-US" sz="1050" u="sng" dirty="0">
                <a:hlinkClick r:id="rId5"/>
              </a:rPr>
              <a:t>https://doi.org/10.1175/BAMS-D-11-00062.1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Lane, T. P. and R. D. Sharman, 2008: Some influences of background flow conditions on the  generation of turbulence due to gravity wave breaking above deep convection. </a:t>
            </a:r>
            <a:r>
              <a:rPr lang="en-US" sz="1050" i="1" dirty="0"/>
              <a:t>J. Appl. </a:t>
            </a:r>
            <a:r>
              <a:rPr lang="en-US" sz="1050" dirty="0"/>
              <a:t> </a:t>
            </a:r>
            <a:r>
              <a:rPr lang="en-US" sz="1050" i="1" dirty="0"/>
              <a:t>Meteor. </a:t>
            </a:r>
            <a:r>
              <a:rPr lang="en-US" sz="1050" i="1" dirty="0" err="1"/>
              <a:t>Climatol</a:t>
            </a:r>
            <a:r>
              <a:rPr lang="en-US" sz="1050" i="1" dirty="0"/>
              <a:t>.,</a:t>
            </a:r>
            <a:r>
              <a:rPr lang="en-US" sz="1050" dirty="0"/>
              <a:t> 47, 2777–2796, https://doi.org/10.1175/2008JAMC1787.1</a:t>
            </a:r>
          </a:p>
          <a:p>
            <a:pPr marL="0" indent="0">
              <a:buNone/>
            </a:pPr>
            <a:r>
              <a:rPr lang="en-US" sz="1050" dirty="0"/>
              <a:t>Lane, T. P., R. D. Sharman, T. L. Clark, and H.-M. Hsu, 2003: An investigation of turbulence generation mechanisms above deep convection. </a:t>
            </a:r>
            <a:r>
              <a:rPr lang="en-US" sz="1050" i="1" dirty="0"/>
              <a:t>J. Atmos. Sci.</a:t>
            </a:r>
            <a:r>
              <a:rPr lang="en-US" sz="1050" dirty="0"/>
              <a:t>, 60, 1297–1321, </a:t>
            </a:r>
            <a:r>
              <a:rPr lang="en-US" sz="1050" u="sng" dirty="0">
                <a:hlinkClick r:id="rId6"/>
              </a:rPr>
              <a:t>https://doi.org/10.1175/1520-0469(2003)60&lt;1297:AIOTGM&gt;2.0.CO;2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r>
              <a:rPr lang="en-US" sz="1050" dirty="0"/>
              <a:t>Lester, P. F., 1994: Turbulence: A New Perspective for Pilots. </a:t>
            </a:r>
            <a:r>
              <a:rPr lang="en-US" sz="1050" dirty="0" err="1"/>
              <a:t>Jeppesen</a:t>
            </a:r>
            <a:r>
              <a:rPr lang="en-US" sz="1050" dirty="0"/>
              <a:t> Sanderson, 212 pp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r>
              <a:rPr lang="en-US" sz="1050" dirty="0"/>
              <a:t>Pearson, J. M., and R. D. Sharman, 2017: Prediction of energy dissipation rates for aviation turbulence. Part II: </a:t>
            </a:r>
            <a:r>
              <a:rPr lang="en-US" sz="1050" dirty="0" err="1"/>
              <a:t>Nowcasting</a:t>
            </a:r>
            <a:r>
              <a:rPr lang="en-US" sz="1050" dirty="0"/>
              <a:t> convective and </a:t>
            </a:r>
            <a:r>
              <a:rPr lang="en-US" sz="1050" dirty="0" err="1"/>
              <a:t>nonconvective</a:t>
            </a:r>
            <a:r>
              <a:rPr lang="en-US" sz="1050" dirty="0"/>
              <a:t> turbulence. </a:t>
            </a:r>
            <a:r>
              <a:rPr lang="en-US" sz="1050" i="1" dirty="0"/>
              <a:t>J. Appl. Meteor. </a:t>
            </a:r>
            <a:r>
              <a:rPr lang="en-US" sz="1050" i="1" dirty="0" err="1"/>
              <a:t>Climatol</a:t>
            </a:r>
            <a:r>
              <a:rPr lang="en-US" sz="1050" i="1" dirty="0"/>
              <a:t>.</a:t>
            </a:r>
            <a:r>
              <a:rPr lang="en-US" sz="1050" dirty="0"/>
              <a:t>, 56, 339–351, </a:t>
            </a:r>
            <a:r>
              <a:rPr lang="en-US" sz="1050" u="sng" dirty="0">
                <a:hlinkClick r:id="rId7"/>
              </a:rPr>
              <a:t>https://doi.org/10.1175/JAMC-D-16-0312.1</a:t>
            </a:r>
            <a:r>
              <a:rPr lang="en-US" sz="1050" dirty="0"/>
              <a:t>.</a:t>
            </a:r>
          </a:p>
          <a:p>
            <a:pPr marL="0" indent="0">
              <a:buNone/>
            </a:pPr>
            <a:r>
              <a:rPr lang="en-US" sz="1050" dirty="0"/>
              <a:t>Sharman, R. D., and J. M. Pearson, 2017: Prediction of energy dissipation rates for aviation turbulence. Part I: Forecasting </a:t>
            </a:r>
            <a:r>
              <a:rPr lang="en-US" sz="1050" dirty="0" err="1"/>
              <a:t>nonconvective</a:t>
            </a:r>
            <a:r>
              <a:rPr lang="en-US" sz="1050" dirty="0"/>
              <a:t> turbulence. </a:t>
            </a:r>
            <a:r>
              <a:rPr lang="en-US" sz="1050" i="1" dirty="0"/>
              <a:t>J. Appl. Meteor. </a:t>
            </a:r>
            <a:r>
              <a:rPr lang="en-US" sz="1050" i="1" dirty="0" err="1"/>
              <a:t>Climatol</a:t>
            </a:r>
            <a:r>
              <a:rPr lang="en-US" sz="1050" i="1" dirty="0"/>
              <a:t>.</a:t>
            </a:r>
            <a:r>
              <a:rPr lang="en-US" sz="1050" dirty="0"/>
              <a:t>, 56, 317–337, </a:t>
            </a:r>
            <a:r>
              <a:rPr lang="en-US" sz="1050" u="sng" dirty="0">
                <a:hlinkClick r:id="rId8"/>
              </a:rPr>
              <a:t>https://</a:t>
            </a:r>
            <a:r>
              <a:rPr lang="en-US" sz="1050" u="sng" dirty="0" smtClean="0">
                <a:hlinkClick r:id="rId8"/>
              </a:rPr>
              <a:t>doi.org/10.1175/JAMC-D-16-0205.1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r>
              <a:rPr lang="en-US" sz="1050" dirty="0" err="1" smtClean="0"/>
              <a:t>Zovko-Rajak</a:t>
            </a:r>
            <a:r>
              <a:rPr lang="en-US" sz="1050" dirty="0"/>
              <a:t>, D., and T. P. Lane, 2014: The generation of near-cloud turbulence in idealized </a:t>
            </a:r>
            <a:r>
              <a:rPr lang="en-US" sz="1050" dirty="0" smtClean="0"/>
              <a:t>simulations</a:t>
            </a:r>
            <a:r>
              <a:rPr lang="en-US" sz="1050" dirty="0"/>
              <a:t>. </a:t>
            </a:r>
            <a:r>
              <a:rPr lang="en-US" sz="1050" i="1" dirty="0"/>
              <a:t>J. Atmos. Sci.</a:t>
            </a:r>
            <a:r>
              <a:rPr lang="en-US" sz="1050" dirty="0"/>
              <a:t>, 71, 2430–2451, </a:t>
            </a:r>
            <a:r>
              <a:rPr lang="en-US" sz="1050" u="sng" dirty="0">
                <a:hlinkClick r:id="rId9"/>
              </a:rPr>
              <a:t>https://doi.org/10.1175/JAS-D-13-0346.1</a:t>
            </a:r>
            <a:r>
              <a:rPr lang="en-US" sz="1050" dirty="0" smtClean="0"/>
              <a:t>.</a:t>
            </a:r>
            <a:endParaRPr lang="en-US" sz="105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2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Tropical CIT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2795" y="1625385"/>
            <a:ext cx="5257053" cy="4093243"/>
          </a:xfrm>
        </p:spPr>
        <p:txBody>
          <a:bodyPr/>
          <a:lstStyle/>
          <a:p>
            <a:r>
              <a:rPr lang="en-US" dirty="0"/>
              <a:t>Out-of-cloud turbulence has the largest areal coverage</a:t>
            </a:r>
          </a:p>
          <a:p>
            <a:r>
              <a:rPr lang="en-US" dirty="0"/>
              <a:t>Most severe turbulence is </a:t>
            </a:r>
            <a:r>
              <a:rPr lang="en-US" dirty="0" smtClean="0"/>
              <a:t>out of cloud</a:t>
            </a:r>
          </a:p>
          <a:p>
            <a:r>
              <a:rPr lang="en-US" dirty="0" smtClean="0"/>
              <a:t>10 km in altitude has the greatest likelihood of experiencing severe turbulence (in and out of cloud)</a:t>
            </a:r>
          </a:p>
          <a:p>
            <a:r>
              <a:rPr lang="en-US" dirty="0" smtClean="0"/>
              <a:t>Majority of turbulence is above cloud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5649"/>
          <a:stretch/>
        </p:blipFill>
        <p:spPr>
          <a:xfrm>
            <a:off x="6008274" y="381561"/>
            <a:ext cx="6096000" cy="59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08674" y="2437280"/>
            <a:ext cx="2102095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1988" y="6426211"/>
            <a:ext cx="153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2821" y="2206716"/>
            <a:ext cx="461665" cy="219957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Areal 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Motivation</a:t>
            </a:r>
            <a:endParaRPr lang="en-GB" u="sng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4961218" cy="4842650"/>
          </a:xfrm>
        </p:spPr>
        <p:txBody>
          <a:bodyPr/>
          <a:lstStyle/>
          <a:p>
            <a:r>
              <a:rPr lang="en-US" dirty="0" smtClean="0"/>
              <a:t>Convectively-induced turbulence (CIT) can propagate more than 100 km (62 mi) away from convective sources</a:t>
            </a:r>
          </a:p>
          <a:p>
            <a:pPr lvl="1"/>
            <a:r>
              <a:rPr lang="en-US" dirty="0" smtClean="0"/>
              <a:t>Out of cloud</a:t>
            </a:r>
          </a:p>
          <a:p>
            <a:r>
              <a:rPr lang="en-US" dirty="0" smtClean="0"/>
              <a:t>Forecasting of CIT is a challenge because convection must be accurately simulated</a:t>
            </a:r>
          </a:p>
          <a:p>
            <a:pPr lvl="1"/>
            <a:r>
              <a:rPr lang="en-US" dirty="0" smtClean="0"/>
              <a:t>CIT due to </a:t>
            </a:r>
            <a:r>
              <a:rPr lang="en-US" dirty="0" smtClean="0">
                <a:solidFill>
                  <a:schemeClr val="accent6"/>
                </a:solidFill>
              </a:rPr>
              <a:t>developing </a:t>
            </a:r>
            <a:r>
              <a:rPr lang="en-US" dirty="0" smtClean="0"/>
              <a:t>convection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Midlatitude continental</a:t>
            </a:r>
            <a:r>
              <a:rPr lang="en-US" dirty="0" smtClean="0"/>
              <a:t> convection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rgbClr val="00B0F0"/>
                </a:solidFill>
              </a:rPr>
              <a:t>tropical oceanic </a:t>
            </a:r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15"/>
          <a:stretch/>
        </p:blipFill>
        <p:spPr>
          <a:xfrm>
            <a:off x="5887249" y="731183"/>
            <a:ext cx="5973058" cy="538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935" y="5737001"/>
            <a:ext cx="227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Courtesy of A. </a:t>
            </a:r>
            <a:r>
              <a:rPr lang="en-US" sz="1400" dirty="0" err="1" smtClean="0">
                <a:solidFill>
                  <a:schemeClr val="bg1"/>
                </a:solidFill>
              </a:rPr>
              <a:t>Karboski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8375" y="0"/>
            <a:ext cx="96863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Zovko-Rajak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 and Lane 2014; Lane and Sharman 2014; Lane et al. 2012; Lane et al. 2003;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Pantley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1989 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A137-B50E-4989-90C1-D26570D51DE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10222" r="21640"/>
          <a:stretch/>
        </p:blipFill>
        <p:spPr>
          <a:xfrm>
            <a:off x="1546591" y="2407023"/>
            <a:ext cx="3845859" cy="341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75" y="3536899"/>
            <a:ext cx="37623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Physics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690" y="1165350"/>
            <a:ext cx="4271861" cy="5442092"/>
          </a:xfrm>
        </p:spPr>
        <p:txBody>
          <a:bodyPr>
            <a:normAutofit/>
          </a:bodyPr>
          <a:lstStyle/>
          <a:p>
            <a:r>
              <a:rPr lang="en-US" dirty="0" smtClean="0"/>
              <a:t>PBL:</a:t>
            </a:r>
          </a:p>
          <a:p>
            <a:pPr lvl="1"/>
            <a:r>
              <a:rPr lang="en-US" sz="2000" b="1" dirty="0" smtClean="0"/>
              <a:t>YSU</a:t>
            </a:r>
            <a:r>
              <a:rPr lang="en-US" sz="2000" dirty="0" smtClean="0"/>
              <a:t>- no prognostic variables, diagnostic- diffusivity of heat</a:t>
            </a:r>
          </a:p>
          <a:p>
            <a:pPr lvl="1"/>
            <a:r>
              <a:rPr lang="en-US" sz="2000" b="1" dirty="0" smtClean="0"/>
              <a:t>MYJ</a:t>
            </a:r>
            <a:r>
              <a:rPr lang="en-US" sz="2000" dirty="0" smtClean="0"/>
              <a:t>- prognostic variable- TKE, diagnostic- diffusivity of heat, length scale</a:t>
            </a:r>
            <a:endParaRPr lang="en-US" sz="2000" b="1" dirty="0"/>
          </a:p>
          <a:p>
            <a:pPr lvl="2"/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A137-B50E-4989-90C1-D26570D51D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4509248" y="1991058"/>
            <a:ext cx="7570425" cy="8617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YSU (diagnostic scheme)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imposes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this profile based 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diagnosed PBL height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MYJ (prognostic scheme) tries to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it organically by predicting TKE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Fovell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2018)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8" y="3390492"/>
            <a:ext cx="827838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Research Questions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66"/>
                </a:solidFill>
              </a:rPr>
              <a:t>What is the role of developing convection in a severe turbulence case?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Tropical </a:t>
            </a:r>
            <a:r>
              <a:rPr lang="en-US" sz="2400" dirty="0">
                <a:solidFill>
                  <a:srgbClr val="00B0F0"/>
                </a:solidFill>
              </a:rPr>
              <a:t>oceanic convective </a:t>
            </a:r>
            <a:r>
              <a:rPr lang="en-US" sz="2400" dirty="0" smtClean="0">
                <a:solidFill>
                  <a:srgbClr val="00B0F0"/>
                </a:solidFill>
              </a:rPr>
              <a:t>simulation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FF0066"/>
                </a:solidFill>
              </a:rPr>
              <a:t>How does resolution influence turbulence prediction?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Midlatitude continental convective simulations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067" b="2411"/>
          <a:stretch/>
        </p:blipFill>
        <p:spPr>
          <a:xfrm>
            <a:off x="7289107" y="450376"/>
            <a:ext cx="4667250" cy="5950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8724" y="6080394"/>
            <a:ext cx="227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Courtesy of A. </a:t>
            </a:r>
            <a:r>
              <a:rPr lang="en-US" sz="1400" dirty="0" err="1" smtClean="0">
                <a:solidFill>
                  <a:schemeClr val="bg1"/>
                </a:solidFill>
              </a:rPr>
              <a:t>Karboski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832484" y="3266368"/>
            <a:ext cx="3621602" cy="3423984"/>
            <a:chOff x="5020080" y="3288368"/>
            <a:chExt cx="3621602" cy="34239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7" t="22722" r="13174"/>
            <a:stretch/>
          </p:blipFill>
          <p:spPr>
            <a:xfrm>
              <a:off x="5020080" y="3288368"/>
              <a:ext cx="3621602" cy="342398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760619" y="5128652"/>
              <a:ext cx="1021977" cy="981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501072" y="5687862"/>
              <a:ext cx="183068" cy="17015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30" y="458341"/>
            <a:ext cx="4875356" cy="4112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Tropical Oceanic Case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5458759" cy="4093243"/>
          </a:xfrm>
        </p:spPr>
        <p:txBody>
          <a:bodyPr/>
          <a:lstStyle/>
          <a:p>
            <a:r>
              <a:rPr lang="en-US" sz="2800" dirty="0"/>
              <a:t>20 June, 2017</a:t>
            </a:r>
          </a:p>
          <a:p>
            <a:pPr lvl="1"/>
            <a:r>
              <a:rPr lang="en-US" sz="2400" dirty="0"/>
              <a:t>Severe turbulence</a:t>
            </a:r>
          </a:p>
          <a:p>
            <a:pPr lvl="2"/>
            <a:r>
              <a:rPr lang="en-US" sz="2000" dirty="0"/>
              <a:t>1651 </a:t>
            </a:r>
            <a:r>
              <a:rPr lang="en-US" sz="2000" dirty="0" smtClean="0"/>
              <a:t>UTC at 11 km (36 </a:t>
            </a:r>
            <a:r>
              <a:rPr lang="en-US" sz="2000" dirty="0" err="1" smtClean="0"/>
              <a:t>kft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80 nm NE of Cancun, MEX</a:t>
            </a:r>
          </a:p>
          <a:p>
            <a:pPr lvl="2"/>
            <a:r>
              <a:rPr lang="en-US" sz="2000" dirty="0" smtClean="0"/>
              <a:t>9 injuries</a:t>
            </a:r>
            <a:endParaRPr lang="en-US" sz="2000" dirty="0"/>
          </a:p>
          <a:p>
            <a:pPr lvl="1"/>
            <a:r>
              <a:rPr lang="en-US" sz="2400" dirty="0"/>
              <a:t>Active convection</a:t>
            </a:r>
          </a:p>
          <a:p>
            <a:pPr lvl="2"/>
            <a:r>
              <a:rPr lang="en-US" sz="2000" dirty="0">
                <a:solidFill>
                  <a:srgbClr val="FF0066"/>
                </a:solidFill>
              </a:rPr>
              <a:t>Developing cells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Tropical oceanic region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976328" y="1347086"/>
            <a:ext cx="821797" cy="24449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46170" y="66888"/>
            <a:ext cx="253327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In-Situ Observations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34071" y="6411355"/>
            <a:ext cx="301842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Analysis 1500 UTC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554" y="104863"/>
            <a:ext cx="6384413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was the spatial coverage and intensity of turbulence near developing convection?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7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Methodology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909886"/>
          </a:xfrm>
        </p:spPr>
        <p:txBody>
          <a:bodyPr/>
          <a:lstStyle/>
          <a:p>
            <a:r>
              <a:rPr lang="en-US" dirty="0"/>
              <a:t>Weather Research and Forecast (WRF) v3.9</a:t>
            </a:r>
          </a:p>
          <a:p>
            <a:pPr lvl="1"/>
            <a:r>
              <a:rPr lang="en-US" dirty="0"/>
              <a:t>3 km horizontal </a:t>
            </a:r>
            <a:r>
              <a:rPr lang="en-US" dirty="0" smtClean="0"/>
              <a:t>grid spacing, </a:t>
            </a:r>
            <a:r>
              <a:rPr lang="en-US" dirty="0"/>
              <a:t>100 vertical levels</a:t>
            </a:r>
          </a:p>
          <a:p>
            <a:pPr lvl="1"/>
            <a:r>
              <a:rPr lang="en-US" dirty="0"/>
              <a:t>Initialized </a:t>
            </a:r>
            <a:r>
              <a:rPr lang="en-US" dirty="0" smtClean="0"/>
              <a:t>with </a:t>
            </a:r>
            <a:r>
              <a:rPr lang="en-US" dirty="0"/>
              <a:t>¼ degree GFS data</a:t>
            </a:r>
          </a:p>
          <a:p>
            <a:r>
              <a:rPr lang="en-US" dirty="0" smtClean="0"/>
              <a:t>Turbulence diagnostics</a:t>
            </a:r>
          </a:p>
          <a:p>
            <a:pPr lvl="1"/>
            <a:r>
              <a:rPr lang="en-US" dirty="0" smtClean="0"/>
              <a:t>Richardson number (</a:t>
            </a:r>
            <a:r>
              <a:rPr lang="en-US" dirty="0" err="1" smtClean="0"/>
              <a:t>Ri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Stability and shear</a:t>
            </a:r>
          </a:p>
          <a:p>
            <a:pPr lvl="1"/>
            <a:r>
              <a:rPr lang="en-US" dirty="0" smtClean="0"/>
              <a:t>Model derived eddy dissipation rate </a:t>
            </a:r>
            <a:r>
              <a:rPr lang="en-US" dirty="0"/>
              <a:t>(</a:t>
            </a:r>
            <a:r>
              <a:rPr lang="el-GR" dirty="0" smtClean="0"/>
              <a:t>ε</a:t>
            </a:r>
            <a:r>
              <a:rPr lang="en-US" baseline="30000" dirty="0"/>
              <a:t>1/3</a:t>
            </a:r>
            <a:r>
              <a:rPr lang="en-US" dirty="0"/>
              <a:t> )</a:t>
            </a:r>
            <a:endParaRPr lang="en-US" dirty="0" smtClean="0"/>
          </a:p>
          <a:p>
            <a:pPr lvl="2"/>
            <a:r>
              <a:rPr lang="en-US" dirty="0" smtClean="0"/>
              <a:t>Turbulent kinetic energy</a:t>
            </a:r>
          </a:p>
          <a:p>
            <a:pPr lvl="1"/>
            <a:r>
              <a:rPr lang="en-US" dirty="0" smtClean="0"/>
              <a:t>Second-order structure functions (SF)</a:t>
            </a:r>
          </a:p>
          <a:p>
            <a:pPr lvl="2"/>
            <a:r>
              <a:rPr lang="en-US" dirty="0" smtClean="0"/>
              <a:t>u and v velocity components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07" y="2111188"/>
            <a:ext cx="4880708" cy="355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6592" y="0"/>
            <a:ext cx="5453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Ahmad and Proctor 2012;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Frehlich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and Sharman 2004a, b</a:t>
            </a:r>
          </a:p>
        </p:txBody>
      </p:sp>
    </p:spTree>
    <p:extLst>
      <p:ext uri="{BB962C8B-B14F-4D97-AF65-F5344CB8AC3E}">
        <p14:creationId xmlns:p14="http://schemas.microsoft.com/office/powerpoint/2010/main" val="38230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8259" y="2006345"/>
            <a:ext cx="5903632" cy="470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Observations vs. Simulation 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20" y="2006345"/>
            <a:ext cx="5668166" cy="4706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1143" y="1524965"/>
            <a:ext cx="393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Cloud Top Temperatures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487379" y="3603009"/>
            <a:ext cx="317177" cy="2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" y="2100474"/>
            <a:ext cx="5906324" cy="45535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8734" y="1499412"/>
            <a:ext cx="393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GOES-16 Cloud Top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Tropical CIT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3239994" cy="4093243"/>
          </a:xfrm>
        </p:spPr>
        <p:txBody>
          <a:bodyPr/>
          <a:lstStyle/>
          <a:p>
            <a:r>
              <a:rPr lang="en-US" sz="2200" dirty="0" err="1" smtClean="0"/>
              <a:t>Ri</a:t>
            </a:r>
            <a:endParaRPr lang="en-US" sz="2200" dirty="0" smtClean="0"/>
          </a:p>
          <a:p>
            <a:pPr lvl="1"/>
            <a:r>
              <a:rPr lang="en-US" sz="1800" dirty="0"/>
              <a:t>Most turbulence is </a:t>
            </a:r>
            <a:r>
              <a:rPr lang="en-US" sz="1800" dirty="0" smtClean="0"/>
              <a:t>out-of-cloud</a:t>
            </a:r>
          </a:p>
          <a:p>
            <a:r>
              <a:rPr lang="en-US" sz="2200" dirty="0" smtClean="0"/>
              <a:t>Log of </a:t>
            </a:r>
            <a:r>
              <a:rPr lang="el-GR" sz="2200" dirty="0" smtClean="0"/>
              <a:t>ε</a:t>
            </a:r>
            <a:r>
              <a:rPr lang="en-US" sz="2200" baseline="30000" dirty="0" smtClean="0"/>
              <a:t>2/3 </a:t>
            </a:r>
            <a:r>
              <a:rPr lang="en-US" sz="2200" dirty="0" smtClean="0"/>
              <a:t>(SF) and </a:t>
            </a:r>
            <a:r>
              <a:rPr lang="el-GR" sz="2200" dirty="0" smtClean="0"/>
              <a:t>ε</a:t>
            </a:r>
            <a:r>
              <a:rPr lang="en-US" sz="2200" baseline="30000" dirty="0" smtClean="0"/>
              <a:t>1/3</a:t>
            </a:r>
            <a:r>
              <a:rPr lang="en-US" sz="2200" dirty="0" smtClean="0"/>
              <a:t> (SF) </a:t>
            </a:r>
          </a:p>
          <a:p>
            <a:pPr lvl="1"/>
            <a:r>
              <a:rPr lang="en-US" sz="1800" dirty="0" smtClean="0"/>
              <a:t>Most turbulence is out-of-cloud</a:t>
            </a:r>
          </a:p>
          <a:p>
            <a:pPr lvl="1"/>
            <a:r>
              <a:rPr lang="en-US" sz="1800" dirty="0" smtClean="0"/>
              <a:t>Highest values are near convection</a:t>
            </a:r>
          </a:p>
          <a:p>
            <a:pPr lvl="1"/>
            <a:r>
              <a:rPr lang="en-US" sz="1800" dirty="0" smtClean="0"/>
              <a:t>Moderate-severe</a:t>
            </a:r>
          </a:p>
          <a:p>
            <a:r>
              <a:rPr lang="el-GR" sz="2200" dirty="0" smtClean="0"/>
              <a:t>ε</a:t>
            </a:r>
            <a:r>
              <a:rPr lang="en-US" sz="2200" baseline="30000" dirty="0" smtClean="0"/>
              <a:t>1/3</a:t>
            </a:r>
            <a:r>
              <a:rPr lang="en-US" sz="2200" dirty="0" smtClean="0"/>
              <a:t> model </a:t>
            </a:r>
            <a:r>
              <a:rPr lang="en-US" sz="2200" dirty="0"/>
              <a:t>derived</a:t>
            </a:r>
          </a:p>
          <a:p>
            <a:pPr lvl="1"/>
            <a:r>
              <a:rPr lang="en-US" sz="1800" dirty="0"/>
              <a:t>Under-predicted intensity and areal coverage</a:t>
            </a:r>
          </a:p>
          <a:p>
            <a:endParaRPr lang="en-US" baseline="30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806"/>
          <a:stretch/>
        </p:blipFill>
        <p:spPr>
          <a:xfrm>
            <a:off x="3684494" y="550842"/>
            <a:ext cx="8431305" cy="6099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4764" y="690842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Richardson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0692" y="690842"/>
            <a:ext cx="16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of </a:t>
            </a:r>
            <a:r>
              <a:rPr lang="el-GR" dirty="0" smtClean="0"/>
              <a:t>ε</a:t>
            </a:r>
            <a:r>
              <a:rPr lang="en-US" baseline="30000" dirty="0" smtClean="0"/>
              <a:t>2/3</a:t>
            </a:r>
            <a:r>
              <a:rPr lang="en-US" dirty="0" smtClean="0"/>
              <a:t> (SF)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7452" y="3519932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</a:t>
            </a:r>
            <a:r>
              <a:rPr lang="en-US" baseline="30000" dirty="0"/>
              <a:t>1</a:t>
            </a:r>
            <a:r>
              <a:rPr lang="en-US" baseline="30000" dirty="0" smtClean="0"/>
              <a:t>/3</a:t>
            </a:r>
            <a:r>
              <a:rPr lang="en-US" dirty="0" smtClean="0"/>
              <a:t> (SF)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8636" y="3522997"/>
            <a:ext cx="232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30000" dirty="0"/>
              <a:t>1</a:t>
            </a:r>
            <a:r>
              <a:rPr lang="en-US" baseline="30000" dirty="0" smtClean="0"/>
              <a:t>/3</a:t>
            </a:r>
            <a:r>
              <a:rPr lang="en-US" dirty="0" smtClean="0"/>
              <a:t> (model derived)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33332" y="43879"/>
            <a:ext cx="20840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b="1" dirty="0" smtClean="0"/>
              <a:t>─</a:t>
            </a:r>
            <a:r>
              <a:rPr lang="en-US" sz="1600" dirty="0" smtClean="0"/>
              <a:t> echo top = 11 km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9388" y="59268"/>
            <a:ext cx="181566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r>
              <a:rPr lang="en-US" dirty="0" smtClean="0"/>
              <a:t> = 11 km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84494" y="542925"/>
            <a:ext cx="4316506" cy="2832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550842"/>
            <a:ext cx="4114799" cy="28322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90253" y="3383129"/>
            <a:ext cx="4310747" cy="32676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3375212"/>
            <a:ext cx="4114799" cy="32676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01000" y="3375212"/>
            <a:ext cx="4114799" cy="3275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Developing Convection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3589618" cy="4546815"/>
          </a:xfrm>
        </p:spPr>
        <p:txBody>
          <a:bodyPr/>
          <a:lstStyle/>
          <a:p>
            <a:r>
              <a:rPr lang="en-US" dirty="0" smtClean="0"/>
              <a:t>Convective objects: Echo top heights </a:t>
            </a:r>
            <a:r>
              <a:rPr lang="en-US" dirty="0" smtClean="0">
                <a:latin typeface="Arial" panose="020B0604020202020204" pitchFamily="34" charset="0"/>
              </a:rPr>
              <a:t>≥ </a:t>
            </a:r>
            <a:r>
              <a:rPr lang="en-US" dirty="0" smtClean="0"/>
              <a:t>8 km (26 </a:t>
            </a:r>
            <a:r>
              <a:rPr lang="en-US" dirty="0" err="1" smtClean="0"/>
              <a:t>kft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Maximum vertical velocity increasing with time and &lt;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vertical velocities </a:t>
            </a:r>
          </a:p>
          <a:p>
            <a:r>
              <a:rPr lang="en-US" dirty="0" smtClean="0"/>
              <a:t>Closest convective object to turbulent grid cell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r="36925"/>
          <a:stretch/>
        </p:blipFill>
        <p:spPr>
          <a:xfrm>
            <a:off x="6623074" y="285173"/>
            <a:ext cx="343209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56" y="1035553"/>
            <a:ext cx="1943371" cy="64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571" b="3118"/>
          <a:stretch/>
        </p:blipFill>
        <p:spPr>
          <a:xfrm>
            <a:off x="4224297" y="2722427"/>
            <a:ext cx="7826189" cy="36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Developing Convection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1" y="1625385"/>
            <a:ext cx="4934324" cy="4093243"/>
          </a:xfrm>
        </p:spPr>
        <p:txBody>
          <a:bodyPr/>
          <a:lstStyle/>
          <a:p>
            <a:r>
              <a:rPr lang="en-US" dirty="0" smtClean="0"/>
              <a:t>More turbulence is associated with mature and dissipating convection</a:t>
            </a:r>
          </a:p>
          <a:p>
            <a:r>
              <a:rPr lang="en-US" dirty="0" smtClean="0"/>
              <a:t>Highest intensity of turbulence is associated with developing convection at 10 km in altitude</a:t>
            </a:r>
          </a:p>
          <a:p>
            <a:r>
              <a:rPr lang="en-US" dirty="0" smtClean="0"/>
              <a:t>Convective object </a:t>
            </a:r>
            <a:r>
              <a:rPr lang="en-US" dirty="0" smtClean="0"/>
              <a:t>closest to severe turbulence </a:t>
            </a:r>
            <a:r>
              <a:rPr lang="en-US" dirty="0" smtClean="0"/>
              <a:t>had rapid development </a:t>
            </a:r>
          </a:p>
          <a:p>
            <a:pPr lvl="1"/>
            <a:r>
              <a:rPr lang="en-US" dirty="0" smtClean="0"/>
              <a:t>9 m s</a:t>
            </a:r>
            <a:r>
              <a:rPr lang="en-US" baseline="30000" dirty="0" smtClean="0"/>
              <a:t>-1</a:t>
            </a:r>
            <a:r>
              <a:rPr lang="en-US" dirty="0" smtClean="0"/>
              <a:t> increase in vertical velocity</a:t>
            </a:r>
          </a:p>
          <a:p>
            <a:pPr lvl="1"/>
            <a:r>
              <a:rPr lang="en-US" dirty="0" smtClean="0"/>
              <a:t>3 km (~10 </a:t>
            </a:r>
            <a:r>
              <a:rPr lang="en-US" dirty="0" err="1" smtClean="0"/>
              <a:t>kft</a:t>
            </a:r>
            <a:r>
              <a:rPr lang="en-US" dirty="0" smtClean="0"/>
              <a:t>) increase </a:t>
            </a:r>
            <a:r>
              <a:rPr lang="en-US" dirty="0" smtClean="0"/>
              <a:t>in storm height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"/>
          <a:stretch/>
        </p:blipFill>
        <p:spPr>
          <a:xfrm>
            <a:off x="6375935" y="542925"/>
            <a:ext cx="5701445" cy="5465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61196" y="1371600"/>
            <a:ext cx="1545122" cy="40105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34717" y="6128498"/>
            <a:ext cx="15329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Intensity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06694" y="2102293"/>
            <a:ext cx="461665" cy="219957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Areal 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tern_Template_02_CA - v4" id="{4EEF56C3-EEFC-48A7-8548-6C1D4240D170}" vid="{CAB35229-5F5E-4461-A564-6737846920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992231-163D-4428-A2B8-DA1FE0274129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6dc4bcd6-49db-4c07-9060-8acfc67cef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1543</Words>
  <Application>Microsoft Office PowerPoint</Application>
  <PresentationFormat>Widescreen</PresentationFormat>
  <Paragraphs>212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Trade Gothic LT Pro</vt:lpstr>
      <vt:lpstr>Trebuchet MS</vt:lpstr>
      <vt:lpstr>Office Theme</vt:lpstr>
      <vt:lpstr>Simulations of Midlatitude and Tropical Out-of-Cloud Convectively-Induced Turbulence</vt:lpstr>
      <vt:lpstr>Motivation</vt:lpstr>
      <vt:lpstr>Research Questions</vt:lpstr>
      <vt:lpstr>Tropical Oceanic Case</vt:lpstr>
      <vt:lpstr>Methodology </vt:lpstr>
      <vt:lpstr>Observations vs. Simulation </vt:lpstr>
      <vt:lpstr>Tropical CIT</vt:lpstr>
      <vt:lpstr>Developing Convection</vt:lpstr>
      <vt:lpstr>Developing Convection</vt:lpstr>
      <vt:lpstr>Discussion</vt:lpstr>
      <vt:lpstr>Research Objective II</vt:lpstr>
      <vt:lpstr>Methodology</vt:lpstr>
      <vt:lpstr>Midlatitude CIT</vt:lpstr>
      <vt:lpstr>Midlatitude CIT</vt:lpstr>
      <vt:lpstr>Discussion</vt:lpstr>
      <vt:lpstr>Conclusions</vt:lpstr>
      <vt:lpstr>References</vt:lpstr>
      <vt:lpstr>Extra Slides</vt:lpstr>
      <vt:lpstr>Tropical CIT</vt:lpstr>
      <vt:lpstr>Model Physics</vt:lpstr>
      <vt:lpstr>Model Physics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2018-08-16T15:12:04Z</dcterms:created>
  <dcterms:modified xsi:type="dcterms:W3CDTF">2018-09-03T22:32:12Z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