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5" r:id="rId3"/>
    <p:sldId id="264" r:id="rId4"/>
    <p:sldId id="270" r:id="rId5"/>
    <p:sldId id="262" r:id="rId6"/>
    <p:sldId id="263" r:id="rId7"/>
    <p:sldId id="271" r:id="rId8"/>
    <p:sldId id="257" r:id="rId9"/>
    <p:sldId id="274" r:id="rId10"/>
    <p:sldId id="266" r:id="rId11"/>
    <p:sldId id="267" r:id="rId12"/>
    <p:sldId id="260" r:id="rId13"/>
    <p:sldId id="261" r:id="rId14"/>
    <p:sldId id="268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7D7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0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C96A-C75D-40E6-8C13-B44217FBB6AC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09243-E2D1-4722-AB15-F1A5A505E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5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03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Ctr="1"/>
          <a:lstStyle>
            <a:lvl1pPr algn="ctr">
              <a:defRPr sz="465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5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098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3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56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6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7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40386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7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6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51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7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1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63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carlogo_transparent-s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1" y="6263640"/>
            <a:ext cx="720521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152400" y="152400"/>
            <a:ext cx="8686800" cy="6019800"/>
            <a:chOff x="144" y="144"/>
            <a:chExt cx="5472" cy="3744"/>
          </a:xfrm>
        </p:grpSpPr>
        <p:sp>
          <p:nvSpPr>
            <p:cNvPr id="1031" name="Rectangle 4"/>
            <p:cNvSpPr>
              <a:spLocks noChangeArrowheads="1"/>
            </p:cNvSpPr>
            <p:nvPr userDrawn="1"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rgbClr val="E5DFC9"/>
            </a:solidFill>
            <a:ln w="444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 b="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2" name="Rectangle 5"/>
            <p:cNvSpPr>
              <a:spLocks noChangeArrowheads="1"/>
            </p:cNvSpPr>
            <p:nvPr userDrawn="1"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rgbClr val="E5DFC9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 b="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3" name="Line 6"/>
            <p:cNvSpPr>
              <a:spLocks noChangeShapeType="1"/>
            </p:cNvSpPr>
            <p:nvPr userDrawn="1"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05800" cy="838200"/>
          </a:xfrm>
          <a:prstGeom prst="rect">
            <a:avLst/>
          </a:prstGeom>
          <a:solidFill>
            <a:srgbClr val="E5DFC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229600" cy="4572000"/>
          </a:xfrm>
          <a:prstGeom prst="rect">
            <a:avLst/>
          </a:prstGeom>
          <a:solidFill>
            <a:srgbClr val="E5DFC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>
            <a:off x="381000" y="1243013"/>
            <a:ext cx="8305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005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5pPr>
      <a:lvl6pPr marL="342900" algn="l" rtl="0" fontAlgn="base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6pPr>
      <a:lvl7pPr marL="685800" algn="l" rtl="0" fontAlgn="base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7pPr>
      <a:lvl8pPr marL="1028700" algn="l" rtl="0" fontAlgn="base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8pPr>
      <a:lvl9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325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95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180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bg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150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15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15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15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697" y="1832159"/>
            <a:ext cx="6781800" cy="1919288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Impact of Turbulence on Unmanned Aerial Vehicles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4197" y="3751447"/>
            <a:ext cx="6400800" cy="1404938"/>
          </a:xfrm>
        </p:spPr>
        <p:txBody>
          <a:bodyPr/>
          <a:lstStyle/>
          <a:p>
            <a:r>
              <a:rPr lang="en-US" smtClean="0"/>
              <a:t>Larry B. Cornman</a:t>
            </a:r>
          </a:p>
          <a:p>
            <a:r>
              <a:rPr lang="en-US" sz="2100"/>
              <a:t>National Center for Atmospheric Research</a:t>
            </a:r>
          </a:p>
        </p:txBody>
      </p:sp>
    </p:spTree>
    <p:extLst>
      <p:ext uri="{BB962C8B-B14F-4D97-AF65-F5344CB8AC3E}">
        <p14:creationId xmlns:p14="http://schemas.microsoft.com/office/powerpoint/2010/main" val="23615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Autopilot has a significant effect </a:t>
            </a:r>
            <a:r>
              <a:rPr lang="en-US" sz="2800" b="1" dirty="0" smtClean="0">
                <a:solidFill>
                  <a:schemeClr val="accent2"/>
                </a:solidFill>
              </a:rPr>
              <a:t>on </a:t>
            </a:r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dirty="0" smtClean="0">
                <a:solidFill>
                  <a:schemeClr val="accent2"/>
                </a:solidFill>
              </a:rPr>
              <a:t>ertical </a:t>
            </a:r>
            <a:r>
              <a:rPr lang="en-US" sz="2800" b="1" dirty="0" smtClean="0">
                <a:solidFill>
                  <a:schemeClr val="accent2"/>
                </a:solidFill>
              </a:rPr>
              <a:t>acceleration </a:t>
            </a:r>
            <a:r>
              <a:rPr lang="en-US" sz="2800" b="1" dirty="0">
                <a:solidFill>
                  <a:schemeClr val="accent2"/>
                </a:solidFill>
              </a:rPr>
              <a:t>r</a:t>
            </a:r>
            <a:r>
              <a:rPr lang="en-US" sz="2800" b="1" dirty="0" smtClean="0">
                <a:solidFill>
                  <a:schemeClr val="accent2"/>
                </a:solidFill>
              </a:rPr>
              <a:t>esponse to vertical </a:t>
            </a:r>
            <a:r>
              <a:rPr lang="en-US" sz="2800" b="1" dirty="0" smtClean="0">
                <a:solidFill>
                  <a:schemeClr val="accent2"/>
                </a:solidFill>
              </a:rPr>
              <a:t>gust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3494994" y="6279947"/>
            <a:ext cx="2077813" cy="584775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Small </a:t>
            </a:r>
            <a:r>
              <a:rPr lang="en-US" sz="3200" b="1" dirty="0" smtClean="0">
                <a:solidFill>
                  <a:srgbClr val="0070C0"/>
                </a:solidFill>
              </a:rPr>
              <a:t>UAV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5" y="1371600"/>
            <a:ext cx="719276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4616" y="1590764"/>
            <a:ext cx="13716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Autopilot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</a:rPr>
              <a:t>tiffens pitch response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74810" y="1649931"/>
            <a:ext cx="1297390" cy="1093269"/>
            <a:chOff x="4874810" y="1649931"/>
            <a:chExt cx="1297390" cy="1093269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4874810" y="1649931"/>
              <a:ext cx="916390" cy="6001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4874810" y="2250097"/>
              <a:ext cx="1297390" cy="4931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/>
          <p:cNvSpPr txBox="1"/>
          <p:nvPr/>
        </p:nvSpPr>
        <p:spPr>
          <a:xfrm>
            <a:off x="2048852" y="3581400"/>
            <a:ext cx="1326004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Autopilot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</a:rPr>
              <a:t>ampens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</a:rPr>
              <a:t>irspeed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response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392746" y="4114800"/>
            <a:ext cx="798254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428527" y="4114800"/>
            <a:ext cx="762473" cy="12261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9332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400" b="1" dirty="0" smtClean="0">
                <a:solidFill>
                  <a:schemeClr val="accent2"/>
                </a:solidFill>
              </a:rPr>
              <a:t>Autopilot </a:t>
            </a:r>
            <a:r>
              <a:rPr lang="en-US" sz="3200" b="1" dirty="0" smtClean="0">
                <a:solidFill>
                  <a:schemeClr val="accent2"/>
                </a:solidFill>
              </a:rPr>
              <a:t>has a dramatic </a:t>
            </a:r>
            <a:r>
              <a:rPr lang="en-US" sz="3200" b="1" dirty="0">
                <a:solidFill>
                  <a:schemeClr val="accent2"/>
                </a:solidFill>
              </a:rPr>
              <a:t>effect on UAS </a:t>
            </a:r>
            <a:r>
              <a:rPr lang="en-US" sz="3200" b="1" dirty="0" smtClean="0">
                <a:solidFill>
                  <a:schemeClr val="accent2"/>
                </a:solidFill>
              </a:rPr>
              <a:t>height response to vertical gust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4" y="1417320"/>
            <a:ext cx="7289444" cy="447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35857" y="6263640"/>
            <a:ext cx="6478697" cy="461665"/>
          </a:xfrm>
          <a:prstGeom prst="rect">
            <a:avLst/>
          </a:prstGeom>
          <a:solidFill>
            <a:srgbClr val="E5DFC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Vertical Displacement Response to Updraft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The importance of </a:t>
            </a:r>
            <a:r>
              <a:rPr lang="en-US" sz="3200" b="1" dirty="0">
                <a:solidFill>
                  <a:schemeClr val="accent2"/>
                </a:solidFill>
              </a:rPr>
              <a:t>including</a:t>
            </a:r>
            <a:r>
              <a:rPr lang="en-US" sz="2800" b="1" dirty="0">
                <a:solidFill>
                  <a:schemeClr val="accent2"/>
                </a:solidFill>
              </a:rPr>
              <a:t> realistic winds </a:t>
            </a:r>
            <a:r>
              <a:rPr lang="en-US" sz="2800" b="1" dirty="0" smtClean="0">
                <a:solidFill>
                  <a:schemeClr val="accent2"/>
                </a:solidFill>
              </a:rPr>
              <a:t>in UAS </a:t>
            </a:r>
            <a:r>
              <a:rPr lang="en-US" sz="2800" b="1" dirty="0" smtClean="0">
                <a:solidFill>
                  <a:schemeClr val="accent2"/>
                </a:solidFill>
              </a:rPr>
              <a:t>flight modeling and </a:t>
            </a:r>
            <a:r>
              <a:rPr lang="en-US" sz="2800" b="1" dirty="0" smtClean="0">
                <a:solidFill>
                  <a:schemeClr val="accent2"/>
                </a:solidFill>
              </a:rPr>
              <a:t>s</a:t>
            </a:r>
            <a:r>
              <a:rPr lang="en-US" sz="2800" b="1" dirty="0" smtClean="0">
                <a:solidFill>
                  <a:schemeClr val="accent2"/>
                </a:solidFill>
              </a:rPr>
              <a:t>imulation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4"/>
          <p:cNvSpPr txBox="1">
            <a:spLocks/>
          </p:cNvSpPr>
          <p:nvPr/>
        </p:nvSpPr>
        <p:spPr>
          <a:xfrm>
            <a:off x="381075" y="1331294"/>
            <a:ext cx="2648204" cy="46351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>
                <a:srgbClr val="990000"/>
              </a:buClr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Accurate UAS flight simulation requires accurate winds at UAS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scales (m-10’s m).</a:t>
            </a: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990000"/>
              </a:buClr>
            </a:pP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990000"/>
              </a:buClr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LES 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model output is inherently filtered; e.g., 25 m spatial resolution results in accurate winds at ~200 m.</a:t>
            </a:r>
          </a:p>
          <a:p>
            <a:pPr>
              <a:buClr>
                <a:srgbClr val="990000"/>
              </a:buClr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Content Placeholder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8" y="1355562"/>
            <a:ext cx="5486221" cy="39622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37187" y="3336697"/>
            <a:ext cx="2963801" cy="1458210"/>
            <a:chOff x="3869529" y="1713297"/>
            <a:chExt cx="9651533" cy="384048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69529" y="3349592"/>
              <a:ext cx="5453868" cy="37670"/>
            </a:xfrm>
            <a:prstGeom prst="straightConnector1">
              <a:avLst/>
            </a:prstGeom>
            <a:ln w="47625">
              <a:solidFill>
                <a:srgbClr val="00B0F0"/>
              </a:solidFill>
              <a:headEnd type="oval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426545" y="2530424"/>
              <a:ext cx="9094517" cy="648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7030A0"/>
                  </a:solidFill>
                  <a:latin typeface="Arial"/>
                </a:rPr>
                <a:t>Accurately resolved LES scales (25 m grid)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869529" y="1713297"/>
              <a:ext cx="0" cy="3840480"/>
            </a:xfrm>
            <a:prstGeom prst="line">
              <a:avLst/>
            </a:prstGeom>
            <a:ln w="28575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191719" y="2748346"/>
            <a:ext cx="4087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/>
              </a:rPr>
              <a:t>Most of the accurately resolved scales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Arial"/>
              </a:rPr>
              <a:t> from LES are larger the UAS response scales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11965" y="3965141"/>
            <a:ext cx="1805578" cy="7152"/>
          </a:xfrm>
          <a:prstGeom prst="straightConnector1">
            <a:avLst/>
          </a:prstGeom>
          <a:ln w="47625">
            <a:solidFill>
              <a:srgbClr val="00B0F0"/>
            </a:solidFill>
            <a:prstDash val="sysDash"/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1379" y="6248951"/>
            <a:ext cx="764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0" dirty="0">
                <a:solidFill>
                  <a:srgbClr val="0070C0"/>
                </a:solidFill>
              </a:rPr>
              <a:t>Solution: merge LES wind with subgrid </a:t>
            </a:r>
            <a:r>
              <a:rPr lang="en-US" sz="2400" b="1" kern="0" dirty="0" smtClean="0">
                <a:solidFill>
                  <a:srgbClr val="0070C0"/>
                </a:solidFill>
              </a:rPr>
              <a:t>turbulence</a:t>
            </a:r>
            <a:endParaRPr lang="en-US" sz="2400" b="1" kern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5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LES + subgrid merging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08" y="1371600"/>
            <a:ext cx="6561184" cy="4572000"/>
          </a:xfrm>
        </p:spPr>
      </p:pic>
      <p:sp>
        <p:nvSpPr>
          <p:cNvPr id="5" name="TextBox 4"/>
          <p:cNvSpPr txBox="1"/>
          <p:nvPr/>
        </p:nvSpPr>
        <p:spPr>
          <a:xfrm>
            <a:off x="933155" y="6272629"/>
            <a:ext cx="712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/>
              </a:rPr>
              <a:t>Result: </a:t>
            </a:r>
            <a:r>
              <a:rPr lang="en-US" sz="2400" b="1" dirty="0" smtClean="0">
                <a:solidFill>
                  <a:srgbClr val="0070C0"/>
                </a:solidFill>
                <a:latin typeface="Arial"/>
              </a:rPr>
              <a:t>realistic </a:t>
            </a:r>
            <a:r>
              <a:rPr lang="en-US" sz="2400" b="1" dirty="0">
                <a:solidFill>
                  <a:srgbClr val="0070C0"/>
                </a:solidFill>
                <a:latin typeface="Arial"/>
              </a:rPr>
              <a:t>large </a:t>
            </a:r>
            <a:r>
              <a:rPr lang="en-US" sz="2400" b="1" dirty="0" smtClean="0">
                <a:solidFill>
                  <a:srgbClr val="0070C0"/>
                </a:solidFill>
                <a:latin typeface="Arial"/>
              </a:rPr>
              <a:t>and small </a:t>
            </a:r>
            <a:r>
              <a:rPr lang="en-US" sz="2400" b="1" dirty="0">
                <a:solidFill>
                  <a:srgbClr val="0070C0"/>
                </a:solidFill>
                <a:latin typeface="Arial"/>
              </a:rPr>
              <a:t>scale </a:t>
            </a:r>
            <a:r>
              <a:rPr lang="en-US" sz="2400" b="1" dirty="0" smtClean="0">
                <a:solidFill>
                  <a:srgbClr val="0070C0"/>
                </a:solidFill>
                <a:latin typeface="Arial"/>
              </a:rPr>
              <a:t>wind</a:t>
            </a:r>
            <a:endParaRPr lang="en-US" sz="24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3642" y="5191274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70 </a:t>
            </a:r>
            <a:r>
              <a:rPr lang="en-US" sz="2400" b="1" dirty="0" smtClean="0">
                <a:solidFill>
                  <a:srgbClr val="00B050"/>
                </a:solidFill>
              </a:rPr>
              <a:t>s @ 20 m/s = 1.4 km</a:t>
            </a:r>
            <a:endParaRPr lang="en-US" sz="2400" b="1" dirty="0" smtClean="0">
              <a:solidFill>
                <a:srgbClr val="00B05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546860" y="5814060"/>
            <a:ext cx="5433060" cy="988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0893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UAS </a:t>
            </a:r>
            <a:r>
              <a:rPr lang="en-US" b="1" dirty="0" smtClean="0">
                <a:solidFill>
                  <a:schemeClr val="accent2"/>
                </a:solidFill>
              </a:rPr>
              <a:t>simulation </a:t>
            </a:r>
            <a:r>
              <a:rPr lang="en-US" b="1" dirty="0">
                <a:solidFill>
                  <a:schemeClr val="accent2"/>
                </a:solidFill>
              </a:rPr>
              <a:t>t</a:t>
            </a:r>
            <a:r>
              <a:rPr lang="en-US" b="1" dirty="0" smtClean="0">
                <a:solidFill>
                  <a:schemeClr val="accent2"/>
                </a:solidFill>
              </a:rPr>
              <a:t>hrough </a:t>
            </a:r>
            <a:r>
              <a:rPr lang="en-US" b="1" dirty="0" smtClean="0">
                <a:solidFill>
                  <a:schemeClr val="accent2"/>
                </a:solidFill>
              </a:rPr>
              <a:t>LES and </a:t>
            </a:r>
            <a:r>
              <a:rPr lang="en-US" b="1" dirty="0" err="1" smtClean="0">
                <a:solidFill>
                  <a:schemeClr val="accent2"/>
                </a:solidFill>
              </a:rPr>
              <a:t>LES+subgrid</a:t>
            </a:r>
            <a:r>
              <a:rPr lang="en-US" b="1" dirty="0" smtClean="0">
                <a:solidFill>
                  <a:schemeClr val="accent2"/>
                </a:solidFill>
              </a:rPr>
              <a:t> wind 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b="1" dirty="0" smtClean="0">
                <a:solidFill>
                  <a:schemeClr val="accent2"/>
                </a:solidFill>
              </a:rPr>
              <a:t>ields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50500"/>
            <a:ext cx="4038600" cy="28141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39282"/>
            <a:ext cx="4038600" cy="2836635"/>
          </a:xfrm>
        </p:spPr>
      </p:pic>
      <p:sp>
        <p:nvSpPr>
          <p:cNvPr id="7" name="TextBox 6"/>
          <p:cNvSpPr txBox="1"/>
          <p:nvPr/>
        </p:nvSpPr>
        <p:spPr>
          <a:xfrm>
            <a:off x="838814" y="161544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Height Response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9640" y="1615440"/>
            <a:ext cx="416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Acceleration Response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5411" y="461425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70 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7932" y="4614252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 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203" y="5187757"/>
            <a:ext cx="7837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Using </a:t>
            </a:r>
            <a:r>
              <a:rPr lang="en-US" sz="2400" b="1" dirty="0" smtClean="0">
                <a:solidFill>
                  <a:srgbClr val="0070C0"/>
                </a:solidFill>
              </a:rPr>
              <a:t>LES-only </a:t>
            </a:r>
            <a:r>
              <a:rPr lang="en-US" sz="2400" b="1" dirty="0" smtClean="0">
                <a:solidFill>
                  <a:srgbClr val="0070C0"/>
                </a:solidFill>
              </a:rPr>
              <a:t>gives ballpark results for height, but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</a:rPr>
              <a:t>s </a:t>
            </a:r>
            <a:r>
              <a:rPr lang="en-US" sz="2400" b="1" dirty="0" smtClean="0">
                <a:solidFill>
                  <a:srgbClr val="0070C0"/>
                </a:solidFill>
              </a:rPr>
              <a:t>inadequate for acceleration simulation</a:t>
            </a:r>
          </a:p>
        </p:txBody>
      </p:sp>
    </p:spTree>
    <p:extLst>
      <p:ext uri="{BB962C8B-B14F-4D97-AF65-F5344CB8AC3E}">
        <p14:creationId xmlns:p14="http://schemas.microsoft.com/office/powerpoint/2010/main" val="394814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Application of research to operations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7" y="3000390"/>
            <a:ext cx="1830779" cy="116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30174" r="8689" b="30174"/>
          <a:stretch/>
        </p:blipFill>
        <p:spPr>
          <a:xfrm>
            <a:off x="392405" y="3000390"/>
            <a:ext cx="1931697" cy="1169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23188" r="16490" b="23015"/>
          <a:stretch/>
        </p:blipFill>
        <p:spPr>
          <a:xfrm>
            <a:off x="2892215" y="2876762"/>
            <a:ext cx="1257299" cy="1305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24927" r="17416" b="23247"/>
          <a:stretch/>
        </p:blipFill>
        <p:spPr>
          <a:xfrm>
            <a:off x="7140371" y="2871682"/>
            <a:ext cx="1264640" cy="13030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2569" y="4551747"/>
            <a:ext cx="74826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70C0"/>
                </a:solidFill>
              </a:rPr>
              <a:t>Goal: End-to-End </a:t>
            </a:r>
            <a:r>
              <a:rPr lang="en-US" sz="2700" b="1" dirty="0">
                <a:solidFill>
                  <a:srgbClr val="0070C0"/>
                </a:solidFill>
              </a:rPr>
              <a:t>Turbulence </a:t>
            </a:r>
            <a:r>
              <a:rPr lang="en-US" sz="2700" b="1" dirty="0" smtClean="0">
                <a:solidFill>
                  <a:srgbClr val="0070C0"/>
                </a:solidFill>
              </a:rPr>
              <a:t>Forecasting/</a:t>
            </a:r>
            <a:r>
              <a:rPr lang="en-US" sz="2700" b="1" dirty="0" err="1" smtClean="0">
                <a:solidFill>
                  <a:srgbClr val="0070C0"/>
                </a:solidFill>
              </a:rPr>
              <a:t>Nowcasting</a:t>
            </a:r>
            <a:r>
              <a:rPr lang="en-US" sz="2700" b="1" dirty="0" smtClean="0">
                <a:solidFill>
                  <a:srgbClr val="0070C0"/>
                </a:solidFill>
              </a:rPr>
              <a:t> </a:t>
            </a:r>
            <a:r>
              <a:rPr lang="en-US" sz="2700" b="1" dirty="0">
                <a:solidFill>
                  <a:srgbClr val="0070C0"/>
                </a:solidFill>
              </a:rPr>
              <a:t>System </a:t>
            </a:r>
          </a:p>
          <a:p>
            <a:pPr algn="ctr"/>
            <a:r>
              <a:rPr lang="en-US" sz="2700" b="1" dirty="0">
                <a:solidFill>
                  <a:srgbClr val="0070C0"/>
                </a:solidFill>
              </a:rPr>
              <a:t>for UAS Operations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894" y="2176299"/>
            <a:ext cx="1492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HRRR 3km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data cutout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371094" y="3351093"/>
            <a:ext cx="457200" cy="306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ight Arrow 15"/>
          <p:cNvSpPr/>
          <p:nvPr/>
        </p:nvSpPr>
        <p:spPr>
          <a:xfrm>
            <a:off x="4229100" y="3351093"/>
            <a:ext cx="457200" cy="306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ight Arrow 16"/>
          <p:cNvSpPr/>
          <p:nvPr/>
        </p:nvSpPr>
        <p:spPr>
          <a:xfrm>
            <a:off x="6623144" y="3376158"/>
            <a:ext cx="457200" cy="306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2532997" y="2182579"/>
            <a:ext cx="1975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GTG Turbulence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Product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5061" y="2206505"/>
            <a:ext cx="191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UAS turbulence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response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31468" y="2206176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UAS impact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107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Where do we go from here?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User needs assessment:</a:t>
            </a:r>
          </a:p>
          <a:p>
            <a:pPr lvl="1"/>
            <a:r>
              <a:rPr lang="en-US" sz="2025" dirty="0" smtClean="0"/>
              <a:t>What are the wind/turbulence impact variables of importance (</a:t>
            </a:r>
            <a:r>
              <a:rPr lang="en-US" sz="2000" dirty="0" smtClean="0"/>
              <a:t>performance </a:t>
            </a:r>
            <a:r>
              <a:rPr lang="en-US" sz="2000" dirty="0"/>
              <a:t>and/or stability &amp; control metrics</a:t>
            </a:r>
            <a:r>
              <a:rPr lang="en-US" sz="2025" dirty="0" smtClean="0"/>
              <a:t>)?</a:t>
            </a:r>
          </a:p>
          <a:p>
            <a:pPr lvl="1"/>
            <a:r>
              <a:rPr lang="en-US" sz="2025" dirty="0" smtClean="0"/>
              <a:t>What are the required temporal/spatial scales?</a:t>
            </a:r>
          </a:p>
          <a:p>
            <a:pPr lvl="1"/>
            <a:r>
              <a:rPr lang="en-US" sz="2025" dirty="0" smtClean="0"/>
              <a:t>What are the accuracy requirements?</a:t>
            </a:r>
          </a:p>
          <a:p>
            <a:pPr lvl="1"/>
            <a:r>
              <a:rPr lang="en-US" sz="2025" dirty="0" smtClean="0"/>
              <a:t>How is the information provided to users (decision support systems)?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Research activities:</a:t>
            </a:r>
          </a:p>
          <a:p>
            <a:pPr lvl="1"/>
            <a:r>
              <a:rPr lang="en-US" sz="2025" dirty="0" smtClean="0"/>
              <a:t>Vehicle modeling/simulation (fixed-wing and multirotor).</a:t>
            </a:r>
          </a:p>
          <a:p>
            <a:pPr lvl="1"/>
            <a:r>
              <a:rPr lang="en-US" sz="2025" dirty="0" smtClean="0"/>
              <a:t>Translation algorithms (model output -&gt; vehicle impact).</a:t>
            </a:r>
          </a:p>
          <a:p>
            <a:pPr lvl="1"/>
            <a:r>
              <a:rPr lang="en-US" sz="2025" dirty="0" smtClean="0"/>
              <a:t>Flight test/demos.</a:t>
            </a:r>
          </a:p>
          <a:p>
            <a:pPr lvl="1"/>
            <a:endParaRPr lang="en-US" sz="2025" dirty="0" smtClean="0"/>
          </a:p>
          <a:p>
            <a:pPr lvl="1"/>
            <a:endParaRPr lang="en-US" sz="2025" dirty="0" smtClean="0"/>
          </a:p>
          <a:p>
            <a:pPr lvl="1"/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106878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Weather impacts on UAS operations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520" y="1377689"/>
            <a:ext cx="3600450" cy="4177094"/>
          </a:xfrm>
        </p:spPr>
        <p:txBody>
          <a:bodyPr/>
          <a:lstStyle/>
          <a:p>
            <a:r>
              <a:rPr lang="en-US" sz="2400" b="1" dirty="0"/>
              <a:t> Key </a:t>
            </a:r>
            <a:r>
              <a:rPr lang="en-US" sz="2400" b="1" dirty="0" err="1"/>
              <a:t>Wx</a:t>
            </a:r>
            <a:r>
              <a:rPr lang="en-US" sz="2400" b="1" dirty="0"/>
              <a:t> factors</a:t>
            </a:r>
            <a:r>
              <a:rPr lang="en-US" sz="2400" dirty="0"/>
              <a:t>:</a:t>
            </a:r>
          </a:p>
          <a:p>
            <a:pPr lvl="1"/>
            <a:r>
              <a:rPr lang="en-US" sz="2100" dirty="0"/>
              <a:t> Steady wind: </a:t>
            </a:r>
            <a:r>
              <a:rPr lang="en-US" sz="2100" dirty="0" smtClean="0"/>
              <a:t> headwind</a:t>
            </a:r>
            <a:r>
              <a:rPr lang="en-US" sz="2100" dirty="0"/>
              <a:t>, tailwind, crosswind</a:t>
            </a:r>
          </a:p>
          <a:p>
            <a:pPr lvl="1"/>
            <a:r>
              <a:rPr lang="en-US" sz="2100" dirty="0"/>
              <a:t> Wind shear</a:t>
            </a:r>
          </a:p>
          <a:p>
            <a:pPr lvl="1"/>
            <a:r>
              <a:rPr lang="en-US" sz="2100" dirty="0"/>
              <a:t> Turbulence and discrete gusts</a:t>
            </a:r>
          </a:p>
          <a:p>
            <a:pPr lvl="1"/>
            <a:r>
              <a:rPr lang="en-US" sz="2100" dirty="0"/>
              <a:t> C&amp;V</a:t>
            </a:r>
          </a:p>
          <a:p>
            <a:pPr lvl="1"/>
            <a:r>
              <a:rPr lang="en-US" sz="2100" dirty="0"/>
              <a:t> Heavy </a:t>
            </a:r>
            <a:r>
              <a:rPr lang="en-US" sz="2100" dirty="0" err="1"/>
              <a:t>precip</a:t>
            </a:r>
            <a:r>
              <a:rPr lang="en-US" sz="2100" dirty="0"/>
              <a:t>.</a:t>
            </a:r>
          </a:p>
          <a:p>
            <a:pPr lvl="1"/>
            <a:r>
              <a:rPr lang="en-US" sz="2100" dirty="0"/>
              <a:t> Icing</a:t>
            </a:r>
          </a:p>
          <a:p>
            <a:pPr lvl="1"/>
            <a:r>
              <a:rPr lang="en-US" sz="2100" dirty="0"/>
              <a:t> Air density</a:t>
            </a:r>
          </a:p>
          <a:p>
            <a:pPr lvl="1"/>
            <a:r>
              <a:rPr lang="en-US" sz="2100" dirty="0"/>
              <a:t> Temperature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r="2416"/>
          <a:stretch/>
        </p:blipFill>
        <p:spPr bwMode="auto">
          <a:xfrm>
            <a:off x="3926883" y="1839354"/>
            <a:ext cx="45148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326151" y="1373832"/>
            <a:ext cx="3801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FAA Weather Related Aviation Accident Study 2003-2007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829051" y="4256759"/>
            <a:ext cx="457200" cy="124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Arrow 7"/>
          <p:cNvSpPr/>
          <p:nvPr/>
        </p:nvSpPr>
        <p:spPr>
          <a:xfrm>
            <a:off x="3813029" y="4941376"/>
            <a:ext cx="513122" cy="120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Arrow 8"/>
          <p:cNvSpPr/>
          <p:nvPr/>
        </p:nvSpPr>
        <p:spPr>
          <a:xfrm>
            <a:off x="3811160" y="3572142"/>
            <a:ext cx="457200" cy="124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Arrow 9"/>
          <p:cNvSpPr/>
          <p:nvPr/>
        </p:nvSpPr>
        <p:spPr>
          <a:xfrm>
            <a:off x="3796560" y="2911524"/>
            <a:ext cx="457200" cy="124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268360" y="5772150"/>
            <a:ext cx="457200" cy="124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4781421" y="5684402"/>
            <a:ext cx="1438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>
                <a:solidFill>
                  <a:schemeClr val="accent2"/>
                </a:solidFill>
              </a:rPr>
              <a:t>= Wind-Related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85008" y="5597840"/>
            <a:ext cx="1556725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b="1" dirty="0">
                <a:solidFill>
                  <a:schemeClr val="bg1"/>
                </a:solidFill>
              </a:rPr>
              <a:t>Source:</a:t>
            </a:r>
          </a:p>
          <a:p>
            <a:r>
              <a:rPr lang="en-US" sz="825" b="1" dirty="0">
                <a:solidFill>
                  <a:schemeClr val="bg1"/>
                </a:solidFill>
              </a:rPr>
              <a:t>NTSB Aviation Accident and Incident Database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8339" y="2200641"/>
            <a:ext cx="1839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Part 91, 121, 135, and 137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But UAS are typically more sensitive to </a:t>
            </a:r>
            <a:r>
              <a:rPr lang="en-US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wx</a:t>
            </a:r>
            <a:r>
              <a:rPr lang="en-US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than larger vehicles</a:t>
            </a:r>
          </a:p>
        </p:txBody>
      </p:sp>
    </p:spTree>
    <p:extLst>
      <p:ext uri="{BB962C8B-B14F-4D97-AF65-F5344CB8AC3E}">
        <p14:creationId xmlns:p14="http://schemas.microsoft.com/office/powerpoint/2010/main" val="37983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819" y="1673014"/>
            <a:ext cx="4273974" cy="3318934"/>
          </a:xfrm>
        </p:spPr>
        <p:txBody>
          <a:bodyPr/>
          <a:lstStyle/>
          <a:p>
            <a:r>
              <a:rPr lang="en-US" dirty="0" smtClean="0"/>
              <a:t>Quadcopter in gusty conditions </a:t>
            </a:r>
            <a:r>
              <a:rPr lang="en-US" sz="1050" dirty="0"/>
              <a:t>source: https://youtu.be/h-s9RbKNUyE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41077" y="1673013"/>
            <a:ext cx="3943349" cy="3451437"/>
          </a:xfrm>
        </p:spPr>
        <p:txBody>
          <a:bodyPr/>
          <a:lstStyle/>
          <a:p>
            <a:r>
              <a:rPr lang="en-US" dirty="0" smtClean="0"/>
              <a:t>Fixed wing UAS: w/ and w/o autopilot </a:t>
            </a:r>
            <a:r>
              <a:rPr lang="en-US" sz="750" dirty="0"/>
              <a:t>courtesy, RMIT UAS Research Team </a:t>
            </a:r>
            <a:r>
              <a:rPr lang="en-US" sz="788" dirty="0"/>
              <a:t>(RUASRT), RMIT©</a:t>
            </a:r>
          </a:p>
        </p:txBody>
      </p:sp>
      <p:pic>
        <p:nvPicPr>
          <p:cNvPr id="9" name="medi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819" y="2593418"/>
            <a:ext cx="4065693" cy="2326138"/>
          </a:xfrm>
          <a:prstGeom prst="rect">
            <a:avLst/>
          </a:prstGeom>
        </p:spPr>
      </p:pic>
      <p:pic>
        <p:nvPicPr>
          <p:cNvPr id="11" name="media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9071" y="2593418"/>
            <a:ext cx="4135356" cy="232613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0747" y="406398"/>
            <a:ext cx="7729423" cy="757767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sz="2800" b="1" dirty="0">
                <a:solidFill>
                  <a:schemeClr val="accent2"/>
                </a:solidFill>
              </a:rPr>
              <a:t>Most UAS are small, rigid, light, and </a:t>
            </a:r>
            <a:r>
              <a:rPr lang="en-US" sz="2800" b="1" dirty="0" smtClean="0">
                <a:solidFill>
                  <a:schemeClr val="accent2"/>
                </a:solidFill>
              </a:rPr>
              <a:t>slow moving </a:t>
            </a:r>
            <a:r>
              <a:rPr lang="en-US" sz="2400" b="1" dirty="0" smtClean="0">
                <a:solidFill>
                  <a:schemeClr val="accent2"/>
                </a:solidFill>
              </a:rPr>
              <a:t>=&gt; </a:t>
            </a:r>
            <a:r>
              <a:rPr lang="en-US" sz="2800" b="1" dirty="0">
                <a:solidFill>
                  <a:schemeClr val="accent2"/>
                </a:solidFill>
              </a:rPr>
              <a:t>high sensitivity to wind gusts</a:t>
            </a:r>
          </a:p>
        </p:txBody>
      </p:sp>
    </p:spTree>
    <p:extLst>
      <p:ext uri="{BB962C8B-B14F-4D97-AF65-F5344CB8AC3E}">
        <p14:creationId xmlns:p14="http://schemas.microsoft.com/office/powerpoint/2010/main" val="21994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Fixed-wing vs. </a:t>
            </a:r>
            <a:r>
              <a:rPr lang="en-US" b="1" dirty="0" smtClean="0">
                <a:solidFill>
                  <a:schemeClr val="accent2"/>
                </a:solidFill>
              </a:rPr>
              <a:t>multirotor </a:t>
            </a:r>
            <a:r>
              <a:rPr lang="en-US" b="1" dirty="0" smtClean="0">
                <a:solidFill>
                  <a:schemeClr val="accent2"/>
                </a:solidFill>
              </a:rPr>
              <a:t>UAS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233" y="1394460"/>
            <a:ext cx="8229600" cy="4572000"/>
          </a:xfrm>
        </p:spPr>
        <p:txBody>
          <a:bodyPr/>
          <a:lstStyle/>
          <a:p>
            <a:r>
              <a:rPr lang="en-US" dirty="0" smtClean="0"/>
              <a:t>Many fixed-wing UASs can be considered as  “scaled-down” conventional aircraft.</a:t>
            </a:r>
          </a:p>
          <a:p>
            <a:r>
              <a:rPr lang="en-US" dirty="0" smtClean="0"/>
              <a:t>Most multirotor </a:t>
            </a:r>
            <a:r>
              <a:rPr lang="en-US" dirty="0" smtClean="0"/>
              <a:t>UAS are very different from conventional helicopters.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There is a large established literature regarding the effect of winds/turbulence on fixed-wing </a:t>
            </a:r>
            <a:r>
              <a:rPr lang="en-US" b="1" dirty="0" smtClean="0">
                <a:solidFill>
                  <a:srgbClr val="0070C0"/>
                </a:solidFill>
              </a:rPr>
              <a:t>aircraft and conventional helicopters – but very little relative to </a:t>
            </a:r>
            <a:r>
              <a:rPr lang="en-US" b="1" dirty="0" smtClean="0">
                <a:solidFill>
                  <a:srgbClr val="0070C0"/>
                </a:solidFill>
              </a:rPr>
              <a:t>multirotors &amp; unconventional fixed-wing UAS.</a:t>
            </a:r>
            <a:endParaRPr lang="en-US" b="1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53" y="4822731"/>
            <a:ext cx="1821317" cy="98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0" y="4831397"/>
            <a:ext cx="1481752" cy="987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97" y="4826794"/>
            <a:ext cx="1466803" cy="977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3" y="4822731"/>
            <a:ext cx="1743639" cy="981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8749" y="5021244"/>
            <a:ext cx="48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4272" y="5021244"/>
            <a:ext cx="40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≠</a:t>
            </a:r>
          </a:p>
        </p:txBody>
      </p:sp>
    </p:spTree>
    <p:extLst>
      <p:ext uri="{BB962C8B-B14F-4D97-AF65-F5344CB8AC3E}">
        <p14:creationId xmlns:p14="http://schemas.microsoft.com/office/powerpoint/2010/main" val="409753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Wind and turbulence impacts on airborne vehicles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Three </a:t>
            </a:r>
            <a:r>
              <a:rPr lang="en-US" dirty="0" smtClean="0"/>
              <a:t>classes of forces:</a:t>
            </a:r>
          </a:p>
          <a:p>
            <a:pPr marL="642938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Aerodynamic</a:t>
            </a:r>
          </a:p>
          <a:p>
            <a:pPr marL="642938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Propulsive</a:t>
            </a:r>
          </a:p>
          <a:p>
            <a:pPr marL="642938" lvl="1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Gravitational</a:t>
            </a:r>
          </a:p>
          <a:p>
            <a:pPr marL="642938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0" indent="0" algn="ctr">
              <a:buNone/>
            </a:pPr>
            <a:r>
              <a:rPr lang="en-US" sz="2775" b="1" i="1" dirty="0">
                <a:solidFill>
                  <a:schemeClr val="accent2"/>
                </a:solidFill>
              </a:rPr>
              <a:t>The effect of wind and turbulence </a:t>
            </a:r>
            <a:r>
              <a:rPr lang="en-US" sz="2775" b="1" i="1" dirty="0" smtClean="0">
                <a:solidFill>
                  <a:schemeClr val="accent2"/>
                </a:solidFill>
              </a:rPr>
              <a:t>are mainly manifest </a:t>
            </a:r>
            <a:r>
              <a:rPr lang="en-US" sz="2775" b="1" i="1" dirty="0">
                <a:solidFill>
                  <a:schemeClr val="accent2"/>
                </a:solidFill>
              </a:rPr>
              <a:t>through aerodynamic </a:t>
            </a:r>
            <a:r>
              <a:rPr lang="en-US" sz="2775" b="1" i="1" dirty="0" smtClean="0">
                <a:solidFill>
                  <a:schemeClr val="accent2"/>
                </a:solidFill>
              </a:rPr>
              <a:t>forces</a:t>
            </a:r>
          </a:p>
          <a:p>
            <a:pPr marL="0" indent="0" algn="ctr">
              <a:buNone/>
            </a:pPr>
            <a:endParaRPr lang="en-US" sz="2775" b="1" i="1" dirty="0"/>
          </a:p>
          <a:p>
            <a:r>
              <a:rPr lang="en-US" sz="1800" i="1" dirty="0"/>
              <a:t>We consider control forces (e.g., elevator, ailerons, rudder) as aerodynamic in nature</a:t>
            </a:r>
            <a:r>
              <a:rPr lang="en-US" sz="1800" i="1" dirty="0" smtClean="0"/>
              <a:t>.</a:t>
            </a:r>
          </a:p>
          <a:p>
            <a:r>
              <a:rPr lang="en-US" sz="1800" i="1" dirty="0" smtClean="0"/>
              <a:t>Propulsive forces due to propellers (thrust) can also be considered aerodynamic.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8209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Aerodynamic 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b="1" dirty="0" smtClean="0">
                <a:solidFill>
                  <a:schemeClr val="accent2"/>
                </a:solidFill>
              </a:rPr>
              <a:t>orces</a:t>
            </a:r>
            <a:r>
              <a:rPr lang="en-US" b="1" dirty="0" smtClean="0">
                <a:solidFill>
                  <a:schemeClr val="accent2"/>
                </a:solidFill>
              </a:rPr>
              <a:t>: Lift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342900" indent="-342900"/>
            <a:r>
              <a:rPr lang="en-US" sz="2400" dirty="0" smtClean="0"/>
              <a:t>Since an airborne vehicle </a:t>
            </a:r>
            <a:r>
              <a:rPr lang="en-US" sz="2400" dirty="0" smtClean="0"/>
              <a:t>must counteract gravity to s</a:t>
            </a:r>
            <a:r>
              <a:rPr lang="en-US" sz="2400" dirty="0" smtClean="0"/>
              <a:t>tay aloft, it is the vertical  </a:t>
            </a:r>
            <a:r>
              <a:rPr lang="en-US" sz="2400" dirty="0" smtClean="0"/>
              <a:t>c</a:t>
            </a:r>
            <a:r>
              <a:rPr lang="en-US" sz="2400" dirty="0" smtClean="0"/>
              <a:t>omponent of </a:t>
            </a:r>
            <a:r>
              <a:rPr lang="en-US" sz="2400" dirty="0" smtClean="0"/>
              <a:t>the </a:t>
            </a:r>
            <a:r>
              <a:rPr lang="en-US" sz="2400" dirty="0" smtClean="0"/>
              <a:t>lift force that is key.</a:t>
            </a:r>
          </a:p>
          <a:p>
            <a:pPr marL="342900" indent="-342900"/>
            <a:r>
              <a:rPr lang="en-US" sz="2400" i="1" dirty="0" smtClean="0"/>
              <a:t>The </a:t>
            </a:r>
            <a:r>
              <a:rPr lang="en-US" sz="2400" i="1" u="sng" dirty="0" smtClean="0"/>
              <a:t>relative motion of the lifting surface through the air</a:t>
            </a:r>
            <a:r>
              <a:rPr lang="en-US" sz="2400" i="1" dirty="0" smtClean="0"/>
              <a:t> produces the lift</a:t>
            </a:r>
            <a:endParaRPr lang="en-US" sz="2400" dirty="0" smtClean="0"/>
          </a:p>
          <a:p>
            <a:pPr marL="642938" lvl="1" indent="-342900"/>
            <a:r>
              <a:rPr lang="en-US" sz="1800" dirty="0" smtClean="0"/>
              <a:t>For </a:t>
            </a:r>
            <a:r>
              <a:rPr lang="en-US" sz="1800" i="1" dirty="0" smtClean="0">
                <a:solidFill>
                  <a:schemeClr val="accent2"/>
                </a:solidFill>
              </a:rPr>
              <a:t>fixed-wing</a:t>
            </a:r>
            <a:r>
              <a:rPr lang="en-US" sz="1800" dirty="0" smtClean="0"/>
              <a:t> vehicles, it’s the forward motion of the wing and tail.</a:t>
            </a:r>
          </a:p>
          <a:p>
            <a:pPr marL="642938" lvl="1" indent="-342900"/>
            <a:r>
              <a:rPr lang="en-US" sz="1800" dirty="0" smtClean="0"/>
              <a:t>For </a:t>
            </a:r>
            <a:r>
              <a:rPr lang="en-US" sz="1800" i="1" dirty="0" smtClean="0">
                <a:solidFill>
                  <a:schemeClr val="accent2"/>
                </a:solidFill>
              </a:rPr>
              <a:t>multirotors</a:t>
            </a:r>
            <a:r>
              <a:rPr lang="en-US" sz="1800" dirty="0" smtClean="0"/>
              <a:t> it’s the rotary motion of the propeller.</a:t>
            </a:r>
            <a:endParaRPr lang="en-US" sz="1800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22" y="3963899"/>
            <a:ext cx="3732212" cy="1950835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2"/>
          <a:stretch/>
        </p:blipFill>
        <p:spPr>
          <a:xfrm>
            <a:off x="4828403" y="1714500"/>
            <a:ext cx="3751931" cy="165354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4264644" y="3459480"/>
            <a:ext cx="726456" cy="10820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3842919" y="5440680"/>
            <a:ext cx="1005203" cy="4114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617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Fixed-wing vehicle: Lift forces produce </a:t>
            </a:r>
            <a:r>
              <a:rPr lang="en-US" sz="2800" b="1" dirty="0" smtClean="0">
                <a:solidFill>
                  <a:schemeClr val="accent2"/>
                </a:solidFill>
              </a:rPr>
              <a:t>translational (mainly vertical) </a:t>
            </a:r>
            <a:r>
              <a:rPr lang="en-US" sz="2800" b="1" dirty="0" smtClean="0">
                <a:solidFill>
                  <a:schemeClr val="accent2"/>
                </a:solidFill>
              </a:rPr>
              <a:t>and rotational motions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9485" y="1635225"/>
            <a:ext cx="2381416" cy="1892940"/>
            <a:chOff x="694113" y="1194243"/>
            <a:chExt cx="7543800" cy="5354521"/>
          </a:xfrm>
        </p:grpSpPr>
        <p:pic>
          <p:nvPicPr>
            <p:cNvPr id="5" name="Picture 6" descr="C:\Users\cornman\AppData\Local\Microsoft\Windows\Temporary Internet Files\Content.IE5\5FKUS6Y5\446px-Airplane.svg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113" y="1496004"/>
              <a:ext cx="7543800" cy="505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Up Arrow 5"/>
            <p:cNvSpPr/>
            <p:nvPr/>
          </p:nvSpPr>
          <p:spPr>
            <a:xfrm>
              <a:off x="6858000" y="1571992"/>
              <a:ext cx="484632" cy="673267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/>
            <p:cNvSpPr/>
            <p:nvPr/>
          </p:nvSpPr>
          <p:spPr>
            <a:xfrm>
              <a:off x="1580202" y="5099304"/>
              <a:ext cx="484632" cy="679704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Up Arrow 7"/>
            <p:cNvSpPr/>
            <p:nvPr/>
          </p:nvSpPr>
          <p:spPr>
            <a:xfrm>
              <a:off x="3118893" y="1194243"/>
              <a:ext cx="666460" cy="1653242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 Arrow 8"/>
            <p:cNvSpPr/>
            <p:nvPr/>
          </p:nvSpPr>
          <p:spPr>
            <a:xfrm>
              <a:off x="1095566" y="2245262"/>
              <a:ext cx="584300" cy="1837830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3290280" y="1364378"/>
            <a:ext cx="2152437" cy="10831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5pPr>
            <a:lvl6pPr marL="3429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6pPr>
            <a:lvl7pPr marL="685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7pPr>
            <a:lvl8pPr marL="10287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8pPr>
            <a:lvl9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1800" b="1" kern="0" dirty="0" smtClean="0">
                <a:solidFill>
                  <a:srgbClr val="7030A0"/>
                </a:solidFill>
                <a:latin typeface="+mn-lt"/>
              </a:rPr>
              <a:t>Differential lift on wing and tail produces pitching moment</a:t>
            </a:r>
            <a:endParaRPr lang="en-US" sz="1800" b="1" kern="0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7283" y="1180650"/>
            <a:ext cx="2938515" cy="2030100"/>
            <a:chOff x="606421" y="520707"/>
            <a:chExt cx="8615281" cy="6325233"/>
          </a:xfrm>
        </p:grpSpPr>
        <p:pic>
          <p:nvPicPr>
            <p:cNvPr id="26" name="Picture 6" descr="C:\Users\cornman\AppData\Local\Microsoft\Windows\Temporary Internet Files\Content.IE5\5FKUS6Y5\446px-Airplane.svg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1" y="1793180"/>
              <a:ext cx="7543800" cy="505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Up Arrow 26"/>
            <p:cNvSpPr/>
            <p:nvPr/>
          </p:nvSpPr>
          <p:spPr>
            <a:xfrm>
              <a:off x="7076660" y="520707"/>
              <a:ext cx="577762" cy="1798957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8" name="Up Arrow 27"/>
            <p:cNvSpPr/>
            <p:nvPr/>
          </p:nvSpPr>
          <p:spPr>
            <a:xfrm>
              <a:off x="1626239" y="5540887"/>
              <a:ext cx="304800" cy="625370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Left Arrow 28"/>
            <p:cNvSpPr/>
            <p:nvPr/>
          </p:nvSpPr>
          <p:spPr>
            <a:xfrm rot="19200000">
              <a:off x="7919557" y="1929809"/>
              <a:ext cx="1302145" cy="216337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Up Arrow 29"/>
            <p:cNvSpPr/>
            <p:nvPr/>
          </p:nvSpPr>
          <p:spPr>
            <a:xfrm>
              <a:off x="1001649" y="4013444"/>
              <a:ext cx="304800" cy="625370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Up Arrow 30"/>
            <p:cNvSpPr/>
            <p:nvPr/>
          </p:nvSpPr>
          <p:spPr>
            <a:xfrm>
              <a:off x="3052943" y="1364143"/>
              <a:ext cx="547127" cy="1949761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225922" y="3087824"/>
            <a:ext cx="2297495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Differential lift across wing (or tail)</a:t>
            </a:r>
            <a:br>
              <a:rPr lang="en-US" sz="1600" b="1" dirty="0">
                <a:solidFill>
                  <a:srgbClr val="7030A0"/>
                </a:solidFill>
              </a:rPr>
            </a:br>
            <a:r>
              <a:rPr lang="en-US" sz="1600" b="1" dirty="0">
                <a:solidFill>
                  <a:srgbClr val="7030A0"/>
                </a:solidFill>
              </a:rPr>
              <a:t>or side wind (dihedral effect) produces rolling moment</a:t>
            </a:r>
            <a:endParaRPr lang="en-US" sz="1600" b="1" dirty="0" smtClean="0">
              <a:solidFill>
                <a:srgbClr val="7030A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1100" y="3749543"/>
            <a:ext cx="2758440" cy="1928559"/>
            <a:chOff x="838200" y="1600201"/>
            <a:chExt cx="7543800" cy="5052759"/>
          </a:xfrm>
        </p:grpSpPr>
        <p:pic>
          <p:nvPicPr>
            <p:cNvPr id="38" name="Picture 6" descr="C:\Users\cornman\AppData\Local\Microsoft\Windows\Temporary Internet Files\Content.IE5\5FKUS6Y5\446px-Airplane.svg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600201"/>
              <a:ext cx="7543800" cy="505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ight Arrow 38"/>
            <p:cNvSpPr/>
            <p:nvPr/>
          </p:nvSpPr>
          <p:spPr>
            <a:xfrm rot="9000000">
              <a:off x="2007259" y="1872573"/>
              <a:ext cx="1986134" cy="63119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151245" y="4724893"/>
            <a:ext cx="209526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Side wind on vertical tail surface produces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yawing moment</a:t>
            </a:r>
            <a:endParaRPr lang="en-US" b="1" dirty="0" smtClean="0">
              <a:solidFill>
                <a:srgbClr val="7030A0"/>
              </a:solidFill>
            </a:endParaRPr>
          </a:p>
        </p:txBody>
      </p:sp>
      <p:sp>
        <p:nvSpPr>
          <p:cNvPr id="13" name="Circular Arrow 12"/>
          <p:cNvSpPr/>
          <p:nvPr/>
        </p:nvSpPr>
        <p:spPr bwMode="auto">
          <a:xfrm rot="704081">
            <a:off x="2502541" y="1332768"/>
            <a:ext cx="721441" cy="711594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Curved Up Arrow 13"/>
          <p:cNvSpPr/>
          <p:nvPr/>
        </p:nvSpPr>
        <p:spPr bwMode="auto">
          <a:xfrm rot="9798412">
            <a:off x="8078453" y="2241707"/>
            <a:ext cx="600763" cy="353892"/>
          </a:xfrm>
          <a:prstGeom prst="curvedUpArrow">
            <a:avLst>
              <a:gd name="adj1" fmla="val 25000"/>
              <a:gd name="adj2" fmla="val 93204"/>
              <a:gd name="adj3" fmla="val 25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Curved Right Arrow 14"/>
          <p:cNvSpPr/>
          <p:nvPr/>
        </p:nvSpPr>
        <p:spPr bwMode="auto">
          <a:xfrm>
            <a:off x="3609325" y="4411263"/>
            <a:ext cx="452135" cy="587457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5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 bwMode="auto">
          <a:xfrm>
            <a:off x="359596" y="1428486"/>
            <a:ext cx="3911849" cy="4018967"/>
            <a:chOff x="649" y="1160"/>
            <a:chExt cx="2885" cy="2964"/>
          </a:xfrm>
        </p:grpSpPr>
        <p:sp>
          <p:nvSpPr>
            <p:cNvPr id="13" name="AutoShape 11"/>
            <p:cNvSpPr>
              <a:spLocks noChangeAspect="1" noChangeArrowheads="1" noTextEdit="1"/>
            </p:cNvSpPr>
            <p:nvPr/>
          </p:nvSpPr>
          <p:spPr bwMode="auto">
            <a:xfrm>
              <a:off x="649" y="1160"/>
              <a:ext cx="2885" cy="2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" y="1160"/>
              <a:ext cx="2888" cy="2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Quadrotor motion and orientation </a:t>
            </a:r>
            <a:r>
              <a:rPr lang="en-US" sz="3200" b="1" dirty="0" smtClean="0">
                <a:solidFill>
                  <a:schemeClr val="accent2"/>
                </a:solidFill>
              </a:rPr>
              <a:t>changes via </a:t>
            </a:r>
            <a:r>
              <a:rPr lang="en-US" sz="3200" b="1" dirty="0">
                <a:solidFill>
                  <a:schemeClr val="accent2"/>
                </a:solidFill>
              </a:rPr>
              <a:t>differential </a:t>
            </a:r>
            <a:r>
              <a:rPr lang="en-US" sz="3200" b="1" dirty="0" smtClean="0">
                <a:solidFill>
                  <a:schemeClr val="accent2"/>
                </a:solidFill>
              </a:rPr>
              <a:t>thrust and torque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grpSp>
        <p:nvGrpSpPr>
          <p:cNvPr id="14" name="Group 16"/>
          <p:cNvGrpSpPr>
            <a:grpSpLocks noChangeAspect="1"/>
          </p:cNvGrpSpPr>
          <p:nvPr/>
        </p:nvGrpSpPr>
        <p:grpSpPr bwMode="auto">
          <a:xfrm>
            <a:off x="4380350" y="1428486"/>
            <a:ext cx="4306450" cy="4073946"/>
            <a:chOff x="4050" y="1116"/>
            <a:chExt cx="2945" cy="2786"/>
          </a:xfrm>
        </p:grpSpPr>
        <p:sp>
          <p:nvSpPr>
            <p:cNvPr id="1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4050" y="1160"/>
              <a:ext cx="2886" cy="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" y="1116"/>
              <a:ext cx="2889" cy="2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1713458" y="3152708"/>
            <a:ext cx="1321067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401" y="3152708"/>
            <a:ext cx="3345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Vertical motion via uniform thrust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13985" y="2882487"/>
            <a:ext cx="1321067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13985" y="5082286"/>
            <a:ext cx="1321067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8357" y="4973312"/>
            <a:ext cx="1321067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5210" y="5069235"/>
            <a:ext cx="3916236" cy="7848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5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Pitching </a:t>
            </a:r>
            <a:r>
              <a:rPr lang="en-US" sz="1500" b="1" dirty="0">
                <a:solidFill>
                  <a:srgbClr val="0070C0"/>
                </a:solidFill>
              </a:rPr>
              <a:t>motion </a:t>
            </a:r>
            <a:r>
              <a:rPr lang="en-US" sz="1500" b="1" dirty="0" smtClean="0">
                <a:solidFill>
                  <a:srgbClr val="0070C0"/>
                </a:solidFill>
              </a:rPr>
              <a:t>and translation via </a:t>
            </a:r>
            <a:r>
              <a:rPr lang="en-US" sz="1500" b="1" dirty="0">
                <a:solidFill>
                  <a:srgbClr val="0070C0"/>
                </a:solidFill>
              </a:rPr>
              <a:t>differential “front-rear” thrust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17341" y="3034063"/>
            <a:ext cx="32434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Rolling motion </a:t>
            </a:r>
            <a:r>
              <a:rPr lang="en-US" sz="1500" b="1" dirty="0" smtClean="0">
                <a:solidFill>
                  <a:srgbClr val="0070C0"/>
                </a:solidFill>
              </a:rPr>
              <a:t>and translation via </a:t>
            </a:r>
            <a:r>
              <a:rPr lang="en-US" sz="1500" b="1" dirty="0">
                <a:solidFill>
                  <a:srgbClr val="0070C0"/>
                </a:solidFill>
              </a:rPr>
              <a:t>differential “left-right” thrust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62238" y="5109172"/>
            <a:ext cx="4224562" cy="7848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5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500" b="1" dirty="0" smtClean="0">
                <a:solidFill>
                  <a:srgbClr val="0070C0"/>
                </a:solidFill>
              </a:rPr>
              <a:t>Yawing </a:t>
            </a:r>
            <a:r>
              <a:rPr lang="en-US" sz="1500" b="1" dirty="0">
                <a:solidFill>
                  <a:srgbClr val="0070C0"/>
                </a:solidFill>
              </a:rPr>
              <a:t>motion via </a:t>
            </a:r>
            <a:r>
              <a:rPr lang="en-US" sz="1500" b="1" dirty="0" smtClean="0">
                <a:solidFill>
                  <a:srgbClr val="0070C0"/>
                </a:solidFill>
              </a:rPr>
              <a:t>adjacent</a:t>
            </a:r>
            <a:r>
              <a:rPr lang="en-US" sz="1500" b="1" dirty="0" smtClean="0">
                <a:solidFill>
                  <a:srgbClr val="0070C0"/>
                </a:solidFill>
              </a:rPr>
              <a:t>-</a:t>
            </a:r>
            <a:r>
              <a:rPr lang="en-US" sz="1500" b="1" dirty="0" smtClean="0">
                <a:solidFill>
                  <a:srgbClr val="0070C0"/>
                </a:solidFill>
              </a:rPr>
              <a:t>paired differential reactive </a:t>
            </a:r>
            <a:r>
              <a:rPr lang="en-US" sz="1500" b="1" dirty="0">
                <a:solidFill>
                  <a:srgbClr val="0070C0"/>
                </a:solidFill>
              </a:rPr>
              <a:t>torque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9776" y="128433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1714" y="127203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7144" y="184819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8673" y="175499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42411" y="129660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2446" y="3701372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2411" y="354213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49003" y="441103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1971" y="2299333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-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23599" y="3764708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-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42118" y="3502605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-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0464" y="4693160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-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Modeling impact on UAS due to winds &amp; turbulence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latin typeface="+mj-lt"/>
                <a:ea typeface="+mj-ea"/>
                <a:cs typeface="+mj-cs"/>
              </a:rPr>
              <a:t>Clearly, loss of lift resulting in large vehicle translations (e.g., hitting the ground) is important.</a:t>
            </a:r>
          </a:p>
          <a:p>
            <a:r>
              <a:rPr lang="en-US" sz="3200" dirty="0" smtClean="0">
                <a:latin typeface="+mj-lt"/>
                <a:ea typeface="+mj-ea"/>
                <a:cs typeface="+mj-cs"/>
              </a:rPr>
              <a:t>For manned vehicles, another important metric is large vertical accelerations (e.g., impact on occupants, stress on vehicle).</a:t>
            </a:r>
          </a:p>
          <a:p>
            <a:r>
              <a:rPr lang="en-US" sz="3200" dirty="0" smtClean="0">
                <a:latin typeface="+mj-lt"/>
                <a:ea typeface="+mj-ea"/>
                <a:cs typeface="+mj-cs"/>
              </a:rPr>
              <a:t>Not yet clear what other metrics might be relevant to UAS (e.g., large attitude changes that result in stability &amp; control problems). 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421956"/>
      </p:ext>
    </p:extLst>
  </p:cSld>
  <p:clrMapOvr>
    <a:masterClrMapping/>
  </p:clrMapOvr>
</p:sld>
</file>

<file path=ppt/theme/theme1.xml><?xml version="1.0" encoding="utf-8"?>
<a:theme xmlns:a="http://schemas.openxmlformats.org/drawingml/2006/main" name="Cornman OPAC-3 Presentation">
  <a:themeElements>
    <a:clrScheme name="Cornman OPAC-3 Presentation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Cornman OPAC-3 Presentatio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400" b="1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Cornman OPAC-3 Presentation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man OPAC-3 Presentation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man OPAC-3 Presentation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man OPAC-3 Presentation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man OPAC-3 Presentation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man OPAC-3 Presentation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man OPAC-3 Presentation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3498</TotalTime>
  <Words>767</Words>
  <Application>Microsoft Office PowerPoint</Application>
  <PresentationFormat>On-screen Show (4:3)</PresentationFormat>
  <Paragraphs>122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Cornman OPAC-3 Presentation</vt:lpstr>
      <vt:lpstr>Impact of Turbulence on Unmanned Aerial Vehicles</vt:lpstr>
      <vt:lpstr>Weather impacts on UAS operations</vt:lpstr>
      <vt:lpstr>Most UAS are small, rigid, light, and slow moving =&gt; high sensitivity to wind gusts</vt:lpstr>
      <vt:lpstr>Fixed-wing vs. multirotor UAS</vt:lpstr>
      <vt:lpstr>Wind and turbulence impacts on airborne vehicles</vt:lpstr>
      <vt:lpstr>Aerodynamic forces: Lift</vt:lpstr>
      <vt:lpstr>Fixed-wing vehicle: Lift forces produce translational (mainly vertical) and rotational motions</vt:lpstr>
      <vt:lpstr>Quadrotor motion and orientation changes via differential thrust and torque</vt:lpstr>
      <vt:lpstr>Modeling impact on UAS due to winds &amp; turbulence</vt:lpstr>
      <vt:lpstr>Autopilot has a significant effect on vertical acceleration response to vertical gust</vt:lpstr>
      <vt:lpstr>Autopilot has a dramatic effect on UAS height response to vertical gust</vt:lpstr>
      <vt:lpstr>The importance of including realistic winds in UAS flight modeling and simulation</vt:lpstr>
      <vt:lpstr>LES + subgrid merging example</vt:lpstr>
      <vt:lpstr>UAS simulation through LES and LES+subgrid wind fields</vt:lpstr>
      <vt:lpstr>Application of research to operations</vt:lpstr>
      <vt:lpstr>Where do we go from here?</vt:lpstr>
    </vt:vector>
  </TitlesOfParts>
  <Company>National Center for Atmospheric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Cornman</dc:creator>
  <cp:lastModifiedBy>Larry Cornman</cp:lastModifiedBy>
  <cp:revision>48</cp:revision>
  <dcterms:created xsi:type="dcterms:W3CDTF">2018-08-28T19:27:29Z</dcterms:created>
  <dcterms:modified xsi:type="dcterms:W3CDTF">2018-08-31T20:09:43Z</dcterms:modified>
</cp:coreProperties>
</file>