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3" r:id="rId3"/>
  </p:sldMasterIdLst>
  <p:notesMasterIdLst>
    <p:notesMasterId r:id="rId24"/>
  </p:notesMasterIdLst>
  <p:sldIdLst>
    <p:sldId id="327" r:id="rId4"/>
    <p:sldId id="378" r:id="rId5"/>
    <p:sldId id="393" r:id="rId6"/>
    <p:sldId id="395" r:id="rId7"/>
    <p:sldId id="359" r:id="rId8"/>
    <p:sldId id="337" r:id="rId9"/>
    <p:sldId id="353" r:id="rId10"/>
    <p:sldId id="336" r:id="rId11"/>
    <p:sldId id="352" r:id="rId12"/>
    <p:sldId id="259" r:id="rId13"/>
    <p:sldId id="392" r:id="rId14"/>
    <p:sldId id="329" r:id="rId15"/>
    <p:sldId id="328" r:id="rId16"/>
    <p:sldId id="380" r:id="rId17"/>
    <p:sldId id="381" r:id="rId18"/>
    <p:sldId id="396" r:id="rId19"/>
    <p:sldId id="351" r:id="rId20"/>
    <p:sldId id="358" r:id="rId21"/>
    <p:sldId id="346" r:id="rId22"/>
    <p:sldId id="35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6" d="100"/>
          <a:sy n="156" d="100"/>
        </p:scale>
        <p:origin x="-1800" y="-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F984F-58A5-4A52-BAEF-EA93533CA49E}" type="datetimeFigureOut">
              <a:rPr lang="en-US" smtClean="0"/>
              <a:t>8/24/2018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F9B3B4-81C6-4091-BC5F-F5F6ECED3CE1}" type="slidenum">
              <a:rPr lang="en-US" smtClean="0"/>
              <a:t>‹#›</a:t>
            </a:fld>
            <a:endParaRPr lang="en-US"/>
          </a:p>
        </p:txBody>
      </p:sp>
    </p:spTree>
    <p:extLst>
      <p:ext uri="{BB962C8B-B14F-4D97-AF65-F5344CB8AC3E}">
        <p14:creationId xmlns:p14="http://schemas.microsoft.com/office/powerpoint/2010/main" val="203328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B211007-C1EC-40F9-B303-E0E2BF9C01CF}" type="slidenum">
              <a:rPr lang="en-US" altLang="en-US">
                <a:solidFill>
                  <a:prstClr val="black"/>
                </a:solidFill>
              </a:rPr>
              <a:pPr/>
              <a:t>10</a:t>
            </a:fld>
            <a:endParaRPr lang="en-US" altLang="en-US">
              <a:solidFill>
                <a:prstClr val="black"/>
              </a:solidFill>
            </a:endParaRPr>
          </a:p>
        </p:txBody>
      </p:sp>
      <p:sp>
        <p:nvSpPr>
          <p:cNvPr id="317442" name="Rectangle 2"/>
          <p:cNvSpPr>
            <a:spLocks noChangeArrowheads="1"/>
          </p:cNvSpPr>
          <p:nvPr/>
        </p:nvSpPr>
        <p:spPr bwMode="auto">
          <a:xfrm>
            <a:off x="3877215" y="-7872"/>
            <a:ext cx="2991756" cy="44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98" tIns="45249" rIns="90498" bIns="45249" anchor="ctr"/>
          <a:lstStyle/>
          <a:p>
            <a:pPr fontAlgn="base">
              <a:spcBef>
                <a:spcPct val="0"/>
              </a:spcBef>
              <a:spcAft>
                <a:spcPct val="0"/>
              </a:spcAft>
            </a:pPr>
            <a:endParaRPr lang="en-US">
              <a:solidFill>
                <a:prstClr val="black"/>
              </a:solidFill>
              <a:latin typeface="Arial" charset="0"/>
            </a:endParaRPr>
          </a:p>
        </p:txBody>
      </p:sp>
      <p:sp>
        <p:nvSpPr>
          <p:cNvPr id="317443" name="Rectangle 3"/>
          <p:cNvSpPr>
            <a:spLocks noChangeArrowheads="1"/>
          </p:cNvSpPr>
          <p:nvPr/>
        </p:nvSpPr>
        <p:spPr bwMode="auto">
          <a:xfrm>
            <a:off x="3877215" y="8700025"/>
            <a:ext cx="2991756" cy="45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30" tIns="0" rIns="19030" bIns="0" anchor="b"/>
          <a:lstStyle>
            <a:lvl1pPr defTabSz="922338">
              <a:defRPr>
                <a:solidFill>
                  <a:schemeClr val="tx1"/>
                </a:solidFill>
                <a:latin typeface="Arial" charset="0"/>
              </a:defRPr>
            </a:lvl1pPr>
            <a:lvl2pPr marL="461963" defTabSz="922338">
              <a:defRPr>
                <a:solidFill>
                  <a:schemeClr val="tx1"/>
                </a:solidFill>
                <a:latin typeface="Arial" charset="0"/>
              </a:defRPr>
            </a:lvl2pPr>
            <a:lvl3pPr marL="922338" defTabSz="922338">
              <a:defRPr>
                <a:solidFill>
                  <a:schemeClr val="tx1"/>
                </a:solidFill>
                <a:latin typeface="Arial" charset="0"/>
              </a:defRPr>
            </a:lvl3pPr>
            <a:lvl4pPr marL="1382713" defTabSz="922338">
              <a:defRPr>
                <a:solidFill>
                  <a:schemeClr val="tx1"/>
                </a:solidFill>
                <a:latin typeface="Arial" charset="0"/>
              </a:defRPr>
            </a:lvl4pPr>
            <a:lvl5pPr marL="1846263" defTabSz="922338">
              <a:defRPr>
                <a:solidFill>
                  <a:schemeClr val="tx1"/>
                </a:solidFill>
                <a:latin typeface="Arial" charset="0"/>
              </a:defRPr>
            </a:lvl5pPr>
            <a:lvl6pPr marL="2303463" defTabSz="922338" fontAlgn="base">
              <a:spcBef>
                <a:spcPct val="0"/>
              </a:spcBef>
              <a:spcAft>
                <a:spcPct val="0"/>
              </a:spcAft>
              <a:defRPr>
                <a:solidFill>
                  <a:schemeClr val="tx1"/>
                </a:solidFill>
                <a:latin typeface="Arial" charset="0"/>
              </a:defRPr>
            </a:lvl6pPr>
            <a:lvl7pPr marL="2760663" defTabSz="922338" fontAlgn="base">
              <a:spcBef>
                <a:spcPct val="0"/>
              </a:spcBef>
              <a:spcAft>
                <a:spcPct val="0"/>
              </a:spcAft>
              <a:defRPr>
                <a:solidFill>
                  <a:schemeClr val="tx1"/>
                </a:solidFill>
                <a:latin typeface="Arial" charset="0"/>
              </a:defRPr>
            </a:lvl7pPr>
            <a:lvl8pPr marL="3217863" defTabSz="922338" fontAlgn="base">
              <a:spcBef>
                <a:spcPct val="0"/>
              </a:spcBef>
              <a:spcAft>
                <a:spcPct val="0"/>
              </a:spcAft>
              <a:defRPr>
                <a:solidFill>
                  <a:schemeClr val="tx1"/>
                </a:solidFill>
                <a:latin typeface="Arial" charset="0"/>
              </a:defRPr>
            </a:lvl8pPr>
            <a:lvl9pPr marL="3675063" defTabSz="922338" fontAlgn="base">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en-US" sz="1000" i="1">
                <a:solidFill>
                  <a:prstClr val="black"/>
                </a:solidFill>
                <a:latin typeface="Times New Roman" pitchFamily="18" charset="0"/>
              </a:rPr>
              <a:t>1</a:t>
            </a:r>
          </a:p>
        </p:txBody>
      </p:sp>
      <p:sp>
        <p:nvSpPr>
          <p:cNvPr id="317444" name="Rectangle 4"/>
          <p:cNvSpPr>
            <a:spLocks noChangeArrowheads="1"/>
          </p:cNvSpPr>
          <p:nvPr/>
        </p:nvSpPr>
        <p:spPr bwMode="auto">
          <a:xfrm>
            <a:off x="-10970" y="8700025"/>
            <a:ext cx="2990189" cy="45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98" tIns="45249" rIns="90498" bIns="45249" anchor="ctr"/>
          <a:lstStyle/>
          <a:p>
            <a:pPr fontAlgn="base">
              <a:spcBef>
                <a:spcPct val="0"/>
              </a:spcBef>
              <a:spcAft>
                <a:spcPct val="0"/>
              </a:spcAft>
            </a:pPr>
            <a:endParaRPr lang="en-US">
              <a:solidFill>
                <a:prstClr val="black"/>
              </a:solidFill>
              <a:latin typeface="Arial" charset="0"/>
            </a:endParaRPr>
          </a:p>
        </p:txBody>
      </p:sp>
      <p:sp>
        <p:nvSpPr>
          <p:cNvPr id="317445" name="Rectangle 5"/>
          <p:cNvSpPr>
            <a:spLocks noChangeArrowheads="1"/>
          </p:cNvSpPr>
          <p:nvPr/>
        </p:nvSpPr>
        <p:spPr bwMode="auto">
          <a:xfrm>
            <a:off x="-10970" y="-7872"/>
            <a:ext cx="2990189" cy="44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98" tIns="45249" rIns="90498" bIns="45249" anchor="ctr"/>
          <a:lstStyle/>
          <a:p>
            <a:pPr fontAlgn="base">
              <a:spcBef>
                <a:spcPct val="0"/>
              </a:spcBef>
              <a:spcAft>
                <a:spcPct val="0"/>
              </a:spcAft>
            </a:pPr>
            <a:endParaRPr lang="en-US">
              <a:solidFill>
                <a:prstClr val="black"/>
              </a:solidFill>
              <a:latin typeface="Arial" charset="0"/>
            </a:endParaRPr>
          </a:p>
        </p:txBody>
      </p:sp>
      <p:sp>
        <p:nvSpPr>
          <p:cNvPr id="317446" name="Rectangle 6"/>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
        <p:nvSpPr>
          <p:cNvPr id="317447" name="Rectangle 7"/>
          <p:cNvSpPr>
            <a:spLocks noGrp="1" noChangeArrowheads="1"/>
          </p:cNvSpPr>
          <p:nvPr>
            <p:ph type="body" idx="1"/>
          </p:nvPr>
        </p:nvSpPr>
        <p:spPr>
          <a:xfrm>
            <a:off x="913669" y="4343716"/>
            <a:ext cx="5030663" cy="4113855"/>
          </a:xfrm>
          <a:noFill/>
          <a:ln/>
          <a:extLst>
            <a:ext uri="{91240B29-F687-4F45-9708-019B960494DF}">
              <a14:hiddenLine xmlns:a14="http://schemas.microsoft.com/office/drawing/2010/main" w="12700">
                <a:solidFill>
                  <a:schemeClr val="tx1"/>
                </a:solidFill>
                <a:miter lim="800000"/>
                <a:headEnd/>
                <a:tailEnd/>
              </a14:hiddenLine>
            </a:ext>
          </a:extLst>
        </p:spPr>
        <p:txBody>
          <a:bodyPr lIns="90393" tIns="44404" rIns="90393" bIns="44404"/>
          <a:lstStyle/>
          <a:p>
            <a:r>
              <a:rPr lang="en-US" altLang="en-US" dirty="0"/>
              <a:t>When stably stratified air is forced to rise over a topographic barrier, mountain waves are generated and radiate away from the barrier.  Mountain waves may be accompanied by severe downslope winds near the surface, occasionally in excess of 50 m s</a:t>
            </a:r>
            <a:r>
              <a:rPr lang="en-US" altLang="en-US" baseline="30000" dirty="0"/>
              <a:t>-1</a:t>
            </a:r>
            <a:r>
              <a:rPr lang="en-US" altLang="en-US" dirty="0"/>
              <a:t>, that rapidly decelerate in the lee and flow back toward the mountain as part of an intense circulation.  These vortices, known as rotors, can be severe aeronautical hazards due to intense wind shear and have been cited as contributing to numerous aircraft accidents, including occurrences involving modern commercial and military aircraft.  The characteristics of mountain waves and rotors forced by three-dimensional topography are investigated through a series of high-resolution real data simulations (150 m horizontal grid increment) with the non-hydrostatic COAMPS© model.  The focus of this presentation is on a windstorm that occurred in the mountainous coastal region of Alaska near Juneau.  Research aircraft observations show that strong downslope flow was characterized by substantial vertical wind shear and strong up and down vertical motion (in excess of 15 m/s).  High data-rate measurements by a research aircraft in the region of vertical shear revealed extreme magnitudes of turbulence, most notably turbulent kinetic energy exceeding 50 m</a:t>
            </a:r>
            <a:r>
              <a:rPr lang="en-US" altLang="en-US" baseline="30000" dirty="0"/>
              <a:t>2</a:t>
            </a:r>
            <a:r>
              <a:rPr lang="en-US" altLang="en-US" dirty="0"/>
              <a:t>/s</a:t>
            </a:r>
            <a:r>
              <a:rPr lang="en-US" altLang="en-US" baseline="30000" dirty="0"/>
              <a:t>-2</a:t>
            </a:r>
            <a:r>
              <a:rPr lang="en-US" altLang="en-US" dirty="0"/>
              <a:t>.  The high-resolution simulations underscore the importance of the proper representation of topography and the necessity of high-horizontal resolution (150 m in this case).  The simulations indicate that the strong region of vertical wind shear appears to be associated with a rotor-like circulation.  Eddy resolving simulations using COAMPS, such as the vertical velocity at 400m shown on the right, underscore the aviation hazard potential of these wind shear zones for commercial and military aviation operations particularly helicopter operations.  A series of strong eddies are shed off the terrain and trail downstream across the Gastineau Channel.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411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283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910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a:prstGeom prst="rect">
            <a:avLst/>
          </a:prstGeo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a:xfrm>
            <a:off x="486000" y="648000"/>
            <a:ext cx="8172000" cy="738187"/>
          </a:xfrm>
          <a:prstGeom prst="rect">
            <a:avLst/>
          </a:prstGeom>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a:xfrm>
            <a:off x="1529999" y="125999"/>
            <a:ext cx="7128000" cy="144000"/>
          </a:xfrm>
          <a:prstGeom prst="rect">
            <a:avLst/>
          </a:prstGeom>
        </p:spPr>
        <p:txBody>
          <a:bodyPr/>
          <a:lstStyle/>
          <a:p>
            <a:pPr algn="ctr" fontAlgn="base">
              <a:spcBef>
                <a:spcPct val="0"/>
              </a:spcBef>
              <a:spcAft>
                <a:spcPct val="0"/>
              </a:spcAft>
              <a:defRPr/>
            </a:pPr>
            <a:r>
              <a:rPr lang="en-GB" b="1">
                <a:solidFill>
                  <a:srgbClr val="000000"/>
                </a:solidFill>
                <a:cs typeface="Arial" charset="0"/>
              </a:rPr>
              <a:t>&gt; Lecture &gt; Author  •  Document &gt; Date</a:t>
            </a:r>
            <a:endParaRPr lang="en-GB" b="1" dirty="0">
              <a:solidFill>
                <a:srgbClr val="000000"/>
              </a:solidFill>
              <a:cs typeface="Arial" charset="0"/>
            </a:endParaRPr>
          </a:p>
        </p:txBody>
      </p:sp>
      <p:sp>
        <p:nvSpPr>
          <p:cNvPr id="3" name="Foliennummernplatzhalter 2"/>
          <p:cNvSpPr>
            <a:spLocks noGrp="1"/>
          </p:cNvSpPr>
          <p:nvPr>
            <p:ph type="sldNum" sz="quarter" idx="14"/>
          </p:nvPr>
        </p:nvSpPr>
        <p:spPr>
          <a:xfrm>
            <a:off x="486000" y="125999"/>
            <a:ext cx="1044000" cy="144000"/>
          </a:xfrm>
          <a:prstGeom prst="rect">
            <a:avLst/>
          </a:prstGeom>
        </p:spPr>
        <p:txBody>
          <a:bodyPr/>
          <a:lstStyle/>
          <a:p>
            <a:pPr algn="ctr" fontAlgn="base">
              <a:spcBef>
                <a:spcPct val="0"/>
              </a:spcBef>
              <a:spcAft>
                <a:spcPct val="0"/>
              </a:spcAft>
              <a:defRPr/>
            </a:pPr>
            <a:r>
              <a:rPr lang="en-GB" b="1">
                <a:solidFill>
                  <a:srgbClr val="000000"/>
                </a:solidFill>
                <a:cs typeface="Arial" charset="0"/>
              </a:rPr>
              <a:t>DLR.de  •  Chart </a:t>
            </a:r>
            <a:fld id="{18C7CB6D-895A-4F21-B0E7-2185F6FE5534}" type="slidenum">
              <a:rPr lang="en-GB" b="1">
                <a:solidFill>
                  <a:srgbClr val="000000"/>
                </a:solidFill>
                <a:cs typeface="Arial" charset="0"/>
              </a:rPr>
              <a:pPr algn="ctr" fontAlgn="base">
                <a:spcBef>
                  <a:spcPct val="0"/>
                </a:spcBef>
                <a:spcAft>
                  <a:spcPct val="0"/>
                </a:spcAft>
                <a:defRPr/>
              </a:pPr>
              <a:t>‹#›</a:t>
            </a:fld>
            <a:endParaRPr lang="en-GB" b="1" dirty="0">
              <a:solidFill>
                <a:srgbClr val="000000"/>
              </a:solidFill>
              <a:cs typeface="Arial" charset="0"/>
            </a:endParaRPr>
          </a:p>
        </p:txBody>
      </p:sp>
    </p:spTree>
    <p:extLst>
      <p:ext uri="{BB962C8B-B14F-4D97-AF65-F5344CB8AC3E}">
        <p14:creationId xmlns:p14="http://schemas.microsoft.com/office/powerpoint/2010/main" val="3777962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1077218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415981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623695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324553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2816341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3138817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132999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02710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204805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2612538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2809028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a:t>U. Cal. 15 Nov. 2007</a:t>
            </a:r>
          </a:p>
        </p:txBody>
      </p:sp>
    </p:spTree>
    <p:extLst>
      <p:ext uri="{BB962C8B-B14F-4D97-AF65-F5344CB8AC3E}">
        <p14:creationId xmlns:p14="http://schemas.microsoft.com/office/powerpoint/2010/main" val="2021388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7308850" y="6629400"/>
            <a:ext cx="2160588" cy="228600"/>
          </a:xfrm>
        </p:spPr>
        <p:txBody>
          <a:bodyPr/>
          <a:lstStyle>
            <a:lvl1pPr>
              <a:defRPr/>
            </a:lvl1pPr>
          </a:lstStyle>
          <a:p>
            <a:r>
              <a:rPr lang="en-US" altLang="en-US"/>
              <a:t>U. Cal. 15 Nov. 2007</a:t>
            </a:r>
          </a:p>
        </p:txBody>
      </p:sp>
    </p:spTree>
    <p:extLst>
      <p:ext uri="{BB962C8B-B14F-4D97-AF65-F5344CB8AC3E}">
        <p14:creationId xmlns:p14="http://schemas.microsoft.com/office/powerpoint/2010/main" val="3078126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001443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30640408"/>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a:prstGeom prst="rect">
            <a:avLst/>
          </a:prstGeo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a:xfrm>
            <a:off x="486000" y="648000"/>
            <a:ext cx="8172000" cy="738187"/>
          </a:xfrm>
          <a:prstGeom prst="rect">
            <a:avLst/>
          </a:prstGeom>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a:xfrm>
            <a:off x="1529999" y="125999"/>
            <a:ext cx="7128000" cy="144000"/>
          </a:xfrm>
          <a:prstGeom prst="rect">
            <a:avLst/>
          </a:prstGeom>
        </p:spPr>
        <p:txBody>
          <a:bodyPr/>
          <a:lstStyle/>
          <a:p>
            <a:pPr>
              <a:defRPr/>
            </a:pPr>
            <a:r>
              <a:rPr lang="en-GB" smtClean="0">
                <a:solidFill>
                  <a:srgbClr val="000000"/>
                </a:solidFill>
              </a:rPr>
              <a:t>&gt; Lecture &gt; Author  •  Document &gt; Date</a:t>
            </a:r>
            <a:endParaRPr lang="en-GB" dirty="0">
              <a:solidFill>
                <a:srgbClr val="000000"/>
              </a:solidFill>
            </a:endParaRPr>
          </a:p>
        </p:txBody>
      </p:sp>
      <p:sp>
        <p:nvSpPr>
          <p:cNvPr id="3" name="Foliennummernplatzhalter 2"/>
          <p:cNvSpPr>
            <a:spLocks noGrp="1"/>
          </p:cNvSpPr>
          <p:nvPr>
            <p:ph type="sldNum" sz="quarter" idx="14"/>
          </p:nvPr>
        </p:nvSpPr>
        <p:spPr>
          <a:xfrm>
            <a:off x="486000" y="125999"/>
            <a:ext cx="1044000" cy="144000"/>
          </a:xfrm>
          <a:prstGeom prst="rect">
            <a:avLst/>
          </a:prstGeom>
        </p:spPr>
        <p:txBody>
          <a:bodyPr/>
          <a:lstStyle/>
          <a:p>
            <a:pPr>
              <a:defRPr/>
            </a:pPr>
            <a:r>
              <a:rPr lang="en-GB" smtClean="0">
                <a:solidFill>
                  <a:srgbClr val="000000"/>
                </a:solidFill>
              </a:rPr>
              <a:t>DLR.de  •  Chart </a:t>
            </a:r>
            <a:fld id="{18C7CB6D-895A-4F21-B0E7-2185F6FE553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0041100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491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08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86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50516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66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38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02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867483"/>
          </a:xfrm>
          <a:prstGeom prst="rect">
            <a:avLst/>
          </a:prstGeom>
          <a:gradFill rotWithShape="0">
            <a:gsLst>
              <a:gs pos="0">
                <a:srgbClr val="000082">
                  <a:gamma/>
                  <a:shade val="46275"/>
                  <a:invGamma/>
                </a:srgbClr>
              </a:gs>
              <a:gs pos="50000">
                <a:srgbClr val="000082"/>
              </a:gs>
              <a:gs pos="100000">
                <a:srgbClr val="000082">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57699" name="Rectangle 3"/>
          <p:cNvSpPr>
            <a:spLocks noChangeArrowheads="1"/>
          </p:cNvSpPr>
          <p:nvPr/>
        </p:nvSpPr>
        <p:spPr bwMode="auto">
          <a:xfrm>
            <a:off x="7239000" y="6553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fontAlgn="base" hangingPunct="0">
              <a:spcBef>
                <a:spcPct val="0"/>
              </a:spcBef>
              <a:spcAft>
                <a:spcPct val="0"/>
              </a:spcAft>
            </a:pPr>
            <a:fld id="{6D0D3591-6C79-4854-89A1-381E99D2F311}" type="slidenum">
              <a:rPr lang="en-US" altLang="en-US" sz="1600" b="1">
                <a:solidFill>
                  <a:schemeClr val="tx1"/>
                </a:solidFill>
                <a:latin typeface="Arial" charset="0"/>
              </a:rPr>
              <a:pPr algn="r" eaLnBrk="0" fontAlgn="base" hangingPunct="0">
                <a:spcBef>
                  <a:spcPct val="0"/>
                </a:spcBef>
                <a:spcAft>
                  <a:spcPct val="0"/>
                </a:spcAft>
              </a:pPr>
              <a:t>‹#›</a:t>
            </a:fld>
            <a:endParaRPr lang="en-US" altLang="en-US" sz="1600" b="1" dirty="0">
              <a:solidFill>
                <a:schemeClr val="tx1"/>
              </a:solidFill>
              <a:latin typeface="Arial" charset="0"/>
            </a:endParaRPr>
          </a:p>
        </p:txBody>
      </p:sp>
      <p:sp>
        <p:nvSpPr>
          <p:cNvPr id="6" name="Rectangle 3"/>
          <p:cNvSpPr>
            <a:spLocks noChangeArrowheads="1"/>
          </p:cNvSpPr>
          <p:nvPr/>
        </p:nvSpPr>
        <p:spPr bwMode="auto">
          <a:xfrm>
            <a:off x="0" y="838200"/>
            <a:ext cx="9144000" cy="76200"/>
          </a:xfrm>
          <a:prstGeom prst="rect">
            <a:avLst/>
          </a:prstGeom>
          <a:gradFill rotWithShape="0">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pic>
        <p:nvPicPr>
          <p:cNvPr id="7"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00" y="81319"/>
            <a:ext cx="904969" cy="60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27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9"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9144000" cy="6886575"/>
          </a:xfrm>
          <a:prstGeom prst="rect">
            <a:avLst/>
          </a:prstGeom>
          <a:gradFill rotWithShape="0">
            <a:gsLst>
              <a:gs pos="0">
                <a:srgbClr val="000099">
                  <a:gamma/>
                  <a:shade val="57647"/>
                  <a:invGamma/>
                </a:srgbClr>
              </a:gs>
              <a:gs pos="50000">
                <a:srgbClr val="000099"/>
              </a:gs>
              <a:gs pos="100000">
                <a:srgbClr val="000099">
                  <a:gamma/>
                  <a:shade val="57647"/>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029" name="Rectangle 5"/>
          <p:cNvSpPr>
            <a:spLocks noGrp="1" noChangeArrowheads="1"/>
          </p:cNvSpPr>
          <p:nvPr>
            <p:ph type="ftr" sz="quarter" idx="3"/>
          </p:nvPr>
        </p:nvSpPr>
        <p:spPr bwMode="auto">
          <a:xfrm>
            <a:off x="7308850" y="6629400"/>
            <a:ext cx="21605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i="1">
                <a:solidFill>
                  <a:srgbClr val="FFFF00"/>
                </a:solidFill>
                <a:latin typeface="Helvetica" pitchFamily="34" charset="0"/>
              </a:defRPr>
            </a:lvl1pPr>
          </a:lstStyle>
          <a:p>
            <a:pPr fontAlgn="base">
              <a:spcBef>
                <a:spcPct val="0"/>
              </a:spcBef>
              <a:spcAft>
                <a:spcPct val="0"/>
              </a:spcAft>
            </a:pPr>
            <a:r>
              <a:rPr lang="en-US" altLang="en-US" smtClean="0"/>
              <a:t>U. Cal. 15 Nov. 2007</a:t>
            </a:r>
          </a:p>
        </p:txBody>
      </p:sp>
    </p:spTree>
    <p:extLst>
      <p:ext uri="{BB962C8B-B14F-4D97-AF65-F5344CB8AC3E}">
        <p14:creationId xmlns:p14="http://schemas.microsoft.com/office/powerpoint/2010/main" val="36167181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iming>
    <p:tnLst>
      <p:par>
        <p:cTn id="1" dur="indefinite" restart="never" nodeType="tmRoot"/>
      </p:par>
    </p:tnLst>
  </p:timing>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1"/>
          <p:cNvPicPr>
            <a:picLocks noChangeAspect="1" noChangeArrowheads="1"/>
          </p:cNvPicPr>
          <p:nvPr userDrawn="1"/>
        </p:nvPicPr>
        <p:blipFill>
          <a:blip r:embed="rId5">
            <a:extLst>
              <a:ext uri="{28A0092B-C50C-407E-A947-70E740481C1C}">
                <a14:useLocalDpi xmlns:a14="http://schemas.microsoft.com/office/drawing/2010/main" val="0"/>
              </a:ext>
            </a:extLst>
          </a:blip>
          <a:srcRect l="2000" t="25581" r="2000" b="59302"/>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2"/>
          <p:cNvSpPr>
            <a:spLocks noChangeArrowheads="1"/>
          </p:cNvSpPr>
          <p:nvPr userDrawn="1"/>
        </p:nvSpPr>
        <p:spPr bwMode="auto">
          <a:xfrm>
            <a:off x="0" y="0"/>
            <a:ext cx="9144000" cy="876300"/>
          </a:xfrm>
          <a:prstGeom prst="rect">
            <a:avLst/>
          </a:prstGeom>
          <a:gradFill rotWithShape="1">
            <a:gsLst>
              <a:gs pos="0">
                <a:srgbClr val="3654A8">
                  <a:alpha val="74001"/>
                </a:srgbClr>
              </a:gs>
              <a:gs pos="100000">
                <a:srgbClr val="19274E">
                  <a:alpha val="85999"/>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28" name="AutoShape 14"/>
          <p:cNvSpPr>
            <a:spLocks noChangeArrowheads="1"/>
          </p:cNvSpPr>
          <p:nvPr userDrawn="1"/>
        </p:nvSpPr>
        <p:spPr bwMode="auto">
          <a:xfrm>
            <a:off x="0" y="838200"/>
            <a:ext cx="9144000" cy="76200"/>
          </a:xfrm>
          <a:prstGeom prst="roundRect">
            <a:avLst>
              <a:gd name="adj" fmla="val 16667"/>
            </a:avLst>
          </a:prstGeom>
          <a:gradFill rotWithShape="1">
            <a:gsLst>
              <a:gs pos="0">
                <a:srgbClr val="FFE375"/>
              </a:gs>
              <a:gs pos="50000">
                <a:srgbClr val="FFCC00"/>
              </a:gs>
              <a:gs pos="100000">
                <a:srgbClr val="FFE375"/>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31" name="Picture 32" descr="NRL Black Gold"/>
          <p:cNvPicPr>
            <a:picLocks noChangeAspect="1" noChangeArrowheads="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
            <a:ext cx="914400"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p:cNvSpPr txBox="1">
            <a:spLocks noChangeArrowheads="1"/>
          </p:cNvSpPr>
          <p:nvPr userDrawn="1"/>
        </p:nvSpPr>
        <p:spPr bwMode="auto">
          <a:xfrm>
            <a:off x="0" y="50800"/>
            <a:ext cx="9144000" cy="482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lnSpc>
                <a:spcPct val="80000"/>
              </a:lnSpc>
              <a:spcBef>
                <a:spcPct val="50000"/>
              </a:spcBef>
              <a:spcAft>
                <a:spcPct val="0"/>
              </a:spcAft>
              <a:defRPr/>
            </a:pPr>
            <a:r>
              <a:rPr lang="en-US" sz="3200" b="1" dirty="0" smtClean="0">
                <a:solidFill>
                  <a:srgbClr val="FFE161"/>
                </a:solidFill>
                <a:latin typeface="Helvetica" pitchFamily="34" charset="0"/>
              </a:rPr>
              <a:t>The Boundary Paradox</a:t>
            </a:r>
          </a:p>
        </p:txBody>
      </p:sp>
      <p:sp>
        <p:nvSpPr>
          <p:cNvPr id="10" name="Rectangle 33"/>
          <p:cNvSpPr>
            <a:spLocks noChangeArrowheads="1"/>
          </p:cNvSpPr>
          <p:nvPr userDrawn="1"/>
        </p:nvSpPr>
        <p:spPr bwMode="auto">
          <a:xfrm>
            <a:off x="0" y="6705600"/>
            <a:ext cx="9144000" cy="152400"/>
          </a:xfrm>
          <a:prstGeom prst="rect">
            <a:avLst/>
          </a:prstGeom>
          <a:gradFill rotWithShape="1">
            <a:gsLst>
              <a:gs pos="0">
                <a:srgbClr val="3654A8"/>
              </a:gs>
              <a:gs pos="100000">
                <a:srgbClr val="19274E"/>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500">
                <a:solidFill>
                  <a:schemeClr val="tx1"/>
                </a:solidFill>
                <a:latin typeface="Times New Roman" pitchFamily="18" charset="0"/>
              </a:defRPr>
            </a:lvl1pPr>
            <a:lvl2pPr marL="742950" indent="-285750" eaLnBrk="0" hangingPunct="0">
              <a:defRPr sz="2500">
                <a:solidFill>
                  <a:schemeClr val="tx1"/>
                </a:solidFill>
                <a:latin typeface="Times New Roman" pitchFamily="18" charset="0"/>
              </a:defRPr>
            </a:lvl2pPr>
            <a:lvl3pPr marL="1143000" indent="-228600" eaLnBrk="0" hangingPunct="0">
              <a:defRPr sz="2500">
                <a:solidFill>
                  <a:schemeClr val="tx1"/>
                </a:solidFill>
                <a:latin typeface="Times New Roman" pitchFamily="18" charset="0"/>
              </a:defRPr>
            </a:lvl3pPr>
            <a:lvl4pPr marL="1600200" indent="-228600" eaLnBrk="0" hangingPunct="0">
              <a:defRPr sz="2500">
                <a:solidFill>
                  <a:schemeClr val="tx1"/>
                </a:solidFill>
                <a:latin typeface="Times New Roman" pitchFamily="18" charset="0"/>
              </a:defRPr>
            </a:lvl4pPr>
            <a:lvl5pPr marL="2057400" indent="-228600" eaLnBrk="0" hangingPunct="0">
              <a:defRPr sz="2500">
                <a:solidFill>
                  <a:schemeClr val="tx1"/>
                </a:solidFill>
                <a:latin typeface="Times New Roman" pitchFamily="18" charset="0"/>
              </a:defRPr>
            </a:lvl5pPr>
            <a:lvl6pPr marL="2514600" indent="-228600" algn="r" eaLnBrk="0" fontAlgn="base" hangingPunct="0">
              <a:spcBef>
                <a:spcPct val="0"/>
              </a:spcBef>
              <a:spcAft>
                <a:spcPct val="0"/>
              </a:spcAft>
              <a:defRPr sz="2500">
                <a:solidFill>
                  <a:schemeClr val="tx1"/>
                </a:solidFill>
                <a:latin typeface="Times New Roman" pitchFamily="18" charset="0"/>
              </a:defRPr>
            </a:lvl6pPr>
            <a:lvl7pPr marL="2971800" indent="-228600" algn="r" eaLnBrk="0" fontAlgn="base" hangingPunct="0">
              <a:spcBef>
                <a:spcPct val="0"/>
              </a:spcBef>
              <a:spcAft>
                <a:spcPct val="0"/>
              </a:spcAft>
              <a:defRPr sz="2500">
                <a:solidFill>
                  <a:schemeClr val="tx1"/>
                </a:solidFill>
                <a:latin typeface="Times New Roman" pitchFamily="18" charset="0"/>
              </a:defRPr>
            </a:lvl7pPr>
            <a:lvl8pPr marL="3429000" indent="-228600" algn="r" eaLnBrk="0" fontAlgn="base" hangingPunct="0">
              <a:spcBef>
                <a:spcPct val="0"/>
              </a:spcBef>
              <a:spcAft>
                <a:spcPct val="0"/>
              </a:spcAft>
              <a:defRPr sz="2500">
                <a:solidFill>
                  <a:schemeClr val="tx1"/>
                </a:solidFill>
                <a:latin typeface="Times New Roman" pitchFamily="18" charset="0"/>
              </a:defRPr>
            </a:lvl8pPr>
            <a:lvl9pPr marL="3886200" indent="-228600" algn="r" eaLnBrk="0" fontAlgn="base" hangingPunct="0">
              <a:spcBef>
                <a:spcPct val="0"/>
              </a:spcBef>
              <a:spcAft>
                <a:spcPct val="0"/>
              </a:spcAft>
              <a:defRPr sz="2500">
                <a:solidFill>
                  <a:schemeClr val="tx1"/>
                </a:solidFill>
                <a:latin typeface="Times New Roman" pitchFamily="18" charset="0"/>
              </a:defRPr>
            </a:lvl9pPr>
          </a:lstStyle>
          <a:p>
            <a:pPr eaLnBrk="1" hangingPunct="1">
              <a:defRPr/>
            </a:pPr>
            <a:endParaRPr lang="en-US" altLang="en-US" sz="1200" smtClean="0">
              <a:solidFill>
                <a:srgbClr val="FFC000"/>
              </a:solidFill>
              <a:latin typeface="Arial" charset="0"/>
            </a:endParaRPr>
          </a:p>
        </p:txBody>
      </p:sp>
      <p:sp>
        <p:nvSpPr>
          <p:cNvPr id="11" name="Text Box 17"/>
          <p:cNvSpPr txBox="1">
            <a:spLocks noChangeArrowheads="1"/>
          </p:cNvSpPr>
          <p:nvPr userDrawn="1"/>
        </p:nvSpPr>
        <p:spPr bwMode="auto">
          <a:xfrm>
            <a:off x="6553200" y="6643688"/>
            <a:ext cx="3352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sz="1200" b="1" i="1" dirty="0" smtClean="0">
                <a:solidFill>
                  <a:srgbClr val="FFC000"/>
                </a:solidFill>
                <a:latin typeface="Arial" charset="0"/>
              </a:rPr>
              <a:t>NRL Marine Meteorology Division</a:t>
            </a:r>
          </a:p>
        </p:txBody>
      </p:sp>
      <p:sp>
        <p:nvSpPr>
          <p:cNvPr id="12" name="Text Box 46"/>
          <p:cNvSpPr txBox="1">
            <a:spLocks noChangeArrowheads="1"/>
          </p:cNvSpPr>
          <p:nvPr userDrawn="1"/>
        </p:nvSpPr>
        <p:spPr bwMode="auto">
          <a:xfrm>
            <a:off x="-19050" y="6645275"/>
            <a:ext cx="42862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sz="1200" b="1" i="1" dirty="0" smtClean="0">
                <a:solidFill>
                  <a:srgbClr val="FFC000"/>
                </a:solidFill>
                <a:latin typeface="Arial" charset="0"/>
              </a:rPr>
              <a:t>2015  External Review</a:t>
            </a:r>
          </a:p>
        </p:txBody>
      </p:sp>
      <p:sp>
        <p:nvSpPr>
          <p:cNvPr id="13" name="Rectangle 25"/>
          <p:cNvSpPr>
            <a:spLocks noChangeArrowheads="1"/>
          </p:cNvSpPr>
          <p:nvPr userDrawn="1"/>
        </p:nvSpPr>
        <p:spPr bwMode="auto">
          <a:xfrm>
            <a:off x="3657600" y="6636163"/>
            <a:ext cx="700087" cy="254000"/>
          </a:xfrm>
          <a:prstGeom prst="rect">
            <a:avLst/>
          </a:prstGeom>
          <a:noFill/>
          <a:ln w="9525">
            <a:noFill/>
            <a:miter lim="800000"/>
            <a:headEnd/>
            <a:tailEnd/>
          </a:ln>
          <a:effectLst/>
        </p:spPr>
        <p:txBody>
          <a:bodyPr/>
          <a:lstStyle/>
          <a:p>
            <a:pPr algn="r" fontAlgn="base">
              <a:spcBef>
                <a:spcPct val="0"/>
              </a:spcBef>
              <a:spcAft>
                <a:spcPct val="0"/>
              </a:spcAft>
              <a:defRPr/>
            </a:pPr>
            <a:fld id="{E9B659B3-6DC8-4C7A-9CFF-09752F26925E}" type="slidenum">
              <a:rPr lang="en-US" sz="1200" b="1" i="1">
                <a:solidFill>
                  <a:srgbClr val="FFC000"/>
                </a:solidFill>
                <a:latin typeface="Arial" panose="020B0604020202020204" pitchFamily="34" charset="0"/>
                <a:cs typeface="Arial" panose="020B0604020202020204" pitchFamily="34" charset="0"/>
              </a:rPr>
              <a:pPr algn="r" fontAlgn="base">
                <a:spcBef>
                  <a:spcPct val="0"/>
                </a:spcBef>
                <a:spcAft>
                  <a:spcPct val="0"/>
                </a:spcAft>
                <a:defRPr/>
              </a:pPr>
              <a:t>‹#›</a:t>
            </a:fld>
            <a:endParaRPr lang="en-US" sz="1200" b="1"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79251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3"/>
          <p:cNvGrpSpPr>
            <a:grpSpLocks/>
          </p:cNvGrpSpPr>
          <p:nvPr/>
        </p:nvGrpSpPr>
        <p:grpSpPr bwMode="auto">
          <a:xfrm>
            <a:off x="1588" y="2551113"/>
            <a:ext cx="9167812" cy="4337050"/>
            <a:chOff x="1" y="1607"/>
            <a:chExt cx="5775" cy="2732"/>
          </a:xfrm>
        </p:grpSpPr>
        <p:pic>
          <p:nvPicPr>
            <p:cNvPr id="23" name="Picture 16" descr="foehn_gap"/>
            <p:cNvPicPr>
              <a:picLocks noChangeAspect="1" noChangeArrowheads="1"/>
            </p:cNvPicPr>
            <p:nvPr/>
          </p:nvPicPr>
          <p:blipFill>
            <a:blip r:embed="rId2">
              <a:extLst>
                <a:ext uri="{28A0092B-C50C-407E-A947-70E740481C1C}">
                  <a14:useLocalDpi xmlns:a14="http://schemas.microsoft.com/office/drawing/2010/main" val="0"/>
                </a:ext>
              </a:extLst>
            </a:blip>
            <a:srcRect t="27455" r="3365" b="4469"/>
            <a:stretch>
              <a:fillRect/>
            </a:stretch>
          </p:blipFill>
          <p:spPr bwMode="auto">
            <a:xfrm>
              <a:off x="3076" y="1608"/>
              <a:ext cx="2700" cy="27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Houze"/>
            <p:cNvPicPr>
              <a:picLocks noChangeAspect="1" noChangeArrowheads="1"/>
            </p:cNvPicPr>
            <p:nvPr/>
          </p:nvPicPr>
          <p:blipFill>
            <a:blip r:embed="rId3">
              <a:extLst>
                <a:ext uri="{28A0092B-C50C-407E-A947-70E740481C1C}">
                  <a14:useLocalDpi xmlns:a14="http://schemas.microsoft.com/office/drawing/2010/main" val="0"/>
                </a:ext>
              </a:extLst>
            </a:blip>
            <a:srcRect l="270" t="-175" r="8275" b="8560"/>
            <a:stretch>
              <a:fillRect/>
            </a:stretch>
          </p:blipFill>
          <p:spPr bwMode="auto">
            <a:xfrm>
              <a:off x="1" y="1607"/>
              <a:ext cx="3077" cy="2723"/>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Line 10"/>
          <p:cNvSpPr>
            <a:spLocks noChangeShapeType="1"/>
          </p:cNvSpPr>
          <p:nvPr/>
        </p:nvSpPr>
        <p:spPr bwMode="auto">
          <a:xfrm>
            <a:off x="-36513" y="2565400"/>
            <a:ext cx="9207501"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594" name="Text Box 2"/>
          <p:cNvSpPr txBox="1">
            <a:spLocks noChangeArrowheads="1"/>
          </p:cNvSpPr>
          <p:nvPr/>
        </p:nvSpPr>
        <p:spPr bwMode="auto">
          <a:xfrm>
            <a:off x="0" y="0"/>
            <a:ext cx="9169400" cy="2570704"/>
          </a:xfrm>
          <a:prstGeom prst="rect">
            <a:avLst/>
          </a:prstGeom>
          <a:gradFill rotWithShape="0">
            <a:gsLst>
              <a:gs pos="0">
                <a:srgbClr val="000066">
                  <a:gamma/>
                  <a:shade val="46275"/>
                  <a:invGamma/>
                </a:srgbClr>
              </a:gs>
              <a:gs pos="50000">
                <a:srgbClr val="000066"/>
              </a:gs>
              <a:gs pos="100000">
                <a:srgbClr val="000066">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65000"/>
              </a:lnSpc>
              <a:spcBef>
                <a:spcPct val="50000"/>
              </a:spcBef>
            </a:pPr>
            <a:endParaRPr lang="en-US" altLang="en-US" sz="900" b="1" dirty="0">
              <a:solidFill>
                <a:srgbClr val="FFFF00"/>
              </a:solidFill>
              <a:effectLst>
                <a:outerShdw blurRad="38100" dist="38100" dir="2700000" algn="tl">
                  <a:srgbClr val="000000"/>
                </a:outerShdw>
              </a:effectLst>
              <a:latin typeface="Helvetica" pitchFamily="34" charset="0"/>
            </a:endParaRPr>
          </a:p>
          <a:p>
            <a:pPr algn="ctr">
              <a:lnSpc>
                <a:spcPct val="65000"/>
              </a:lnSpc>
              <a:spcBef>
                <a:spcPct val="50000"/>
              </a:spcBef>
            </a:pPr>
            <a:endParaRPr lang="en-US" altLang="en-US" sz="2800" b="1" dirty="0">
              <a:solidFill>
                <a:srgbClr val="FFFF00"/>
              </a:solidFill>
              <a:effectLst>
                <a:outerShdw blurRad="38100" dist="38100" dir="2700000" algn="tl">
                  <a:srgbClr val="000000"/>
                </a:outerShdw>
              </a:effectLst>
              <a:latin typeface="Helvetica" pitchFamily="34" charset="0"/>
            </a:endParaRPr>
          </a:p>
          <a:p>
            <a:pPr algn="ctr">
              <a:spcBef>
                <a:spcPct val="50000"/>
              </a:spcBef>
            </a:pPr>
            <a:r>
              <a:rPr lang="en-US" altLang="en-US" sz="1800" b="1" dirty="0" smtClean="0">
                <a:solidFill>
                  <a:schemeClr val="bg1"/>
                </a:solidFill>
                <a:latin typeface="Helvetica" pitchFamily="34" charset="0"/>
              </a:rPr>
              <a:t>James </a:t>
            </a:r>
            <a:r>
              <a:rPr lang="en-US" altLang="en-US" sz="1800" b="1" dirty="0">
                <a:solidFill>
                  <a:schemeClr val="bg1"/>
                </a:solidFill>
                <a:latin typeface="Helvetica" pitchFamily="34" charset="0"/>
              </a:rPr>
              <a:t>D. Doyle                                                                                                              </a:t>
            </a:r>
            <a:r>
              <a:rPr lang="en-US" altLang="en-US" sz="1600" b="1" i="1" dirty="0" smtClean="0">
                <a:solidFill>
                  <a:schemeClr val="bg1"/>
                </a:solidFill>
                <a:latin typeface="Helvetica" pitchFamily="34" charset="0"/>
              </a:rPr>
              <a:t>U.S. Naval </a:t>
            </a:r>
            <a:r>
              <a:rPr lang="en-US" altLang="en-US" sz="1600" b="1" i="1" dirty="0">
                <a:solidFill>
                  <a:schemeClr val="bg1"/>
                </a:solidFill>
                <a:latin typeface="Helvetica" pitchFamily="34" charset="0"/>
              </a:rPr>
              <a:t>Research Laboratory, Monterey, </a:t>
            </a:r>
            <a:r>
              <a:rPr lang="en-US" altLang="en-US" sz="1600" b="1" i="1" dirty="0" smtClean="0">
                <a:solidFill>
                  <a:schemeClr val="bg1"/>
                </a:solidFill>
                <a:latin typeface="Helvetica" pitchFamily="34" charset="0"/>
              </a:rPr>
              <a:t>CA</a:t>
            </a:r>
          </a:p>
          <a:p>
            <a:pPr algn="ctr">
              <a:spcBef>
                <a:spcPct val="50000"/>
              </a:spcBef>
            </a:pPr>
            <a:r>
              <a:rPr lang="en-US" altLang="en-US" sz="1600" b="1" dirty="0" smtClean="0">
                <a:solidFill>
                  <a:schemeClr val="bg1"/>
                </a:solidFill>
                <a:latin typeface="Helvetica" pitchFamily="34" charset="0"/>
              </a:rPr>
              <a:t>Acknowledgements:  </a:t>
            </a:r>
            <a:r>
              <a:rPr lang="en-US" altLang="en-US" sz="1600" b="1" dirty="0" smtClean="0">
                <a:solidFill>
                  <a:schemeClr val="bg1"/>
                </a:solidFill>
                <a:latin typeface="Arial" panose="020B0604020202020204" pitchFamily="34" charset="0"/>
                <a:cs typeface="Arial" panose="020B0604020202020204" pitchFamily="34" charset="0"/>
              </a:rPr>
              <a:t>Bart </a:t>
            </a:r>
            <a:r>
              <a:rPr lang="en-US" altLang="en-US" sz="1600" b="1" dirty="0">
                <a:solidFill>
                  <a:schemeClr val="bg1"/>
                </a:solidFill>
                <a:latin typeface="Arial" panose="020B0604020202020204" pitchFamily="34" charset="0"/>
                <a:cs typeface="Arial" panose="020B0604020202020204" pitchFamily="34" charset="0"/>
              </a:rPr>
              <a:t>Geerts (U. </a:t>
            </a:r>
            <a:r>
              <a:rPr lang="en-US" altLang="en-US" sz="1600" b="1" dirty="0" smtClean="0">
                <a:solidFill>
                  <a:schemeClr val="bg1"/>
                </a:solidFill>
                <a:latin typeface="Arial" panose="020B0604020202020204" pitchFamily="34" charset="0"/>
                <a:cs typeface="Arial" panose="020B0604020202020204" pitchFamily="34" charset="0"/>
              </a:rPr>
              <a:t>Wyoming)</a:t>
            </a:r>
            <a:r>
              <a:rPr lang="en-US" altLang="en-US" sz="1600" b="1" i="1" dirty="0" smtClean="0">
                <a:solidFill>
                  <a:schemeClr val="bg1"/>
                </a:solidFill>
                <a:latin typeface="Arial" panose="020B0604020202020204" pitchFamily="34" charset="0"/>
                <a:cs typeface="Arial" panose="020B0604020202020204" pitchFamily="34" charset="0"/>
              </a:rPr>
              <a:t>, </a:t>
            </a:r>
            <a:r>
              <a:rPr lang="en-US" altLang="en-US" sz="1600" b="1" dirty="0" smtClean="0">
                <a:solidFill>
                  <a:schemeClr val="bg1"/>
                </a:solidFill>
                <a:latin typeface="Arial" panose="020B0604020202020204" pitchFamily="34" charset="0"/>
                <a:cs typeface="Arial" panose="020B0604020202020204" pitchFamily="34" charset="0"/>
              </a:rPr>
              <a:t>D</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Durran</a:t>
            </a:r>
            <a:r>
              <a:rPr lang="en-US" altLang="en-US" sz="1600" b="1" dirty="0">
                <a:solidFill>
                  <a:schemeClr val="bg1"/>
                </a:solidFill>
                <a:latin typeface="Arial" panose="020B0604020202020204" pitchFamily="34" charset="0"/>
                <a:cs typeface="Arial" panose="020B0604020202020204" pitchFamily="34" charset="0"/>
              </a:rPr>
              <a:t> (UW), </a:t>
            </a:r>
            <a:r>
              <a:rPr lang="en-US" altLang="en-US" sz="1600" b="1" dirty="0" smtClean="0">
                <a:solidFill>
                  <a:schemeClr val="bg1"/>
                </a:solidFill>
                <a:latin typeface="Arial" panose="020B0604020202020204" pitchFamily="34" charset="0"/>
                <a:cs typeface="Arial" panose="020B0604020202020204" pitchFamily="34" charset="0"/>
              </a:rPr>
              <a:t>   A</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D</a:t>
            </a:r>
            <a:r>
              <a:rPr lang="en-US" altLang="en-US" sz="1600" b="1" dirty="0" err="1">
                <a:solidFill>
                  <a:srgbClr val="FFFFFF"/>
                </a:solidFill>
                <a:latin typeface="Arial" panose="020B0604020202020204" pitchFamily="34" charset="0"/>
                <a:cs typeface="Arial" panose="020B0604020202020204" pitchFamily="34" charset="0"/>
              </a:rPr>
              <a:t>ö</a:t>
            </a:r>
            <a:r>
              <a:rPr lang="en-US" altLang="en-US" sz="1600" b="1" dirty="0" err="1">
                <a:solidFill>
                  <a:schemeClr val="bg1"/>
                </a:solidFill>
                <a:latin typeface="Arial" panose="020B0604020202020204" pitchFamily="34" charset="0"/>
                <a:cs typeface="Arial" panose="020B0604020202020204" pitchFamily="34" charset="0"/>
              </a:rPr>
              <a:t>rnbrack</a:t>
            </a:r>
            <a:r>
              <a:rPr lang="en-US" altLang="en-US" sz="1600" b="1" dirty="0">
                <a:solidFill>
                  <a:schemeClr val="bg1"/>
                </a:solidFill>
                <a:latin typeface="Arial" panose="020B0604020202020204" pitchFamily="34" charset="0"/>
                <a:cs typeface="Arial" panose="020B0604020202020204" pitchFamily="34" charset="0"/>
              </a:rPr>
              <a:t> (DLR), </a:t>
            </a:r>
            <a:r>
              <a:rPr lang="en-US" altLang="en-US" sz="1600" b="1" dirty="0" smtClean="0">
                <a:solidFill>
                  <a:schemeClr val="bg1"/>
                </a:solidFill>
                <a:latin typeface="Arial" panose="020B0604020202020204" pitchFamily="34" charset="0"/>
                <a:cs typeface="Arial" panose="020B0604020202020204" pitchFamily="34" charset="0"/>
              </a:rPr>
              <a:t>S. </a:t>
            </a:r>
            <a:r>
              <a:rPr lang="en-US" altLang="en-US" sz="1600" b="1" dirty="0" err="1" smtClean="0">
                <a:solidFill>
                  <a:schemeClr val="bg1"/>
                </a:solidFill>
                <a:latin typeface="Arial" panose="020B0604020202020204" pitchFamily="34" charset="0"/>
                <a:cs typeface="Arial" panose="020B0604020202020204" pitchFamily="34" charset="0"/>
              </a:rPr>
              <a:t>Eckermann</a:t>
            </a:r>
            <a:r>
              <a:rPr lang="en-US" altLang="en-US" sz="1600" b="1" dirty="0" smtClean="0">
                <a:solidFill>
                  <a:schemeClr val="bg1"/>
                </a:solidFill>
                <a:latin typeface="Arial" panose="020B0604020202020204" pitchFamily="34" charset="0"/>
                <a:cs typeface="Arial" panose="020B0604020202020204" pitchFamily="34" charset="0"/>
              </a:rPr>
              <a:t> (NRL-DC), D</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Fritts</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smtClean="0">
                <a:solidFill>
                  <a:schemeClr val="bg1"/>
                </a:solidFill>
                <a:latin typeface="Arial" panose="020B0604020202020204" pitchFamily="34" charset="0"/>
                <a:cs typeface="Arial" panose="020B0604020202020204" pitchFamily="34" charset="0"/>
              </a:rPr>
              <a:t>Gats), </a:t>
            </a:r>
            <a:r>
              <a:rPr lang="en-US" altLang="en-US" sz="1600" b="1" dirty="0">
                <a:solidFill>
                  <a:schemeClr val="bg1"/>
                </a:solidFill>
                <a:latin typeface="Arial" panose="020B0604020202020204" pitchFamily="34" charset="0"/>
                <a:cs typeface="Arial" panose="020B0604020202020204" pitchFamily="34" charset="0"/>
              </a:rPr>
              <a:t>Vanda</a:t>
            </a:r>
            <a:r>
              <a:rPr lang="pt-BR" sz="1600" b="1" dirty="0">
                <a:solidFill>
                  <a:schemeClr val="bg1"/>
                </a:solidFill>
                <a:latin typeface="Arial" panose="020B0604020202020204" pitchFamily="34" charset="0"/>
                <a:ea typeface="Times New Roman"/>
                <a:cs typeface="Arial" panose="020B0604020202020204" pitchFamily="34" charset="0"/>
              </a:rPr>
              <a:t> Grubišić </a:t>
            </a:r>
            <a:r>
              <a:rPr lang="en-US" altLang="en-US" sz="1600" b="1" dirty="0">
                <a:solidFill>
                  <a:schemeClr val="bg1"/>
                </a:solidFill>
                <a:latin typeface="Arial" panose="020B0604020202020204" pitchFamily="34" charset="0"/>
                <a:cs typeface="Arial" panose="020B0604020202020204" pitchFamily="34" charset="0"/>
              </a:rPr>
              <a:t> (NCAR), T</a:t>
            </a:r>
            <a:r>
              <a:rPr lang="en-US" altLang="en-US" sz="1600" b="1" dirty="0" smtClean="0">
                <a:solidFill>
                  <a:schemeClr val="bg1"/>
                </a:solidFill>
                <a:latin typeface="Arial" panose="020B0604020202020204" pitchFamily="34" charset="0"/>
                <a:cs typeface="Arial" panose="020B0604020202020204" pitchFamily="34" charset="0"/>
              </a:rPr>
              <a:t>. Lane (Monash), Q</a:t>
            </a:r>
            <a:r>
              <a:rPr lang="en-US" altLang="en-US" sz="1600" b="1" dirty="0">
                <a:solidFill>
                  <a:schemeClr val="bg1"/>
                </a:solidFill>
                <a:latin typeface="Arial" panose="020B0604020202020204" pitchFamily="34" charset="0"/>
                <a:cs typeface="Arial" panose="020B0604020202020204" pitchFamily="34" charset="0"/>
              </a:rPr>
              <a:t>. Jiang </a:t>
            </a:r>
            <a:r>
              <a:rPr lang="en-US" altLang="en-US" sz="1600" b="1" dirty="0" smtClean="0">
                <a:solidFill>
                  <a:schemeClr val="bg1"/>
                </a:solidFill>
                <a:latin typeface="Arial" panose="020B0604020202020204" pitchFamily="34" charset="0"/>
                <a:cs typeface="Arial" panose="020B0604020202020204" pitchFamily="34" charset="0"/>
              </a:rPr>
              <a:t>(NRL), </a:t>
            </a:r>
            <a:r>
              <a:rPr lang="en-US" altLang="en-US" sz="1600" b="1" dirty="0">
                <a:solidFill>
                  <a:schemeClr val="bg1"/>
                </a:solidFill>
                <a:latin typeface="Arial" panose="020B0604020202020204" pitchFamily="34" charset="0"/>
                <a:cs typeface="Arial" panose="020B0604020202020204" pitchFamily="34" charset="0"/>
              </a:rPr>
              <a:t>R. Sharman (NCAR), R</a:t>
            </a:r>
            <a:r>
              <a:rPr lang="en-US" altLang="en-US" sz="1600" b="1" dirty="0" smtClean="0">
                <a:solidFill>
                  <a:schemeClr val="bg1"/>
                </a:solidFill>
                <a:latin typeface="Arial" panose="020B0604020202020204" pitchFamily="34" charset="0"/>
                <a:cs typeface="Arial" panose="020B0604020202020204" pitchFamily="34" charset="0"/>
              </a:rPr>
              <a:t>. Smith (Yale), M. Taylor (Utah St.), M</a:t>
            </a:r>
            <a:r>
              <a:rPr lang="en-US" altLang="en-US" sz="1600" b="1" dirty="0">
                <a:solidFill>
                  <a:schemeClr val="bg1"/>
                </a:solidFill>
                <a:latin typeface="Arial" panose="020B0604020202020204" pitchFamily="34" charset="0"/>
                <a:cs typeface="Arial" panose="020B0604020202020204" pitchFamily="34" charset="0"/>
              </a:rPr>
              <a:t>. Weissmann (DLR</a:t>
            </a:r>
            <a:r>
              <a:rPr lang="en-US" altLang="en-US" sz="1600" b="1" dirty="0" smtClean="0">
                <a:solidFill>
                  <a:schemeClr val="bg1"/>
                </a:solidFill>
                <a:latin typeface="Arial" panose="020B0604020202020204" pitchFamily="34" charset="0"/>
                <a:cs typeface="Arial" panose="020B0604020202020204" pitchFamily="34" charset="0"/>
              </a:rPr>
              <a:t>)</a:t>
            </a:r>
          </a:p>
          <a:p>
            <a:pPr algn="ctr">
              <a:spcBef>
                <a:spcPct val="50000"/>
              </a:spcBef>
            </a:pPr>
            <a:endParaRPr lang="en-US" altLang="en-US" sz="1600" b="1" dirty="0">
              <a:solidFill>
                <a:schemeClr val="bg1"/>
              </a:solidFill>
              <a:latin typeface="Arial" panose="020B0604020202020204" pitchFamily="34" charset="0"/>
              <a:cs typeface="Arial" panose="020B0604020202020204" pitchFamily="34" charset="0"/>
            </a:endParaRPr>
          </a:p>
        </p:txBody>
      </p:sp>
      <p:sp>
        <p:nvSpPr>
          <p:cNvPr id="110602" name="Line 10"/>
          <p:cNvSpPr>
            <a:spLocks noChangeShapeType="1"/>
          </p:cNvSpPr>
          <p:nvPr/>
        </p:nvSpPr>
        <p:spPr bwMode="auto">
          <a:xfrm>
            <a:off x="-63501" y="2552701"/>
            <a:ext cx="9207501"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12" name="Text Box 20"/>
          <p:cNvSpPr txBox="1">
            <a:spLocks noChangeArrowheads="1"/>
          </p:cNvSpPr>
          <p:nvPr/>
        </p:nvSpPr>
        <p:spPr bwMode="auto">
          <a:xfrm>
            <a:off x="1588" y="120044"/>
            <a:ext cx="9167811" cy="486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gradFill rotWithShape="0">
                  <a:gsLst>
                    <a:gs pos="0">
                      <a:srgbClr val="000066">
                        <a:gamma/>
                        <a:shade val="46275"/>
                        <a:invGamma/>
                      </a:srgbClr>
                    </a:gs>
                    <a:gs pos="50000">
                      <a:srgbClr val="000066"/>
                    </a:gs>
                    <a:gs pos="100000">
                      <a:srgbClr val="000066">
                        <a:gamma/>
                        <a:shade val="46275"/>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80000"/>
              </a:lnSpc>
              <a:spcBef>
                <a:spcPct val="50000"/>
              </a:spcBef>
            </a:pPr>
            <a:r>
              <a:rPr lang="en-US" altLang="en-US" sz="3200" b="1" dirty="0">
                <a:solidFill>
                  <a:srgbClr val="FFFF00"/>
                </a:solidFill>
                <a:latin typeface="Helvetica" pitchFamily="34" charset="0"/>
                <a:cs typeface="Times New Roman" pitchFamily="18" charset="0"/>
              </a:rPr>
              <a:t>Mountain </a:t>
            </a:r>
            <a:r>
              <a:rPr lang="en-US" altLang="en-US" sz="3200" b="1" dirty="0" smtClean="0">
                <a:solidFill>
                  <a:srgbClr val="FFFF00"/>
                </a:solidFill>
                <a:latin typeface="Helvetica" pitchFamily="34" charset="0"/>
                <a:cs typeface="Times New Roman" pitchFamily="18" charset="0"/>
              </a:rPr>
              <a:t>Wave Turbulence and Predictability</a:t>
            </a:r>
            <a:endParaRPr lang="en-US" altLang="en-US" sz="3200" b="1" dirty="0">
              <a:solidFill>
                <a:srgbClr val="FFFF00"/>
              </a:solidFill>
              <a:latin typeface="Helvetica" pitchFamily="34" charset="0"/>
              <a:cs typeface="Times New Roman" pitchFamily="18" charset="0"/>
            </a:endParaRPr>
          </a:p>
        </p:txBody>
      </p:sp>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06331"/>
            <a:ext cx="904969" cy="60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227545"/>
            <a:ext cx="1774845" cy="646331"/>
          </a:xfrm>
          <a:prstGeom prst="rect">
            <a:avLst/>
          </a:prstGeom>
          <a:noFill/>
        </p:spPr>
        <p:txBody>
          <a:bodyPr wrap="none" rtlCol="0">
            <a:spAutoFit/>
          </a:bodyPr>
          <a:lstStyle/>
          <a:p>
            <a:r>
              <a:rPr lang="en-US" dirty="0" smtClean="0">
                <a:solidFill>
                  <a:srgbClr val="FFFF00"/>
                </a:solidFill>
                <a:latin typeface="Arial" panose="020B0604020202020204" pitchFamily="34" charset="0"/>
                <a:cs typeface="Arial" panose="020B0604020202020204" pitchFamily="34" charset="0"/>
              </a:rPr>
              <a:t>Robert Symons</a:t>
            </a:r>
          </a:p>
          <a:p>
            <a:r>
              <a:rPr lang="en-US" dirty="0" smtClean="0">
                <a:solidFill>
                  <a:srgbClr val="FFFF00"/>
                </a:solidFill>
                <a:latin typeface="Arial" panose="020B0604020202020204" pitchFamily="34" charset="0"/>
                <a:cs typeface="Arial" panose="020B0604020202020204" pitchFamily="34" charset="0"/>
              </a:rPr>
              <a:t>5 March 1950</a:t>
            </a:r>
            <a:endParaRPr lang="en-US" dirty="0">
              <a:solidFill>
                <a:srgbClr val="FFFF00"/>
              </a:solidFill>
              <a:latin typeface="Arial" panose="020B0604020202020204" pitchFamily="34" charset="0"/>
              <a:cs typeface="Arial" panose="020B0604020202020204" pitchFamily="34" charset="0"/>
            </a:endParaRPr>
          </a:p>
        </p:txBody>
      </p:sp>
      <p:sp>
        <p:nvSpPr>
          <p:cNvPr id="110603" name="Text Box 11"/>
          <p:cNvSpPr txBox="1">
            <a:spLocks noChangeArrowheads="1"/>
          </p:cNvSpPr>
          <p:nvPr/>
        </p:nvSpPr>
        <p:spPr bwMode="auto">
          <a:xfrm>
            <a:off x="2635250" y="4495800"/>
            <a:ext cx="4495800" cy="1785104"/>
          </a:xfrm>
          <a:prstGeom prst="rect">
            <a:avLst/>
          </a:prstGeom>
          <a:solidFill>
            <a:schemeClr val="bg1"/>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u="sng" dirty="0">
                <a:solidFill>
                  <a:srgbClr val="FF0000"/>
                </a:solidFill>
                <a:latin typeface="Helvetica" pitchFamily="34" charset="0"/>
              </a:rPr>
              <a:t>Outline</a:t>
            </a:r>
            <a:endParaRPr lang="en-US" altLang="en-US" sz="2000" b="1" dirty="0">
              <a:solidFill>
                <a:srgbClr val="FF0000"/>
              </a:solidFill>
              <a:latin typeface="Helvetica" pitchFamily="34" charset="0"/>
            </a:endParaRPr>
          </a:p>
          <a:p>
            <a:pPr>
              <a:buFontTx/>
              <a:buChar char="•"/>
            </a:pPr>
            <a:r>
              <a:rPr lang="en-US" altLang="en-US" sz="1800" b="1" dirty="0">
                <a:solidFill>
                  <a:srgbClr val="0000FF"/>
                </a:solidFill>
                <a:latin typeface="Helvetica" pitchFamily="34" charset="0"/>
              </a:rPr>
              <a:t> </a:t>
            </a:r>
            <a:r>
              <a:rPr lang="en-US" altLang="en-US" sz="1800" b="1" dirty="0" smtClean="0">
                <a:solidFill>
                  <a:srgbClr val="0000FF"/>
                </a:solidFill>
                <a:latin typeface="Helvetica" pitchFamily="34" charset="0"/>
              </a:rPr>
              <a:t>Background</a:t>
            </a:r>
            <a:endParaRPr lang="en-US" altLang="en-US" sz="1800" b="1" dirty="0">
              <a:solidFill>
                <a:srgbClr val="0000FF"/>
              </a:solidFill>
              <a:latin typeface="Helvetica" pitchFamily="34" charset="0"/>
            </a:endParaRPr>
          </a:p>
          <a:p>
            <a:pPr>
              <a:buFontTx/>
              <a:buChar char="•"/>
            </a:pPr>
            <a:r>
              <a:rPr lang="en-US" altLang="en-US" b="1" dirty="0">
                <a:solidFill>
                  <a:srgbClr val="0000FF"/>
                </a:solidFill>
                <a:latin typeface="Helvetica" pitchFamily="34" charset="0"/>
              </a:rPr>
              <a:t> </a:t>
            </a:r>
            <a:r>
              <a:rPr lang="en-US" altLang="en-US" b="1" dirty="0" smtClean="0">
                <a:solidFill>
                  <a:srgbClr val="0000FF"/>
                </a:solidFill>
                <a:latin typeface="Helvetica" pitchFamily="34" charset="0"/>
              </a:rPr>
              <a:t>Lee </a:t>
            </a:r>
            <a:r>
              <a:rPr lang="en-US" altLang="en-US" b="1" dirty="0" smtClean="0">
                <a:solidFill>
                  <a:srgbClr val="0000FF"/>
                </a:solidFill>
                <a:latin typeface="Helvetica" pitchFamily="34" charset="0"/>
              </a:rPr>
              <a:t>Waves</a:t>
            </a:r>
            <a:r>
              <a:rPr lang="en-US" altLang="en-US" b="1" dirty="0">
                <a:solidFill>
                  <a:srgbClr val="0000FF"/>
                </a:solidFill>
                <a:latin typeface="Helvetica" pitchFamily="34" charset="0"/>
              </a:rPr>
              <a:t> </a:t>
            </a:r>
            <a:r>
              <a:rPr lang="en-US" altLang="en-US" b="1" dirty="0" smtClean="0">
                <a:solidFill>
                  <a:srgbClr val="0000FF"/>
                </a:solidFill>
                <a:latin typeface="Helvetica" pitchFamily="34" charset="0"/>
              </a:rPr>
              <a:t>and </a:t>
            </a:r>
            <a:r>
              <a:rPr lang="en-US" altLang="en-US" b="1" dirty="0" smtClean="0">
                <a:solidFill>
                  <a:srgbClr val="0000FF"/>
                </a:solidFill>
                <a:latin typeface="Helvetica" pitchFamily="34" charset="0"/>
              </a:rPr>
              <a:t>Rotors</a:t>
            </a:r>
            <a:endParaRPr lang="en-US" altLang="en-US" b="1" dirty="0" smtClean="0">
              <a:solidFill>
                <a:srgbClr val="0000FF"/>
              </a:solidFill>
              <a:latin typeface="Helvetica" pitchFamily="34" charset="0"/>
            </a:endParaRPr>
          </a:p>
          <a:p>
            <a:pPr>
              <a:buFontTx/>
              <a:buChar char="•"/>
            </a:pPr>
            <a:r>
              <a:rPr lang="en-US" altLang="en-US" b="1" dirty="0" smtClean="0">
                <a:solidFill>
                  <a:srgbClr val="0000FF"/>
                </a:solidFill>
                <a:latin typeface="Helvetica" pitchFamily="34" charset="0"/>
              </a:rPr>
              <a:t> Wave Breaking</a:t>
            </a:r>
          </a:p>
          <a:p>
            <a:pPr>
              <a:buFontTx/>
              <a:buChar char="•"/>
            </a:pPr>
            <a:r>
              <a:rPr lang="en-US" altLang="en-US" b="1" dirty="0">
                <a:solidFill>
                  <a:srgbClr val="0000FF"/>
                </a:solidFill>
                <a:latin typeface="Helvetica" pitchFamily="34" charset="0"/>
              </a:rPr>
              <a:t> </a:t>
            </a:r>
            <a:r>
              <a:rPr lang="en-US" altLang="en-US" b="1" dirty="0" smtClean="0">
                <a:solidFill>
                  <a:srgbClr val="0000FF"/>
                </a:solidFill>
                <a:latin typeface="Helvetica" pitchFamily="34" charset="0"/>
              </a:rPr>
              <a:t>Modeling and Predictability</a:t>
            </a:r>
            <a:endParaRPr lang="en-US" altLang="en-US" b="1" dirty="0">
              <a:solidFill>
                <a:srgbClr val="0000FF"/>
              </a:solidFill>
              <a:latin typeface="Helvetica" pitchFamily="34" charset="0"/>
            </a:endParaRPr>
          </a:p>
          <a:p>
            <a:pPr>
              <a:buFontTx/>
              <a:buChar char="•"/>
            </a:pPr>
            <a:r>
              <a:rPr lang="en-US" altLang="en-US" sz="1800" b="1" dirty="0" smtClean="0">
                <a:solidFill>
                  <a:srgbClr val="0000FF"/>
                </a:solidFill>
                <a:latin typeface="Helvetica" pitchFamily="34" charset="0"/>
              </a:rPr>
              <a:t> Summary</a:t>
            </a:r>
            <a:endParaRPr lang="en-US" altLang="en-US" sz="1800" b="1" dirty="0">
              <a:solidFill>
                <a:srgbClr val="0000FF"/>
              </a:solidFill>
              <a:latin typeface="Helvetica" pitchFamily="34" charset="0"/>
            </a:endParaRPr>
          </a:p>
        </p:txBody>
      </p:sp>
      <p:sp>
        <p:nvSpPr>
          <p:cNvPr id="13" name="TextBox 12"/>
          <p:cNvSpPr txBox="1"/>
          <p:nvPr/>
        </p:nvSpPr>
        <p:spPr>
          <a:xfrm>
            <a:off x="7591903" y="6504544"/>
            <a:ext cx="1556901" cy="369332"/>
          </a:xfrm>
          <a:prstGeom prst="rect">
            <a:avLst/>
          </a:prstGeom>
          <a:noFill/>
        </p:spPr>
        <p:txBody>
          <a:bodyPr wrap="none" rtlCol="0">
            <a:spAutoFit/>
          </a:bodyPr>
          <a:lstStyle/>
          <a:p>
            <a:r>
              <a:rPr lang="en-US" dirty="0" smtClean="0">
                <a:solidFill>
                  <a:srgbClr val="FFFF00"/>
                </a:solidFill>
                <a:latin typeface="Arial" panose="020B0604020202020204" pitchFamily="34" charset="0"/>
                <a:cs typeface="Arial" panose="020B0604020202020204" pitchFamily="34" charset="0"/>
              </a:rPr>
              <a:t>T. Henderson</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0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603"/>
                                        </p:tgtEl>
                                        <p:attrNameLst>
                                          <p:attrName>style.visibility</p:attrName>
                                        </p:attrNameLst>
                                      </p:cBhvr>
                                      <p:to>
                                        <p:strVal val="visible"/>
                                      </p:to>
                                    </p:set>
                                    <p:animEffect transition="in" filter="fade">
                                      <p:cBhvr>
                                        <p:cTn id="7" dur="500"/>
                                        <p:tgtEl>
                                          <p:spTgt spid="110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tst"/>
          <p:cNvPicPr>
            <a:picLocks noChangeAspect="1" noChangeArrowheads="1"/>
          </p:cNvPicPr>
          <p:nvPr/>
        </p:nvPicPr>
        <p:blipFill>
          <a:blip r:embed="rId3" cstate="print">
            <a:extLst>
              <a:ext uri="{28A0092B-C50C-407E-A947-70E740481C1C}">
                <a14:useLocalDpi xmlns:a14="http://schemas.microsoft.com/office/drawing/2010/main" val="0"/>
              </a:ext>
            </a:extLst>
          </a:blip>
          <a:srcRect l="4222" t="71161" r="9979" b="5389"/>
          <a:stretch>
            <a:fillRect/>
          </a:stretch>
        </p:blipFill>
        <p:spPr bwMode="auto">
          <a:xfrm>
            <a:off x="343035" y="4048760"/>
            <a:ext cx="3530600" cy="1498600"/>
          </a:xfrm>
          <a:prstGeom prst="rect">
            <a:avLst/>
          </a:prstGeom>
          <a:noFill/>
          <a:extLst>
            <a:ext uri="{909E8E84-426E-40DD-AFC4-6F175D3DCCD1}">
              <a14:hiddenFill xmlns:a14="http://schemas.microsoft.com/office/drawing/2010/main">
                <a:solidFill>
                  <a:srgbClr val="FFFFFF"/>
                </a:solidFill>
              </a14:hiddenFill>
            </a:ext>
          </a:extLst>
        </p:spPr>
      </p:pic>
      <p:sp>
        <p:nvSpPr>
          <p:cNvPr id="316419" name="Text Box 3"/>
          <p:cNvSpPr txBox="1">
            <a:spLocks noChangeArrowheads="1"/>
          </p:cNvSpPr>
          <p:nvPr/>
        </p:nvSpPr>
        <p:spPr bwMode="auto">
          <a:xfrm>
            <a:off x="733560" y="3752215"/>
            <a:ext cx="303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Helvetica" pitchFamily="34" charset="0"/>
              </a:rPr>
              <a:t>Aircraft Observations of w</a:t>
            </a:r>
            <a:endParaRPr lang="en-US" altLang="en-US" sz="2400">
              <a:solidFill>
                <a:srgbClr val="000000"/>
              </a:solidFill>
              <a:latin typeface="Times" pitchFamily="18" charset="0"/>
            </a:endParaRPr>
          </a:p>
        </p:txBody>
      </p:sp>
      <p:pic>
        <p:nvPicPr>
          <p:cNvPr id="316420" name="Picture 4" descr="tak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89400" y="960438"/>
            <a:ext cx="4751388" cy="4751387"/>
          </a:xfrm>
          <a:prstGeom prst="rect">
            <a:avLst/>
          </a:prstGeom>
          <a:noFill/>
          <a:extLst>
            <a:ext uri="{909E8E84-426E-40DD-AFC4-6F175D3DCCD1}">
              <a14:hiddenFill xmlns:a14="http://schemas.microsoft.com/office/drawing/2010/main">
                <a:solidFill>
                  <a:srgbClr val="FFFFFF"/>
                </a:solidFill>
              </a14:hiddenFill>
            </a:ext>
          </a:extLst>
        </p:spPr>
      </p:pic>
      <p:sp>
        <p:nvSpPr>
          <p:cNvPr id="316422" name="Text Box 6"/>
          <p:cNvSpPr txBox="1">
            <a:spLocks noChangeArrowheads="1"/>
          </p:cNvSpPr>
          <p:nvPr/>
        </p:nvSpPr>
        <p:spPr bwMode="auto">
          <a:xfrm>
            <a:off x="3802063" y="838200"/>
            <a:ext cx="5265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b="1" dirty="0" smtClean="0">
                <a:solidFill>
                  <a:srgbClr val="000000"/>
                </a:solidFill>
                <a:latin typeface="Helvetica" pitchFamily="34" charset="0"/>
              </a:rPr>
              <a:t>LES Wind </a:t>
            </a:r>
            <a:r>
              <a:rPr lang="en-US" altLang="en-US" b="1" dirty="0">
                <a:solidFill>
                  <a:srgbClr val="000000"/>
                </a:solidFill>
                <a:latin typeface="Helvetica" pitchFamily="34" charset="0"/>
              </a:rPr>
              <a:t>and Vertical Velocity at 400 m </a:t>
            </a:r>
          </a:p>
          <a:p>
            <a:pPr algn="ctr" fontAlgn="base">
              <a:spcBef>
                <a:spcPct val="0"/>
              </a:spcBef>
              <a:spcAft>
                <a:spcPct val="0"/>
              </a:spcAft>
            </a:pPr>
            <a:r>
              <a:rPr lang="en-US" altLang="en-US" b="1" dirty="0">
                <a:solidFill>
                  <a:srgbClr val="000000"/>
                </a:solidFill>
                <a:latin typeface="Helvetica" pitchFamily="34" charset="0"/>
              </a:rPr>
              <a:t>(Terrain in Red Contours)  </a:t>
            </a:r>
            <a:r>
              <a:rPr lang="en-US" altLang="en-US" b="1" dirty="0" err="1">
                <a:solidFill>
                  <a:srgbClr val="0000FF"/>
                </a:solidFill>
                <a:latin typeface="Symbol" pitchFamily="18" charset="2"/>
              </a:rPr>
              <a:t>D</a:t>
            </a:r>
            <a:r>
              <a:rPr lang="en-US" altLang="en-US" b="1" dirty="0" err="1">
                <a:solidFill>
                  <a:srgbClr val="0000FF"/>
                </a:solidFill>
                <a:latin typeface="Helvetica" pitchFamily="34" charset="0"/>
              </a:rPr>
              <a:t>x</a:t>
            </a:r>
            <a:r>
              <a:rPr lang="en-US" altLang="en-US" b="1" dirty="0">
                <a:solidFill>
                  <a:srgbClr val="0000FF"/>
                </a:solidFill>
                <a:latin typeface="Helvetica" pitchFamily="34" charset="0"/>
              </a:rPr>
              <a:t>=150 m</a:t>
            </a:r>
            <a:endParaRPr lang="en-US" altLang="en-US" sz="2400" dirty="0">
              <a:solidFill>
                <a:srgbClr val="0000FF"/>
              </a:solidFill>
              <a:latin typeface="Times" pitchFamily="18" charset="0"/>
            </a:endParaRPr>
          </a:p>
        </p:txBody>
      </p:sp>
      <p:grpSp>
        <p:nvGrpSpPr>
          <p:cNvPr id="316423" name="Group 7"/>
          <p:cNvGrpSpPr>
            <a:grpSpLocks/>
          </p:cNvGrpSpPr>
          <p:nvPr/>
        </p:nvGrpSpPr>
        <p:grpSpPr bwMode="auto">
          <a:xfrm>
            <a:off x="703263" y="838200"/>
            <a:ext cx="2692400" cy="2797175"/>
            <a:chOff x="260" y="692"/>
            <a:chExt cx="1696" cy="1762"/>
          </a:xfrm>
        </p:grpSpPr>
        <p:grpSp>
          <p:nvGrpSpPr>
            <p:cNvPr id="316424" name="Group 8"/>
            <p:cNvGrpSpPr>
              <a:grpSpLocks/>
            </p:cNvGrpSpPr>
            <p:nvPr/>
          </p:nvGrpSpPr>
          <p:grpSpPr bwMode="auto">
            <a:xfrm>
              <a:off x="343" y="1115"/>
              <a:ext cx="1568" cy="1339"/>
              <a:chOff x="54" y="1720"/>
              <a:chExt cx="1474" cy="1353"/>
            </a:xfrm>
          </p:grpSpPr>
          <p:pic>
            <p:nvPicPr>
              <p:cNvPr id="31642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948" t="28401" r="35582" b="1604"/>
              <a:stretch>
                <a:fillRect/>
              </a:stretch>
            </p:blipFill>
            <p:spPr bwMode="auto">
              <a:xfrm>
                <a:off x="54" y="1720"/>
                <a:ext cx="1474" cy="1353"/>
              </a:xfrm>
              <a:prstGeom prst="rect">
                <a:avLst/>
              </a:prstGeom>
              <a:noFill/>
              <a:extLst>
                <a:ext uri="{909E8E84-426E-40DD-AFC4-6F175D3DCCD1}">
                  <a14:hiddenFill xmlns:a14="http://schemas.microsoft.com/office/drawing/2010/main">
                    <a:solidFill>
                      <a:srgbClr val="FFFFFF"/>
                    </a:solidFill>
                  </a14:hiddenFill>
                </a:ext>
              </a:extLst>
            </p:spPr>
          </p:pic>
          <p:sp>
            <p:nvSpPr>
              <p:cNvPr id="316426" name="Oval 10"/>
              <p:cNvSpPr>
                <a:spLocks noChangeArrowheads="1"/>
              </p:cNvSpPr>
              <p:nvPr/>
            </p:nvSpPr>
            <p:spPr bwMode="auto">
              <a:xfrm>
                <a:off x="629" y="1963"/>
                <a:ext cx="46" cy="4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16427" name="Oval 11"/>
              <p:cNvSpPr>
                <a:spLocks noChangeArrowheads="1"/>
              </p:cNvSpPr>
              <p:nvPr/>
            </p:nvSpPr>
            <p:spPr bwMode="auto">
              <a:xfrm>
                <a:off x="808" y="2248"/>
                <a:ext cx="45" cy="4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316428" name="Text Box 12"/>
            <p:cNvSpPr txBox="1">
              <a:spLocks noChangeArrowheads="1"/>
            </p:cNvSpPr>
            <p:nvPr/>
          </p:nvSpPr>
          <p:spPr bwMode="auto">
            <a:xfrm>
              <a:off x="260" y="692"/>
              <a:ext cx="16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dirty="0">
                  <a:solidFill>
                    <a:srgbClr val="000000"/>
                  </a:solidFill>
                  <a:latin typeface="Helvetica" pitchFamily="34" charset="0"/>
                </a:rPr>
                <a:t>SARJET (Alaska)</a:t>
              </a:r>
            </a:p>
            <a:p>
              <a:pPr algn="ctr" fontAlgn="base">
                <a:spcBef>
                  <a:spcPct val="0"/>
                </a:spcBef>
                <a:spcAft>
                  <a:spcPct val="0"/>
                </a:spcAft>
              </a:pPr>
              <a:r>
                <a:rPr lang="en-US" altLang="en-US" b="1" dirty="0">
                  <a:solidFill>
                    <a:srgbClr val="000000"/>
                  </a:solidFill>
                  <a:latin typeface="Helvetica" pitchFamily="34" charset="0"/>
                </a:rPr>
                <a:t>UW </a:t>
              </a:r>
              <a:r>
                <a:rPr lang="en-US" altLang="en-US" b="1" dirty="0" err="1">
                  <a:solidFill>
                    <a:srgbClr val="000000"/>
                  </a:solidFill>
                  <a:latin typeface="Helvetica" pitchFamily="34" charset="0"/>
                </a:rPr>
                <a:t>KingAir</a:t>
              </a:r>
              <a:r>
                <a:rPr lang="en-US" altLang="en-US" b="1" dirty="0">
                  <a:solidFill>
                    <a:srgbClr val="000000"/>
                  </a:solidFill>
                  <a:latin typeface="Helvetica" pitchFamily="34" charset="0"/>
                </a:rPr>
                <a:t> Flight Path</a:t>
              </a:r>
              <a:endParaRPr lang="en-US" altLang="en-US" sz="2400" dirty="0">
                <a:solidFill>
                  <a:srgbClr val="000000"/>
                </a:solidFill>
                <a:latin typeface="Times" pitchFamily="18" charset="0"/>
              </a:endParaRPr>
            </a:p>
          </p:txBody>
        </p:sp>
        <p:sp>
          <p:nvSpPr>
            <p:cNvPr id="316429" name="Rectangle 13"/>
            <p:cNvSpPr>
              <a:spLocks noChangeArrowheads="1"/>
            </p:cNvSpPr>
            <p:nvPr/>
          </p:nvSpPr>
          <p:spPr bwMode="auto">
            <a:xfrm>
              <a:off x="331" y="1109"/>
              <a:ext cx="1578" cy="133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7" name="Text Box 29"/>
          <p:cNvSpPr txBox="1">
            <a:spLocks noChangeArrowheads="1"/>
          </p:cNvSpPr>
          <p:nvPr/>
        </p:nvSpPr>
        <p:spPr bwMode="auto">
          <a:xfrm>
            <a:off x="0" y="203200"/>
            <a:ext cx="9144000" cy="482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lnSpc>
                <a:spcPct val="80000"/>
              </a:lnSpc>
              <a:spcBef>
                <a:spcPct val="50000"/>
              </a:spcBef>
              <a:spcAft>
                <a:spcPct val="0"/>
              </a:spcAft>
            </a:pPr>
            <a:r>
              <a:rPr lang="en-US" altLang="en-US" sz="3200" b="1" dirty="0" smtClean="0">
                <a:solidFill>
                  <a:srgbClr val="FFFF00"/>
                </a:solidFill>
                <a:latin typeface="Helvetica" pitchFamily="34" charset="0"/>
              </a:rPr>
              <a:t>Low-Level Wave Breaking</a:t>
            </a:r>
            <a:endParaRPr lang="en-US" altLang="en-US" sz="3200" b="1" dirty="0" smtClean="0">
              <a:solidFill>
                <a:srgbClr val="FFFF00"/>
              </a:solidFill>
              <a:latin typeface="Helvetica" pitchFamily="34" charset="0"/>
            </a:endParaRPr>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1725" y="1625600"/>
            <a:ext cx="1987532"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10"/>
          <p:cNvSpPr txBox="1">
            <a:spLocks noChangeArrowheads="1"/>
          </p:cNvSpPr>
          <p:nvPr/>
        </p:nvSpPr>
        <p:spPr bwMode="auto">
          <a:xfrm>
            <a:off x="68262" y="5562600"/>
            <a:ext cx="9007475" cy="560153"/>
          </a:xfrm>
          <a:prstGeom prst="rect">
            <a:avLst/>
          </a:prstGeom>
          <a:solidFill>
            <a:srgbClr val="000066"/>
          </a:solidFill>
          <a:ln>
            <a:noFill/>
          </a:ln>
          <a:effectLst/>
          <a:extLst/>
        </p:spPr>
        <p:txBody>
          <a:bodyPr wrap="square">
            <a:spAutoFit/>
          </a:bodyPr>
          <a:lstStyle/>
          <a:p>
            <a:pPr marL="742950" lvl="1" indent="-28575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Explicit and LES modeling of wave breaking and secondary wave generation</a:t>
            </a:r>
          </a:p>
          <a:p>
            <a:pPr marL="742950" lvl="1" indent="-28575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What observations are needed of turbulent downslope winds to constrain models?</a:t>
            </a:r>
            <a:endParaRPr lang="en-US" altLang="en-US" sz="1600" b="1" dirty="0">
              <a:solidFill>
                <a:schemeClr val="bg1"/>
              </a:solidFill>
              <a:latin typeface="Arial" charset="0"/>
            </a:endParaRPr>
          </a:p>
        </p:txBody>
      </p:sp>
      <p:sp>
        <p:nvSpPr>
          <p:cNvPr id="23" name="Text Box 26"/>
          <p:cNvSpPr txBox="1">
            <a:spLocks noChangeArrowheads="1"/>
          </p:cNvSpPr>
          <p:nvPr/>
        </p:nvSpPr>
        <p:spPr bwMode="auto">
          <a:xfrm>
            <a:off x="232940" y="3584443"/>
            <a:ext cx="181652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pPr>
            <a:r>
              <a:rPr lang="en-US" altLang="en-US" sz="1600" i="1" dirty="0" smtClean="0">
                <a:solidFill>
                  <a:srgbClr val="000000"/>
                </a:solidFill>
                <a:latin typeface="Arial" charset="0"/>
              </a:rPr>
              <a:t>Bond et al. (2006)</a:t>
            </a:r>
            <a:endParaRPr lang="en-US" altLang="en-US" dirty="0" smtClean="0">
              <a:solidFill>
                <a:srgbClr val="000000"/>
              </a:solidFill>
              <a:latin typeface="Arial" charset="0"/>
            </a:endParaRPr>
          </a:p>
        </p:txBody>
      </p:sp>
    </p:spTree>
    <p:extLst>
      <p:ext uri="{BB962C8B-B14F-4D97-AF65-F5344CB8AC3E}">
        <p14:creationId xmlns:p14="http://schemas.microsoft.com/office/powerpoint/2010/main" val="1077029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0958" y="1219200"/>
            <a:ext cx="5152083" cy="371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jun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3" y="1066800"/>
            <a:ext cx="207692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jun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43000"/>
            <a:ext cx="1828800" cy="321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1828800" y="914400"/>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marL="0" lvl="2" eaLnBrk="1" fontAlgn="base" hangingPunct="1">
              <a:spcBef>
                <a:spcPct val="0"/>
              </a:spcBef>
              <a:spcAft>
                <a:spcPct val="0"/>
              </a:spcAft>
            </a:pPr>
            <a:r>
              <a:rPr lang="en-AU" altLang="en-US" sz="1600" dirty="0" smtClean="0">
                <a:cs typeface="Arial" pitchFamily="34" charset="0"/>
              </a:rPr>
              <a:t>1729Z 19 Feb 2000</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88"/>
          <a:stretch/>
        </p:blipFill>
        <p:spPr bwMode="auto">
          <a:xfrm>
            <a:off x="9144" y="4572000"/>
            <a:ext cx="4572000" cy="206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21"/>
          <p:cNvSpPr txBox="1">
            <a:spLocks noChangeArrowheads="1"/>
          </p:cNvSpPr>
          <p:nvPr/>
        </p:nvSpPr>
        <p:spPr bwMode="auto">
          <a:xfrm>
            <a:off x="4711834" y="4953000"/>
            <a:ext cx="4127366" cy="1231106"/>
          </a:xfrm>
          <a:prstGeom prst="rect">
            <a:avLst/>
          </a:prstGeom>
          <a:solidFill>
            <a:srgbClr val="000066"/>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457200" indent="-457200"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marL="227013" indent="-227013" fontAlgn="base">
              <a:spcBef>
                <a:spcPct val="0"/>
              </a:spcBef>
              <a:spcAft>
                <a:spcPct val="0"/>
              </a:spcAft>
              <a:buFont typeface="Arial" pitchFamily="34" charset="0"/>
              <a:buChar char="•"/>
            </a:pPr>
            <a:r>
              <a:rPr lang="en-AU" altLang="en-US" sz="2000" dirty="0" smtClean="0">
                <a:solidFill>
                  <a:srgbClr val="FFFFFF"/>
                </a:solidFill>
                <a:cs typeface="Arial" pitchFamily="34" charset="0"/>
              </a:rPr>
              <a:t>Low-level easterly flow and critical level (background) present.</a:t>
            </a:r>
          </a:p>
          <a:p>
            <a:pPr marL="227013" indent="-227013" fontAlgn="base">
              <a:spcBef>
                <a:spcPct val="0"/>
              </a:spcBef>
              <a:spcAft>
                <a:spcPct val="0"/>
              </a:spcAft>
              <a:buFont typeface="Arial" pitchFamily="34" charset="0"/>
              <a:buChar char="•"/>
            </a:pPr>
            <a:r>
              <a:rPr lang="en-AU" altLang="en-US" sz="2000" dirty="0" smtClean="0">
                <a:solidFill>
                  <a:srgbClr val="FFFFFF"/>
                </a:solidFill>
                <a:cs typeface="Arial" pitchFamily="34" charset="0"/>
              </a:rPr>
              <a:t>Sloping layers of wave overturning and turbulent breaking.</a:t>
            </a:r>
          </a:p>
        </p:txBody>
      </p:sp>
      <p:sp>
        <p:nvSpPr>
          <p:cNvPr id="18" name="Text Box 7"/>
          <p:cNvSpPr txBox="1">
            <a:spLocks noChangeArrowheads="1"/>
          </p:cNvSpPr>
          <p:nvPr/>
        </p:nvSpPr>
        <p:spPr bwMode="auto">
          <a:xfrm>
            <a:off x="685800" y="152400"/>
            <a:ext cx="84582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Critical Levels and Wave Breaking</a:t>
            </a:r>
            <a:endParaRPr lang="en-US" altLang="en-US" sz="3200" b="0" dirty="0">
              <a:solidFill>
                <a:srgbClr val="FFFF00"/>
              </a:solidFill>
              <a:latin typeface="Arial Black" pitchFamily="34" charset="0"/>
            </a:endParaRPr>
          </a:p>
        </p:txBody>
      </p:sp>
      <p:sp>
        <p:nvSpPr>
          <p:cNvPr id="5" name="TextBox 4"/>
          <p:cNvSpPr txBox="1"/>
          <p:nvPr/>
        </p:nvSpPr>
        <p:spPr>
          <a:xfrm>
            <a:off x="6477000" y="6400800"/>
            <a:ext cx="2021707" cy="400110"/>
          </a:xfrm>
          <a:prstGeom prst="rect">
            <a:avLst/>
          </a:prstGeom>
          <a:noFill/>
        </p:spPr>
        <p:txBody>
          <a:bodyPr wrap="none" rtlCol="0">
            <a:spAutoFit/>
          </a:bodyPr>
          <a:lstStyle/>
          <a:p>
            <a:r>
              <a:rPr lang="en-US" sz="2000" i="1" dirty="0" smtClean="0">
                <a:latin typeface="Arial" panose="020B0604020202020204" pitchFamily="34" charset="0"/>
                <a:cs typeface="Arial" panose="020B0604020202020204" pitchFamily="34" charset="0"/>
              </a:rPr>
              <a:t>Lane et al. 2009</a:t>
            </a:r>
            <a:endParaRPr lang="en-US" sz="2000" i="1" dirty="0">
              <a:latin typeface="Arial" panose="020B0604020202020204" pitchFamily="34" charset="0"/>
              <a:cs typeface="Arial" panose="020B0604020202020204" pitchFamily="34" charset="0"/>
            </a:endParaRPr>
          </a:p>
        </p:txBody>
      </p:sp>
      <p:sp>
        <p:nvSpPr>
          <p:cNvPr id="20" name="Rectangle 4"/>
          <p:cNvSpPr>
            <a:spLocks noChangeArrowheads="1"/>
          </p:cNvSpPr>
          <p:nvPr/>
        </p:nvSpPr>
        <p:spPr bwMode="auto">
          <a:xfrm>
            <a:off x="4581144" y="979819"/>
            <a:ext cx="38770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algn="ctr" eaLnBrk="0" fontAlgn="base" hangingPunct="0">
              <a:spcBef>
                <a:spcPct val="0"/>
              </a:spcBef>
              <a:spcAft>
                <a:spcPct val="0"/>
              </a:spcAft>
              <a:defRPr sz="2800">
                <a:solidFill>
                  <a:schemeClr val="tx1"/>
                </a:solidFill>
                <a:latin typeface="Arial" pitchFamily="34" charset="0"/>
              </a:defRPr>
            </a:lvl6pPr>
            <a:lvl7pPr marL="2971800" indent="-228600" algn="ctr" eaLnBrk="0" fontAlgn="base" hangingPunct="0">
              <a:spcBef>
                <a:spcPct val="0"/>
              </a:spcBef>
              <a:spcAft>
                <a:spcPct val="0"/>
              </a:spcAft>
              <a:defRPr sz="2800">
                <a:solidFill>
                  <a:schemeClr val="tx1"/>
                </a:solidFill>
                <a:latin typeface="Arial" pitchFamily="34" charset="0"/>
              </a:defRPr>
            </a:lvl7pPr>
            <a:lvl8pPr marL="3429000" indent="-228600" algn="ctr" eaLnBrk="0" fontAlgn="base" hangingPunct="0">
              <a:spcBef>
                <a:spcPct val="0"/>
              </a:spcBef>
              <a:spcAft>
                <a:spcPct val="0"/>
              </a:spcAft>
              <a:defRPr sz="2800">
                <a:solidFill>
                  <a:schemeClr val="tx1"/>
                </a:solidFill>
                <a:latin typeface="Arial" pitchFamily="34" charset="0"/>
              </a:defRPr>
            </a:lvl8pPr>
            <a:lvl9pPr marL="3886200" indent="-228600" algn="ctr" eaLnBrk="0" fontAlgn="base" hangingPunct="0">
              <a:spcBef>
                <a:spcPct val="0"/>
              </a:spcBef>
              <a:spcAft>
                <a:spcPct val="0"/>
              </a:spcAft>
              <a:defRPr sz="2800">
                <a:solidFill>
                  <a:schemeClr val="tx1"/>
                </a:solidFill>
                <a:latin typeface="Arial" pitchFamily="34" charset="0"/>
              </a:defRPr>
            </a:lvl9pPr>
          </a:lstStyle>
          <a:p>
            <a:pPr marL="0" lvl="2" algn="ctr" eaLnBrk="1" fontAlgn="base" hangingPunct="1">
              <a:spcBef>
                <a:spcPct val="0"/>
              </a:spcBef>
              <a:spcAft>
                <a:spcPct val="0"/>
              </a:spcAft>
            </a:pPr>
            <a:r>
              <a:rPr lang="en-AU" altLang="en-US" sz="2000" dirty="0" smtClean="0">
                <a:cs typeface="Arial" pitchFamily="34" charset="0"/>
              </a:rPr>
              <a:t>COAMPS Simulation (5 km)</a:t>
            </a:r>
          </a:p>
        </p:txBody>
      </p:sp>
    </p:spTree>
    <p:extLst>
      <p:ext uri="{BB962C8B-B14F-4D97-AF65-F5344CB8AC3E}">
        <p14:creationId xmlns:p14="http://schemas.microsoft.com/office/powerpoint/2010/main" val="1218983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Upper-Level Wave Breaking</a:t>
            </a:r>
            <a:endParaRPr lang="en-US" altLang="en-US" sz="3200" b="0" dirty="0">
              <a:solidFill>
                <a:srgbClr val="FFFF00"/>
              </a:solidFill>
              <a:latin typeface="Arial Black"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2516"/>
            <a:ext cx="4648200" cy="384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7"/>
          <p:cNvSpPr txBox="1">
            <a:spLocks noChangeArrowheads="1"/>
          </p:cNvSpPr>
          <p:nvPr/>
        </p:nvSpPr>
        <p:spPr bwMode="auto">
          <a:xfrm>
            <a:off x="36904" y="838200"/>
            <a:ext cx="48398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spcBef>
                <a:spcPts val="600"/>
              </a:spcBef>
              <a:spcAft>
                <a:spcPct val="0"/>
              </a:spcAft>
              <a:tabLst>
                <a:tab pos="6288088" algn="l"/>
              </a:tabLst>
            </a:pPr>
            <a:r>
              <a:rPr lang="en-US" altLang="en-US" sz="2000" b="0" dirty="0" smtClean="0">
                <a:solidFill>
                  <a:srgbClr val="C00000"/>
                </a:solidFill>
                <a:latin typeface="Arial" panose="020B0604020202020204" pitchFamily="34" charset="0"/>
                <a:cs typeface="Arial" panose="020B0604020202020204" pitchFamily="34" charset="0"/>
              </a:rPr>
              <a:t>DEEPWAVE Wave Breaking (29 June)</a:t>
            </a:r>
            <a:endParaRPr lang="en-US" altLang="en-US" sz="2800" b="0" dirty="0" smtClean="0">
              <a:solidFill>
                <a:srgbClr val="000066"/>
              </a:solidFill>
              <a:latin typeface="Arial" panose="020B0604020202020204" pitchFamily="34" charset="0"/>
              <a:cs typeface="Arial" panose="020B0604020202020204" pitchFamily="34" charset="0"/>
            </a:endParaRPr>
          </a:p>
        </p:txBody>
      </p:sp>
      <p:sp>
        <p:nvSpPr>
          <p:cNvPr id="11" name="Oval 10"/>
          <p:cNvSpPr/>
          <p:nvPr/>
        </p:nvSpPr>
        <p:spPr bwMode="auto">
          <a:xfrm>
            <a:off x="1295398" y="2985428"/>
            <a:ext cx="564543" cy="556591"/>
          </a:xfrm>
          <a:prstGeom prst="ellipse">
            <a:avLst/>
          </a:prstGeom>
          <a:noFill/>
          <a:ln w="25400" cap="flat" cmpd="sng" algn="ctr">
            <a:solidFill>
              <a:schemeClr val="tx1"/>
            </a:solidFill>
            <a:prstDash val="solid"/>
            <a:round/>
            <a:headEnd type="none" w="med" len="med"/>
            <a:tailEnd type="none" w="med" len="med"/>
          </a:ln>
          <a:effectLst>
            <a:glow rad="101600">
              <a:schemeClr val="accent2">
                <a:satMod val="175000"/>
                <a:alpha val="40000"/>
              </a:schemeClr>
            </a:glow>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000000"/>
              </a:solidFill>
              <a:cs typeface="Arial" charset="0"/>
            </a:endParaRPr>
          </a:p>
        </p:txBody>
      </p:sp>
      <p:sp>
        <p:nvSpPr>
          <p:cNvPr id="12" name="Oval 11"/>
          <p:cNvSpPr/>
          <p:nvPr/>
        </p:nvSpPr>
        <p:spPr bwMode="auto">
          <a:xfrm>
            <a:off x="1219200" y="1295400"/>
            <a:ext cx="564543" cy="556591"/>
          </a:xfrm>
          <a:prstGeom prst="ellipse">
            <a:avLst/>
          </a:prstGeom>
          <a:noFill/>
          <a:ln w="25400" cap="flat" cmpd="sng" algn="ctr">
            <a:solidFill>
              <a:schemeClr val="tx1"/>
            </a:solidFill>
            <a:prstDash val="solid"/>
            <a:round/>
            <a:headEnd type="none" w="med" len="med"/>
            <a:tailEnd type="none" w="med" len="med"/>
          </a:ln>
          <a:effectLst>
            <a:glow rad="101600">
              <a:schemeClr val="accent2">
                <a:satMod val="175000"/>
                <a:alpha val="40000"/>
              </a:schemeClr>
            </a:glow>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000000"/>
              </a:solidFill>
              <a:cs typeface="Arial" charset="0"/>
            </a:endParaRPr>
          </a:p>
        </p:txBody>
      </p:sp>
      <p:sp>
        <p:nvSpPr>
          <p:cNvPr id="14" name="Text Box 10"/>
          <p:cNvSpPr txBox="1">
            <a:spLocks noChangeArrowheads="1"/>
          </p:cNvSpPr>
          <p:nvPr/>
        </p:nvSpPr>
        <p:spPr bwMode="auto">
          <a:xfrm>
            <a:off x="98679" y="5105400"/>
            <a:ext cx="8912225" cy="830997"/>
          </a:xfrm>
          <a:prstGeom prst="rect">
            <a:avLst/>
          </a:prstGeom>
          <a:solidFill>
            <a:srgbClr val="000066"/>
          </a:solidFill>
          <a:ln>
            <a:noFill/>
          </a:ln>
          <a:effectLst/>
          <a:extLst/>
        </p:spPr>
        <p:txBody>
          <a:bodyPr wrap="square">
            <a:spAutoFit/>
          </a:bodyPr>
          <a:lstStyle/>
          <a:p>
            <a:pPr marL="742950" lvl="1" indent="-28575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Observed turbulent upper-level wave breaking (and mixing in UTLS)</a:t>
            </a:r>
          </a:p>
          <a:p>
            <a:pPr marL="742950" lvl="1" indent="-28575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Momentum flux diagnostics (including stratosphere - middle atmos.)</a:t>
            </a:r>
          </a:p>
          <a:p>
            <a:pPr marL="742950" lvl="1" indent="-28575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Real world complex flows (cyclones with time-dependent forcing)</a:t>
            </a:r>
          </a:p>
        </p:txBody>
      </p:sp>
      <p:pic>
        <p:nvPicPr>
          <p:cNvPr id="15" name="Picture 439" descr="C:\My Documents\Journal Papers\Greenland-Breaking Wave\WIND_gray copy2.eps"/>
          <p:cNvPicPr>
            <a:picLocks noChangeAspect="1" noChangeArrowheads="1"/>
          </p:cNvPicPr>
          <p:nvPr/>
        </p:nvPicPr>
        <p:blipFill rotWithShape="1">
          <a:blip r:embed="rId3">
            <a:extLst>
              <a:ext uri="{28A0092B-C50C-407E-A947-70E740481C1C}">
                <a14:useLocalDpi xmlns:a14="http://schemas.microsoft.com/office/drawing/2010/main" val="0"/>
              </a:ext>
            </a:extLst>
          </a:blip>
          <a:srcRect t="6326" b="9090"/>
          <a:stretch/>
        </p:blipFill>
        <p:spPr bwMode="auto">
          <a:xfrm>
            <a:off x="4872789" y="1143001"/>
            <a:ext cx="3722687" cy="36268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7"/>
          <p:cNvSpPr txBox="1">
            <a:spLocks noChangeArrowheads="1"/>
          </p:cNvSpPr>
          <p:nvPr/>
        </p:nvSpPr>
        <p:spPr bwMode="auto">
          <a:xfrm>
            <a:off x="4331368" y="838200"/>
            <a:ext cx="48398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spcBef>
                <a:spcPts val="600"/>
              </a:spcBef>
              <a:spcAft>
                <a:spcPct val="0"/>
              </a:spcAft>
              <a:tabLst>
                <a:tab pos="6288088" algn="l"/>
              </a:tabLst>
            </a:pPr>
            <a:r>
              <a:rPr lang="en-US" altLang="en-US" sz="2000" b="0" dirty="0" smtClean="0">
                <a:solidFill>
                  <a:srgbClr val="C00000"/>
                </a:solidFill>
                <a:latin typeface="Arial" panose="020B0604020202020204" pitchFamily="34" charset="0"/>
                <a:cs typeface="Arial" panose="020B0604020202020204" pitchFamily="34" charset="0"/>
              </a:rPr>
              <a:t>FASTEX Wave Breaking</a:t>
            </a:r>
            <a:endParaRPr lang="en-US" altLang="en-US" sz="2800" b="0" dirty="0" smtClean="0">
              <a:solidFill>
                <a:srgbClr val="000066"/>
              </a:solidFill>
              <a:latin typeface="Arial" panose="020B0604020202020204" pitchFamily="34" charset="0"/>
              <a:cs typeface="Arial" panose="020B0604020202020204" pitchFamily="34" charset="0"/>
            </a:endParaRPr>
          </a:p>
        </p:txBody>
      </p:sp>
      <p:sp>
        <p:nvSpPr>
          <p:cNvPr id="13" name="TextBox 12"/>
          <p:cNvSpPr txBox="1"/>
          <p:nvPr/>
        </p:nvSpPr>
        <p:spPr>
          <a:xfrm>
            <a:off x="24061" y="4752201"/>
            <a:ext cx="143981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Smith et al. (2016)</a:t>
            </a:r>
            <a:endParaRPr lang="en-US" sz="1200" dirty="0">
              <a:latin typeface="Arial" panose="020B0604020202020204" pitchFamily="34" charset="0"/>
              <a:cs typeface="Arial" panose="020B0604020202020204" pitchFamily="34" charset="0"/>
            </a:endParaRPr>
          </a:p>
        </p:txBody>
      </p:sp>
      <p:sp>
        <p:nvSpPr>
          <p:cNvPr id="18" name="TextBox 17"/>
          <p:cNvSpPr txBox="1"/>
          <p:nvPr/>
        </p:nvSpPr>
        <p:spPr>
          <a:xfrm>
            <a:off x="7616052" y="4769842"/>
            <a:ext cx="1438214"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Doyle et al. (2005)</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952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080" y="226610"/>
            <a:ext cx="9144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Upper-Level Wave Breaking</a:t>
            </a:r>
            <a:endParaRPr lang="en-US" altLang="en-US" sz="3200" b="0" dirty="0">
              <a:solidFill>
                <a:srgbClr val="FFFF00"/>
              </a:solidFill>
              <a:latin typeface="Arial Black" pitchFamily="34" charset="0"/>
            </a:endParaRPr>
          </a:p>
        </p:txBody>
      </p:sp>
      <p:pic>
        <p:nvPicPr>
          <p:cNvPr id="3" name="media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400" y="1524000"/>
            <a:ext cx="5062695" cy="2882801"/>
          </a:xfrm>
          <a:prstGeom prst="rect">
            <a:avLst/>
          </a:prstGeom>
        </p:spPr>
      </p:pic>
      <p:sp>
        <p:nvSpPr>
          <p:cNvPr id="4" name="TextBox 3"/>
          <p:cNvSpPr txBox="1"/>
          <p:nvPr/>
        </p:nvSpPr>
        <p:spPr>
          <a:xfrm>
            <a:off x="3886200" y="939225"/>
            <a:ext cx="5267960" cy="400110"/>
          </a:xfrm>
          <a:prstGeom prst="rect">
            <a:avLst/>
          </a:prstGeom>
          <a:noFill/>
        </p:spPr>
        <p:txBody>
          <a:bodyPr wrap="square" rtlCol="0">
            <a:spAutoFit/>
          </a:bodyPr>
          <a:lstStyle/>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G-V AMTM </a:t>
            </a:r>
            <a:r>
              <a:rPr lang="en-US" sz="2000" b="1" dirty="0">
                <a:latin typeface="Arial" panose="020B0604020202020204" pitchFamily="34" charset="0"/>
                <a:cs typeface="Arial" panose="020B0604020202020204" pitchFamily="34" charset="0"/>
              </a:rPr>
              <a:t>Observations (~87 km)</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46" y="1524000"/>
            <a:ext cx="3936154" cy="312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4477433"/>
            <a:ext cx="2375971" cy="338554"/>
          </a:xfrm>
          <a:prstGeom prst="rect">
            <a:avLst/>
          </a:prstGeom>
          <a:noFill/>
        </p:spPr>
        <p:txBody>
          <a:bodyPr wrap="none" rtlCol="0">
            <a:spAutoFit/>
          </a:bodyPr>
          <a:lstStyle/>
          <a:p>
            <a:pPr algn="ctr" fontAlgn="base">
              <a:spcBef>
                <a:spcPct val="0"/>
              </a:spcBef>
              <a:spcAft>
                <a:spcPct val="0"/>
              </a:spcAft>
            </a:pPr>
            <a:r>
              <a:rPr lang="en-US" sz="1600" i="1" dirty="0" err="1" smtClean="0">
                <a:solidFill>
                  <a:srgbClr val="000000"/>
                </a:solidFill>
                <a:latin typeface="Arial" panose="020B0604020202020204" pitchFamily="34" charset="0"/>
                <a:cs typeface="Arial" panose="020B0604020202020204" pitchFamily="34" charset="0"/>
              </a:rPr>
              <a:t>Eckermann</a:t>
            </a:r>
            <a:r>
              <a:rPr lang="en-US" sz="1600" i="1" dirty="0" smtClean="0">
                <a:solidFill>
                  <a:srgbClr val="000000"/>
                </a:solidFill>
                <a:latin typeface="Arial" panose="020B0604020202020204" pitchFamily="34" charset="0"/>
                <a:cs typeface="Arial" panose="020B0604020202020204" pitchFamily="34" charset="0"/>
              </a:rPr>
              <a:t> </a:t>
            </a:r>
            <a:r>
              <a:rPr lang="en-US" sz="1600" i="1" dirty="0">
                <a:solidFill>
                  <a:srgbClr val="000000"/>
                </a:solidFill>
                <a:latin typeface="Arial" panose="020B0604020202020204" pitchFamily="34" charset="0"/>
                <a:cs typeface="Arial" panose="020B0604020202020204" pitchFamily="34" charset="0"/>
              </a:rPr>
              <a:t>et al. </a:t>
            </a:r>
            <a:r>
              <a:rPr lang="en-US" sz="1600" i="1" dirty="0" smtClean="0">
                <a:solidFill>
                  <a:srgbClr val="000000"/>
                </a:solidFill>
                <a:latin typeface="Arial" panose="020B0604020202020204" pitchFamily="34" charset="0"/>
                <a:cs typeface="Arial" panose="020B0604020202020204" pitchFamily="34" charset="0"/>
              </a:rPr>
              <a:t>(2016)</a:t>
            </a:r>
            <a:endParaRPr lang="en-US" sz="1600" i="1"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10160" y="914400"/>
            <a:ext cx="3820160" cy="707886"/>
          </a:xfrm>
          <a:prstGeom prst="rect">
            <a:avLst/>
          </a:prstGeom>
          <a:noFill/>
        </p:spPr>
        <p:txBody>
          <a:bodyPr wrap="square" rtlCol="0">
            <a:spAutoFit/>
          </a:bodyPr>
          <a:lstStyle/>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DEEPWAVE G-V Flight Over</a:t>
            </a:r>
          </a:p>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Auckland Island</a:t>
            </a:r>
            <a:endParaRPr lang="en-US" sz="2000" b="1" dirty="0">
              <a:latin typeface="Arial" panose="020B0604020202020204" pitchFamily="34" charset="0"/>
              <a:cs typeface="Arial" panose="020B0604020202020204" pitchFamily="34" charset="0"/>
            </a:endParaRPr>
          </a:p>
        </p:txBody>
      </p:sp>
      <p:sp>
        <p:nvSpPr>
          <p:cNvPr id="8" name="Text Box 10"/>
          <p:cNvSpPr txBox="1">
            <a:spLocks noChangeArrowheads="1"/>
          </p:cNvSpPr>
          <p:nvPr/>
        </p:nvSpPr>
        <p:spPr bwMode="auto">
          <a:xfrm>
            <a:off x="112870" y="5334000"/>
            <a:ext cx="8954930" cy="584775"/>
          </a:xfrm>
          <a:prstGeom prst="rect">
            <a:avLst/>
          </a:prstGeom>
          <a:solidFill>
            <a:srgbClr val="000066"/>
          </a:solidFill>
          <a:ln>
            <a:noFill/>
          </a:ln>
          <a:effectLst/>
          <a:extLst/>
        </p:spPr>
        <p:txBody>
          <a:bodyPr wrap="square">
            <a:spAutoFit/>
          </a:bodyPr>
          <a:lstStyle/>
          <a:p>
            <a:pPr marL="0" lvl="1" algn="ctr" fontAlgn="base">
              <a:lnSpc>
                <a:spcPct val="80000"/>
              </a:lnSpc>
              <a:spcBef>
                <a:spcPct val="30000"/>
              </a:spcBef>
              <a:spcAft>
                <a:spcPct val="0"/>
              </a:spcAft>
            </a:pPr>
            <a:r>
              <a:rPr lang="en-US" altLang="en-US" sz="2000" b="1" dirty="0" smtClean="0">
                <a:solidFill>
                  <a:schemeClr val="bg1"/>
                </a:solidFill>
                <a:latin typeface="Arial" charset="0"/>
              </a:rPr>
              <a:t>Growing evidence that small islands may be important sources of gravity waves and upper-level turbulence</a:t>
            </a:r>
            <a:endParaRPr lang="en-US" altLang="en-US" sz="2000" b="1" dirty="0">
              <a:solidFill>
                <a:schemeClr val="bg1"/>
              </a:solidFill>
              <a:latin typeface="Arial" charset="0"/>
            </a:endParaRPr>
          </a:p>
        </p:txBody>
      </p:sp>
      <p:sp>
        <p:nvSpPr>
          <p:cNvPr id="9" name="TextBox 8"/>
          <p:cNvSpPr txBox="1"/>
          <p:nvPr/>
        </p:nvSpPr>
        <p:spPr>
          <a:xfrm>
            <a:off x="6764797" y="4474794"/>
            <a:ext cx="2400016" cy="338554"/>
          </a:xfrm>
          <a:prstGeom prst="rect">
            <a:avLst/>
          </a:prstGeom>
          <a:noFill/>
        </p:spPr>
        <p:txBody>
          <a:bodyPr wrap="none" rtlCol="0">
            <a:spAutoFit/>
          </a:bodyPr>
          <a:lstStyle/>
          <a:p>
            <a:pPr algn="ctr" fontAlgn="base">
              <a:spcBef>
                <a:spcPct val="0"/>
              </a:spcBef>
              <a:spcAft>
                <a:spcPct val="0"/>
              </a:spcAft>
            </a:pPr>
            <a:r>
              <a:rPr lang="en-US" sz="1600" i="1" dirty="0" err="1">
                <a:solidFill>
                  <a:srgbClr val="000000"/>
                </a:solidFill>
                <a:latin typeface="Arial" panose="020B0604020202020204" pitchFamily="34" charset="0"/>
                <a:cs typeface="Arial" panose="020B0604020202020204" pitchFamily="34" charset="0"/>
              </a:rPr>
              <a:t>Pautet</a:t>
            </a:r>
            <a:r>
              <a:rPr lang="en-US" sz="1600" i="1" dirty="0">
                <a:solidFill>
                  <a:srgbClr val="000000"/>
                </a:solidFill>
                <a:latin typeface="Arial" panose="020B0604020202020204" pitchFamily="34" charset="0"/>
                <a:cs typeface="Arial" panose="020B0604020202020204" pitchFamily="34" charset="0"/>
              </a:rPr>
              <a:t> et al. 2015 (JGR</a:t>
            </a:r>
            <a:r>
              <a:rPr lang="en-US" sz="1600" i="1" dirty="0" smtClean="0">
                <a:solidFill>
                  <a:srgbClr val="000000"/>
                </a:solidFill>
                <a:latin typeface="Arial" panose="020B0604020202020204" pitchFamily="34" charset="0"/>
                <a:cs typeface="Arial" panose="020B0604020202020204" pitchFamily="34" charset="0"/>
              </a:rPr>
              <a:t>)</a:t>
            </a:r>
            <a:endParaRPr lang="en-US" sz="16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611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36" y="914400"/>
            <a:ext cx="7315200" cy="495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5080" y="226610"/>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MWT Predictability</a:t>
            </a:r>
            <a:endParaRPr lang="en-US" altLang="en-US" sz="3200" b="0" dirty="0">
              <a:solidFill>
                <a:srgbClr val="FFFF00"/>
              </a:solidFill>
              <a:latin typeface="Arial Black" pitchFamily="34" charset="0"/>
            </a:endParaRPr>
          </a:p>
        </p:txBody>
      </p:sp>
      <p:sp>
        <p:nvSpPr>
          <p:cNvPr id="4" name="Text Box 10"/>
          <p:cNvSpPr txBox="1">
            <a:spLocks noChangeArrowheads="1"/>
          </p:cNvSpPr>
          <p:nvPr/>
        </p:nvSpPr>
        <p:spPr bwMode="auto">
          <a:xfrm>
            <a:off x="90424" y="5866079"/>
            <a:ext cx="8977376" cy="560153"/>
          </a:xfrm>
          <a:prstGeom prst="rect">
            <a:avLst/>
          </a:prstGeom>
          <a:solidFill>
            <a:srgbClr val="000066"/>
          </a:solidFill>
          <a:ln>
            <a:noFill/>
          </a:ln>
          <a:effectLst/>
          <a:extLst/>
        </p:spPr>
        <p:txBody>
          <a:bodyPr wrap="square">
            <a:spAutoFit/>
          </a:bodyPr>
          <a:lstStyle/>
          <a:p>
            <a:pPr marL="114300" lvl="1" indent="-11430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2D ensemble initialized with a  sounding from Jan 11, 1972 Boulder windstorm</a:t>
            </a:r>
          </a:p>
          <a:p>
            <a:pPr marL="114300" lvl="1" indent="-11430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Maximum variance (uncertainty) occurs near the wave breaking threshold (</a:t>
            </a:r>
            <a:r>
              <a:rPr lang="en-US" altLang="en-US" sz="1600" b="1" dirty="0" err="1" smtClean="0">
                <a:solidFill>
                  <a:schemeClr val="bg1"/>
                </a:solidFill>
                <a:latin typeface="Arial" charset="0"/>
              </a:rPr>
              <a:t>h</a:t>
            </a:r>
            <a:r>
              <a:rPr lang="en-US" altLang="en-US" sz="1600" b="1" baseline="-25000" dirty="0" err="1" smtClean="0">
                <a:solidFill>
                  <a:schemeClr val="bg1"/>
                </a:solidFill>
                <a:latin typeface="Arial" charset="0"/>
              </a:rPr>
              <a:t>m</a:t>
            </a:r>
            <a:r>
              <a:rPr lang="en-US" altLang="en-US" sz="1600" b="1" dirty="0" smtClean="0">
                <a:solidFill>
                  <a:schemeClr val="bg1"/>
                </a:solidFill>
                <a:latin typeface="Arial" charset="0"/>
              </a:rPr>
              <a:t>=1750 m)</a:t>
            </a:r>
          </a:p>
        </p:txBody>
      </p:sp>
      <p:sp>
        <p:nvSpPr>
          <p:cNvPr id="6" name="Text Box 7"/>
          <p:cNvSpPr txBox="1">
            <a:spLocks noChangeArrowheads="1"/>
          </p:cNvSpPr>
          <p:nvPr/>
        </p:nvSpPr>
        <p:spPr bwMode="auto">
          <a:xfrm>
            <a:off x="6553200" y="6592443"/>
            <a:ext cx="23535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smtClean="0">
                <a:solidFill>
                  <a:srgbClr val="000000"/>
                </a:solidFill>
                <a:latin typeface="Arial" charset="0"/>
              </a:rPr>
              <a:t>Doyle and Reynolds (2008)</a:t>
            </a:r>
          </a:p>
        </p:txBody>
      </p:sp>
    </p:spTree>
    <p:extLst>
      <p:ext uri="{BB962C8B-B14F-4D97-AF65-F5344CB8AC3E}">
        <p14:creationId xmlns:p14="http://schemas.microsoft.com/office/powerpoint/2010/main" val="806877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3" descr="C:\Users\doyle\Desktop\tst.jpg"/>
          <p:cNvPicPr>
            <a:picLocks noChangeAspect="1" noChangeArrowheads="1"/>
          </p:cNvPicPr>
          <p:nvPr/>
        </p:nvPicPr>
        <p:blipFill>
          <a:blip r:embed="rId2" cstate="print">
            <a:extLst>
              <a:ext uri="{28A0092B-C50C-407E-A947-70E740481C1C}">
                <a14:useLocalDpi xmlns:a14="http://schemas.microsoft.com/office/drawing/2010/main" val="0"/>
              </a:ext>
            </a:extLst>
          </a:blip>
          <a:srcRect l="3989" t="6180" r="3441" b="16521"/>
          <a:stretch>
            <a:fillRect/>
          </a:stretch>
        </p:blipFill>
        <p:spPr bwMode="auto">
          <a:xfrm>
            <a:off x="838200" y="1094349"/>
            <a:ext cx="7315200" cy="431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104774" y="5419344"/>
            <a:ext cx="8912225" cy="560153"/>
          </a:xfrm>
          <a:prstGeom prst="rect">
            <a:avLst/>
          </a:prstGeom>
          <a:solidFill>
            <a:srgbClr val="000066"/>
          </a:solidFill>
          <a:ln>
            <a:noFill/>
          </a:ln>
          <a:effectLst/>
          <a:extLst/>
        </p:spPr>
        <p:txBody>
          <a:bodyPr wrap="square">
            <a:spAutoFit/>
          </a:bodyPr>
          <a:lstStyle/>
          <a:p>
            <a:pPr marL="742950" lvl="1" indent="-28575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Explicit and LES 2D modeling of wave breaking and secondary wave generation</a:t>
            </a:r>
          </a:p>
          <a:p>
            <a:pPr marL="742950" lvl="1" indent="-28575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Models still disagree radically for relatively simple problems (e.g., model error)</a:t>
            </a:r>
          </a:p>
        </p:txBody>
      </p:sp>
      <p:sp>
        <p:nvSpPr>
          <p:cNvPr id="7" name="TextBox 6"/>
          <p:cNvSpPr txBox="1"/>
          <p:nvPr/>
        </p:nvSpPr>
        <p:spPr>
          <a:xfrm>
            <a:off x="1828800" y="838200"/>
            <a:ext cx="544193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Model </a:t>
            </a:r>
            <a:r>
              <a:rPr lang="en-US" dirty="0" err="1" smtClean="0">
                <a:latin typeface="Arial" panose="020B0604020202020204" pitchFamily="34" charset="0"/>
                <a:cs typeface="Arial" panose="020B0604020202020204" pitchFamily="34" charset="0"/>
              </a:rPr>
              <a:t>Intercomparison</a:t>
            </a:r>
            <a:r>
              <a:rPr lang="en-US" dirty="0" smtClean="0">
                <a:latin typeface="Arial" panose="020B0604020202020204" pitchFamily="34" charset="0"/>
                <a:cs typeface="Arial" panose="020B0604020202020204" pitchFamily="34" charset="0"/>
              </a:rPr>
              <a:t> of Wave Breaking [w (m s</a:t>
            </a:r>
            <a:r>
              <a:rPr lang="en-US" baseline="30000"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7434293" y="5133201"/>
            <a:ext cx="1426801"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Doyle et al. (2011)</a:t>
            </a:r>
            <a:endParaRPr lang="en-US" sz="1200" dirty="0">
              <a:latin typeface="Arial" panose="020B0604020202020204" pitchFamily="34" charset="0"/>
              <a:cs typeface="Arial" panose="020B0604020202020204" pitchFamily="34" charset="0"/>
            </a:endParaRPr>
          </a:p>
        </p:txBody>
      </p:sp>
      <p:sp>
        <p:nvSpPr>
          <p:cNvPr id="14" name="Text Box 7"/>
          <p:cNvSpPr txBox="1">
            <a:spLocks noChangeArrowheads="1"/>
          </p:cNvSpPr>
          <p:nvPr/>
        </p:nvSpPr>
        <p:spPr bwMode="auto">
          <a:xfrm>
            <a:off x="5080" y="226610"/>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MWT Predictability</a:t>
            </a:r>
            <a:endParaRPr lang="en-US" altLang="en-US" sz="3200" b="0" dirty="0">
              <a:solidFill>
                <a:srgbClr val="FFFF00"/>
              </a:solidFill>
              <a:latin typeface="Arial Black" pitchFamily="34" charset="0"/>
            </a:endParaRPr>
          </a:p>
        </p:txBody>
      </p:sp>
    </p:spTree>
    <p:extLst>
      <p:ext uri="{BB962C8B-B14F-4D97-AF65-F5344CB8AC3E}">
        <p14:creationId xmlns:p14="http://schemas.microsoft.com/office/powerpoint/2010/main" val="3276966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2" cstate="print">
            <a:extLst>
              <a:ext uri="{28A0092B-C50C-407E-A947-70E740481C1C}">
                <a14:useLocalDpi xmlns:a14="http://schemas.microsoft.com/office/drawing/2010/main" val="0"/>
              </a:ext>
            </a:extLst>
          </a:blip>
          <a:srcRect t="5371"/>
          <a:stretch/>
        </p:blipFill>
        <p:spPr>
          <a:xfrm>
            <a:off x="2057400" y="1343656"/>
            <a:ext cx="5181600" cy="3686466"/>
          </a:xfrm>
          <a:prstGeom prst="rect">
            <a:avLst/>
          </a:prstGeom>
        </p:spPr>
      </p:pic>
      <p:sp>
        <p:nvSpPr>
          <p:cNvPr id="6" name="Text Box 10"/>
          <p:cNvSpPr txBox="1">
            <a:spLocks noChangeArrowheads="1"/>
          </p:cNvSpPr>
          <p:nvPr/>
        </p:nvSpPr>
        <p:spPr bwMode="auto">
          <a:xfrm>
            <a:off x="115887" y="5257800"/>
            <a:ext cx="8912225" cy="1495794"/>
          </a:xfrm>
          <a:prstGeom prst="rect">
            <a:avLst/>
          </a:prstGeom>
          <a:solidFill>
            <a:srgbClr val="000066"/>
          </a:solidFill>
          <a:ln>
            <a:noFill/>
          </a:ln>
          <a:effectLst/>
          <a:extLst/>
        </p:spPr>
        <p:txBody>
          <a:bodyPr wrap="square">
            <a:spAutoFit/>
          </a:bodyPr>
          <a:lstStyle/>
          <a:p>
            <a:pPr marL="284163" lvl="1" indent="-114300" fontAlgn="base">
              <a:lnSpc>
                <a:spcPct val="80000"/>
              </a:lnSpc>
              <a:spcBef>
                <a:spcPct val="30000"/>
              </a:spcBef>
              <a:spcAft>
                <a:spcPct val="0"/>
              </a:spcAft>
              <a:buFont typeface="Arial" panose="020B0604020202020204" pitchFamily="34" charset="0"/>
              <a:buChar char="•"/>
            </a:pPr>
            <a:r>
              <a:rPr lang="en-US" altLang="en-US" sz="1600" b="1" dirty="0" smtClean="0">
                <a:solidFill>
                  <a:schemeClr val="bg1"/>
                </a:solidFill>
                <a:latin typeface="Arial" charset="0"/>
              </a:rPr>
              <a:t>70-member ensemble </a:t>
            </a:r>
            <a:r>
              <a:rPr lang="en-US" altLang="en-US" sz="1600" b="1" dirty="0">
                <a:solidFill>
                  <a:schemeClr val="bg1"/>
                </a:solidFill>
                <a:latin typeface="Arial" charset="0"/>
              </a:rPr>
              <a:t>simulation of a large-amplitude mountain wave </a:t>
            </a:r>
            <a:r>
              <a:rPr lang="en-US" altLang="en-US" sz="1600" b="1" dirty="0" smtClean="0">
                <a:solidFill>
                  <a:schemeClr val="bg1"/>
                </a:solidFill>
                <a:latin typeface="Arial" charset="0"/>
              </a:rPr>
              <a:t>during T-REX</a:t>
            </a:r>
          </a:p>
          <a:p>
            <a:pPr marL="284163" lvl="1" indent="-114300" fontAlgn="base">
              <a:lnSpc>
                <a:spcPct val="80000"/>
              </a:lnSpc>
              <a:spcBef>
                <a:spcPct val="30000"/>
              </a:spcBef>
              <a:spcAft>
                <a:spcPct val="0"/>
              </a:spcAft>
              <a:buFont typeface="Arial" panose="020B0604020202020204" pitchFamily="34" charset="0"/>
              <a:buChar char="•"/>
              <a:tabLst>
                <a:tab pos="2689225" algn="l"/>
              </a:tabLst>
            </a:pPr>
            <a:r>
              <a:rPr lang="en-US" altLang="en-US" sz="1600" b="1" dirty="0" smtClean="0">
                <a:solidFill>
                  <a:srgbClr val="FFFF00"/>
                </a:solidFill>
                <a:latin typeface="Arial" charset="0"/>
              </a:rPr>
              <a:t>Strong-member subset</a:t>
            </a:r>
            <a:r>
              <a:rPr lang="en-US" altLang="en-US" sz="1600" b="1" dirty="0" smtClean="0">
                <a:solidFill>
                  <a:schemeClr val="bg1"/>
                </a:solidFill>
                <a:latin typeface="Arial" charset="0"/>
              </a:rPr>
              <a:t>: 	Large-amplitude </a:t>
            </a:r>
            <a:r>
              <a:rPr lang="en-US" altLang="en-US" sz="1600" b="1" dirty="0">
                <a:solidFill>
                  <a:schemeClr val="bg1"/>
                </a:solidFill>
                <a:latin typeface="Arial" charset="0"/>
              </a:rPr>
              <a:t>breaking mountain wave with an extensive region </a:t>
            </a:r>
            <a:r>
              <a:rPr lang="en-US" altLang="en-US" sz="1600" b="1" dirty="0" smtClean="0">
                <a:solidFill>
                  <a:schemeClr val="bg1"/>
                </a:solidFill>
                <a:latin typeface="Arial" charset="0"/>
              </a:rPr>
              <a:t>of turbulent </a:t>
            </a:r>
            <a:r>
              <a:rPr lang="en-US" altLang="en-US" sz="1600" b="1" dirty="0">
                <a:solidFill>
                  <a:schemeClr val="bg1"/>
                </a:solidFill>
                <a:latin typeface="Arial" charset="0"/>
              </a:rPr>
              <a:t>mixing directly above and to the lee of the </a:t>
            </a:r>
            <a:r>
              <a:rPr lang="en-US" altLang="en-US" sz="1600" b="1" dirty="0" smtClean="0">
                <a:solidFill>
                  <a:schemeClr val="bg1"/>
                </a:solidFill>
                <a:latin typeface="Arial" charset="0"/>
              </a:rPr>
              <a:t>Sierra. </a:t>
            </a:r>
          </a:p>
          <a:p>
            <a:pPr marL="284163" lvl="1" indent="-114300" fontAlgn="base">
              <a:lnSpc>
                <a:spcPct val="80000"/>
              </a:lnSpc>
              <a:spcBef>
                <a:spcPct val="30000"/>
              </a:spcBef>
              <a:spcAft>
                <a:spcPct val="0"/>
              </a:spcAft>
              <a:buFont typeface="Arial" panose="020B0604020202020204" pitchFamily="34" charset="0"/>
              <a:buChar char="•"/>
              <a:tabLst>
                <a:tab pos="2689225" algn="l"/>
              </a:tabLst>
            </a:pPr>
            <a:r>
              <a:rPr lang="en-US" altLang="en-US" sz="1600" b="1" dirty="0" smtClean="0">
                <a:solidFill>
                  <a:srgbClr val="FFFF00"/>
                </a:solidFill>
                <a:latin typeface="Arial" charset="0"/>
              </a:rPr>
              <a:t>Weak-member subset</a:t>
            </a:r>
            <a:r>
              <a:rPr lang="en-US" altLang="en-US" sz="1600" b="1" dirty="0" smtClean="0">
                <a:solidFill>
                  <a:schemeClr val="bg1"/>
                </a:solidFill>
                <a:latin typeface="Arial" charset="0"/>
              </a:rPr>
              <a:t>:  	Wave </a:t>
            </a:r>
            <a:r>
              <a:rPr lang="en-US" altLang="en-US" sz="1600" b="1" dirty="0">
                <a:solidFill>
                  <a:schemeClr val="bg1"/>
                </a:solidFill>
                <a:latin typeface="Arial" charset="0"/>
              </a:rPr>
              <a:t>breaking and turbulence are limited to a small region in the upper </a:t>
            </a:r>
            <a:r>
              <a:rPr lang="en-US" altLang="en-US" sz="1600" b="1" dirty="0" smtClean="0">
                <a:solidFill>
                  <a:schemeClr val="bg1"/>
                </a:solidFill>
                <a:latin typeface="Arial" charset="0"/>
              </a:rPr>
              <a:t>troposphere</a:t>
            </a:r>
            <a:r>
              <a:rPr lang="en-US" altLang="en-US" sz="1600" b="1" dirty="0">
                <a:solidFill>
                  <a:schemeClr val="bg1"/>
                </a:solidFill>
                <a:latin typeface="Arial" charset="0"/>
              </a:rPr>
              <a:t> </a:t>
            </a:r>
            <a:r>
              <a:rPr lang="en-US" altLang="en-US" sz="1600" b="1" dirty="0" smtClean="0">
                <a:solidFill>
                  <a:schemeClr val="bg1"/>
                </a:solidFill>
                <a:latin typeface="Arial" charset="0"/>
              </a:rPr>
              <a:t>lower </a:t>
            </a:r>
            <a:r>
              <a:rPr lang="en-US" altLang="en-US" sz="1600" b="1" dirty="0">
                <a:solidFill>
                  <a:schemeClr val="bg1"/>
                </a:solidFill>
                <a:latin typeface="Arial" charset="0"/>
              </a:rPr>
              <a:t>stratosphere </a:t>
            </a:r>
            <a:endParaRPr lang="en-US" altLang="en-US" sz="1600" b="1" dirty="0" smtClean="0">
              <a:solidFill>
                <a:schemeClr val="bg1"/>
              </a:solidFill>
              <a:latin typeface="Arial" charset="0"/>
            </a:endParaRPr>
          </a:p>
          <a:p>
            <a:pPr marL="284163" lvl="1" indent="-114300" fontAlgn="base">
              <a:lnSpc>
                <a:spcPct val="80000"/>
              </a:lnSpc>
              <a:spcBef>
                <a:spcPct val="30000"/>
              </a:spcBef>
              <a:spcAft>
                <a:spcPct val="0"/>
              </a:spcAft>
              <a:buFont typeface="Arial" panose="020B0604020202020204" pitchFamily="34" charset="0"/>
              <a:buChar char="•"/>
            </a:pPr>
            <a:r>
              <a:rPr lang="en-US" altLang="en-US" sz="1600" b="1" dirty="0">
                <a:solidFill>
                  <a:schemeClr val="bg1"/>
                </a:solidFill>
                <a:latin typeface="Arial" charset="0"/>
              </a:rPr>
              <a:t>D</a:t>
            </a:r>
            <a:r>
              <a:rPr lang="en-US" altLang="en-US" sz="1600" b="1" dirty="0" smtClean="0">
                <a:solidFill>
                  <a:schemeClr val="bg1"/>
                </a:solidFill>
                <a:latin typeface="Arial" charset="0"/>
              </a:rPr>
              <a:t>ifferences </a:t>
            </a:r>
            <a:r>
              <a:rPr lang="en-US" altLang="en-US" sz="1600" b="1" dirty="0">
                <a:solidFill>
                  <a:schemeClr val="bg1"/>
                </a:solidFill>
                <a:latin typeface="Arial" charset="0"/>
              </a:rPr>
              <a:t>in the </a:t>
            </a:r>
            <a:r>
              <a:rPr lang="en-US" altLang="en-US" sz="1600" b="1" dirty="0" smtClean="0">
                <a:solidFill>
                  <a:schemeClr val="bg1"/>
                </a:solidFill>
                <a:latin typeface="Arial" charset="0"/>
              </a:rPr>
              <a:t>synoptic-scale forcing are small</a:t>
            </a:r>
          </a:p>
        </p:txBody>
      </p:sp>
      <p:sp>
        <p:nvSpPr>
          <p:cNvPr id="8" name="Text Box 7"/>
          <p:cNvSpPr txBox="1">
            <a:spLocks noChangeArrowheads="1"/>
          </p:cNvSpPr>
          <p:nvPr/>
        </p:nvSpPr>
        <p:spPr bwMode="auto">
          <a:xfrm>
            <a:off x="5080" y="226610"/>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MWT Predictability</a:t>
            </a:r>
            <a:endParaRPr lang="en-US" altLang="en-US" sz="3200" b="0" dirty="0">
              <a:solidFill>
                <a:srgbClr val="FFFF00"/>
              </a:solidFill>
              <a:latin typeface="Arial Black" pitchFamily="34" charset="0"/>
            </a:endParaRPr>
          </a:p>
        </p:txBody>
      </p:sp>
      <p:sp>
        <p:nvSpPr>
          <p:cNvPr id="7" name="Text Box 7"/>
          <p:cNvSpPr txBox="1">
            <a:spLocks noChangeArrowheads="1"/>
          </p:cNvSpPr>
          <p:nvPr/>
        </p:nvSpPr>
        <p:spPr bwMode="auto">
          <a:xfrm>
            <a:off x="5334000" y="4950022"/>
            <a:ext cx="244169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err="1" smtClean="0">
                <a:solidFill>
                  <a:srgbClr val="000000"/>
                </a:solidFill>
                <a:latin typeface="Arial" charset="0"/>
              </a:rPr>
              <a:t>Reinecke</a:t>
            </a:r>
            <a:r>
              <a:rPr lang="en-US" altLang="en-US" sz="1400" i="1" dirty="0" smtClean="0">
                <a:solidFill>
                  <a:srgbClr val="000000"/>
                </a:solidFill>
                <a:latin typeface="Arial" charset="0"/>
              </a:rPr>
              <a:t> and </a:t>
            </a:r>
            <a:r>
              <a:rPr lang="en-US" altLang="en-US" sz="1400" i="1" dirty="0" err="1" smtClean="0">
                <a:solidFill>
                  <a:srgbClr val="000000"/>
                </a:solidFill>
                <a:latin typeface="Arial" charset="0"/>
              </a:rPr>
              <a:t>Durran</a:t>
            </a:r>
            <a:r>
              <a:rPr lang="en-US" altLang="en-US" sz="1400" i="1" dirty="0" smtClean="0">
                <a:solidFill>
                  <a:srgbClr val="000000"/>
                </a:solidFill>
                <a:latin typeface="Arial" charset="0"/>
              </a:rPr>
              <a:t> (2009)</a:t>
            </a:r>
          </a:p>
        </p:txBody>
      </p:sp>
      <p:sp>
        <p:nvSpPr>
          <p:cNvPr id="9" name="Text Box 7"/>
          <p:cNvSpPr txBox="1">
            <a:spLocks noChangeArrowheads="1"/>
          </p:cNvSpPr>
          <p:nvPr/>
        </p:nvSpPr>
        <p:spPr bwMode="auto">
          <a:xfrm>
            <a:off x="5257800" y="1370111"/>
            <a:ext cx="6126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smtClean="0">
                <a:solidFill>
                  <a:srgbClr val="000000"/>
                </a:solidFill>
                <a:latin typeface="Arial" charset="0"/>
              </a:rPr>
              <a:t>MWT</a:t>
            </a:r>
          </a:p>
        </p:txBody>
      </p:sp>
      <p:cxnSp>
        <p:nvCxnSpPr>
          <p:cNvPr id="3" name="Straight Arrow Connector 2"/>
          <p:cNvCxnSpPr/>
          <p:nvPr/>
        </p:nvCxnSpPr>
        <p:spPr>
          <a:xfrm>
            <a:off x="5647018" y="1600200"/>
            <a:ext cx="3810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 Box 7"/>
          <p:cNvSpPr txBox="1">
            <a:spLocks noChangeArrowheads="1"/>
          </p:cNvSpPr>
          <p:nvPr/>
        </p:nvSpPr>
        <p:spPr bwMode="auto">
          <a:xfrm>
            <a:off x="2668534" y="1343656"/>
            <a:ext cx="6126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smtClean="0">
                <a:solidFill>
                  <a:srgbClr val="000000"/>
                </a:solidFill>
                <a:latin typeface="Arial" charset="0"/>
              </a:rPr>
              <a:t>MWT</a:t>
            </a:r>
          </a:p>
        </p:txBody>
      </p:sp>
      <p:cxnSp>
        <p:nvCxnSpPr>
          <p:cNvPr id="12" name="Straight Arrow Connector 11"/>
          <p:cNvCxnSpPr/>
          <p:nvPr/>
        </p:nvCxnSpPr>
        <p:spPr>
          <a:xfrm>
            <a:off x="3200400" y="1440687"/>
            <a:ext cx="3810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03995" y="914400"/>
            <a:ext cx="1973810"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Weak Members</a:t>
            </a:r>
            <a:endParaRPr lang="en-US" sz="2000" dirty="0">
              <a:latin typeface="Arial" panose="020B0604020202020204" pitchFamily="34" charset="0"/>
              <a:cs typeface="Arial" panose="020B0604020202020204" pitchFamily="34" charset="0"/>
            </a:endParaRPr>
          </a:p>
        </p:txBody>
      </p:sp>
      <p:sp>
        <p:nvSpPr>
          <p:cNvPr id="15" name="TextBox 14"/>
          <p:cNvSpPr txBox="1"/>
          <p:nvPr/>
        </p:nvSpPr>
        <p:spPr>
          <a:xfrm>
            <a:off x="4666488" y="923226"/>
            <a:ext cx="2077813"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Strong Members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138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bwMode="auto">
          <a:xfrm>
            <a:off x="0" y="1066800"/>
            <a:ext cx="9144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174625" indent="-174625">
              <a:tabLst>
                <a:tab pos="174625" algn="l"/>
              </a:tabLst>
            </a:pPr>
            <a:r>
              <a:rPr lang="en-US" altLang="en-US" sz="2000" dirty="0" smtClean="0">
                <a:latin typeface="Arial" panose="020B0604020202020204" pitchFamily="34" charset="0"/>
                <a:cs typeface="Arial" panose="020B0604020202020204" pitchFamily="34" charset="0"/>
              </a:rPr>
              <a:t>Measurements (research </a:t>
            </a:r>
            <a:r>
              <a:rPr lang="en-US" altLang="en-US" sz="2000" dirty="0">
                <a:latin typeface="Arial" panose="020B0604020202020204" pitchFamily="34" charset="0"/>
                <a:cs typeface="Arial" panose="020B0604020202020204" pitchFamily="34" charset="0"/>
              </a:rPr>
              <a:t>aircraft, </a:t>
            </a:r>
            <a:r>
              <a:rPr lang="en-US" altLang="en-US" sz="2000" dirty="0" smtClean="0">
                <a:latin typeface="Arial" panose="020B0604020202020204" pitchFamily="34" charset="0"/>
                <a:cs typeface="Arial" panose="020B0604020202020204" pitchFamily="34" charset="0"/>
              </a:rPr>
              <a:t>PIREPS) </a:t>
            </a:r>
            <a:r>
              <a:rPr lang="en-US" altLang="en-US" sz="2000" dirty="0">
                <a:latin typeface="Arial" panose="020B0604020202020204" pitchFamily="34" charset="0"/>
                <a:cs typeface="Arial" panose="020B0604020202020204" pitchFamily="34" charset="0"/>
              </a:rPr>
              <a:t>and numerical simulations </a:t>
            </a:r>
            <a:r>
              <a:rPr lang="en-US" altLang="en-US" sz="2000" dirty="0" smtClean="0">
                <a:latin typeface="Arial" panose="020B0604020202020204" pitchFamily="34" charset="0"/>
                <a:cs typeface="Arial" panose="020B0604020202020204" pitchFamily="34" charset="0"/>
              </a:rPr>
              <a:t>show </a:t>
            </a:r>
            <a:r>
              <a:rPr lang="en-US" altLang="en-US" sz="2000" dirty="0" smtClean="0">
                <a:latin typeface="Arial" panose="020B0604020202020204" pitchFamily="34" charset="0"/>
                <a:cs typeface="Arial" panose="020B0604020202020204" pitchFamily="34" charset="0"/>
              </a:rPr>
              <a:t>a rich </a:t>
            </a:r>
            <a:r>
              <a:rPr lang="en-US" altLang="en-US" sz="2000" dirty="0" smtClean="0">
                <a:latin typeface="Arial" panose="020B0604020202020204" pitchFamily="34" charset="0"/>
                <a:cs typeface="Arial" panose="020B0604020202020204" pitchFamily="34" charset="0"/>
              </a:rPr>
              <a:t>spectrum of </a:t>
            </a:r>
            <a:r>
              <a:rPr lang="en-US" altLang="en-US" sz="2000" dirty="0" smtClean="0">
                <a:latin typeface="Arial" panose="020B0604020202020204" pitchFamily="34" charset="0"/>
                <a:cs typeface="Arial" panose="020B0604020202020204" pitchFamily="34" charset="0"/>
              </a:rPr>
              <a:t>responses including MWT </a:t>
            </a:r>
            <a:r>
              <a:rPr lang="en-US" altLang="en-US" sz="2000" dirty="0" smtClean="0">
                <a:latin typeface="Arial" panose="020B0604020202020204" pitchFamily="34" charset="0"/>
                <a:cs typeface="Arial" panose="020B0604020202020204" pitchFamily="34" charset="0"/>
              </a:rPr>
              <a:t>(wave breaking) that results from flow over large-scale </a:t>
            </a:r>
            <a:r>
              <a:rPr lang="en-US" altLang="en-US" sz="2000" dirty="0" smtClean="0">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e.g., Greenland) and </a:t>
            </a:r>
            <a:r>
              <a:rPr lang="en-US" altLang="en-US" sz="2000" dirty="0" smtClean="0">
                <a:latin typeface="Arial" panose="020B0604020202020204" pitchFamily="34" charset="0"/>
                <a:cs typeface="Arial" panose="020B0604020202020204" pitchFamily="34" charset="0"/>
              </a:rPr>
              <a:t>complex </a:t>
            </a:r>
            <a:r>
              <a:rPr lang="en-US" altLang="en-US" sz="2000" dirty="0" smtClean="0">
                <a:latin typeface="Arial" panose="020B0604020202020204" pitchFamily="34" charset="0"/>
                <a:cs typeface="Arial" panose="020B0604020202020204" pitchFamily="34" charset="0"/>
              </a:rPr>
              <a:t>terrain (e.g</a:t>
            </a:r>
            <a:r>
              <a:rPr lang="en-US" altLang="en-US" sz="2000" dirty="0">
                <a:latin typeface="Arial" panose="020B0604020202020204" pitchFamily="34" charset="0"/>
                <a:cs typeface="Arial" panose="020B0604020202020204" pitchFamily="34" charset="0"/>
              </a:rPr>
              <a:t>., </a:t>
            </a:r>
            <a:r>
              <a:rPr lang="en-US" altLang="en-US" sz="2000" dirty="0" err="1" smtClean="0">
                <a:latin typeface="Arial" panose="020B0604020202020204" pitchFamily="34" charset="0"/>
                <a:cs typeface="Arial" panose="020B0604020202020204" pitchFamily="34" charset="0"/>
              </a:rPr>
              <a:t>Alps,Sierra</a:t>
            </a:r>
            <a:r>
              <a:rPr lang="en-US" altLang="en-US" sz="2000" dirty="0" smtClean="0">
                <a:latin typeface="Arial" panose="020B0604020202020204" pitchFamily="34" charset="0"/>
                <a:cs typeface="Arial" panose="020B0604020202020204" pitchFamily="34" charset="0"/>
              </a:rPr>
              <a:t>). </a:t>
            </a:r>
          </a:p>
          <a:p>
            <a:pPr marL="0" indent="0">
              <a:buNone/>
              <a:tabLst>
                <a:tab pos="174625" algn="l"/>
              </a:tabLst>
            </a:pPr>
            <a:endParaRPr lang="en-US" altLang="en-US" sz="800" dirty="0">
              <a:latin typeface="Arial" panose="020B0604020202020204" pitchFamily="34" charset="0"/>
              <a:cs typeface="Arial" panose="020B0604020202020204" pitchFamily="34" charset="0"/>
            </a:endParaRPr>
          </a:p>
          <a:p>
            <a:pPr marL="174625" indent="-174625">
              <a:tabLst>
                <a:tab pos="174625" algn="l"/>
              </a:tabLst>
            </a:pPr>
            <a:r>
              <a:rPr lang="en-US" altLang="en-US" sz="2000" dirty="0" smtClean="0">
                <a:latin typeface="Arial" panose="020B0604020202020204" pitchFamily="34" charset="0"/>
                <a:cs typeface="Arial" panose="020B0604020202020204" pitchFamily="34" charset="0"/>
              </a:rPr>
              <a:t>Rotors and hydraulic jumps occur </a:t>
            </a:r>
            <a:r>
              <a:rPr lang="en-US" altLang="en-US" sz="2000" dirty="0">
                <a:latin typeface="Arial" panose="020B0604020202020204" pitchFamily="34" charset="0"/>
                <a:cs typeface="Arial" panose="020B0604020202020204" pitchFamily="34" charset="0"/>
              </a:rPr>
              <a:t>when strong </a:t>
            </a:r>
            <a:r>
              <a:rPr lang="en-US" altLang="en-US" sz="2000" dirty="0" smtClean="0">
                <a:latin typeface="Arial" panose="020B0604020202020204" pitchFamily="34" charset="0"/>
                <a:cs typeface="Arial" panose="020B0604020202020204" pitchFamily="34" charset="0"/>
              </a:rPr>
              <a:t>downslope flow </a:t>
            </a:r>
            <a:r>
              <a:rPr lang="en-US" altLang="en-US" sz="2000" dirty="0">
                <a:latin typeface="Arial" panose="020B0604020202020204" pitchFamily="34" charset="0"/>
                <a:cs typeface="Arial" panose="020B0604020202020204" pitchFamily="34" charset="0"/>
              </a:rPr>
              <a:t>in the boundary layer along the lee slopes separate from the surface as </a:t>
            </a:r>
            <a:r>
              <a:rPr lang="en-US" altLang="en-US" sz="2000" dirty="0" smtClean="0">
                <a:latin typeface="Arial" panose="020B0604020202020204" pitchFamily="34" charset="0"/>
                <a:cs typeface="Arial" panose="020B0604020202020204" pitchFamily="34" charset="0"/>
              </a:rPr>
              <a:t>a turbulent </a:t>
            </a:r>
            <a:r>
              <a:rPr lang="en-US" altLang="en-US" sz="2000" dirty="0">
                <a:latin typeface="Arial" panose="020B0604020202020204" pitchFamily="34" charset="0"/>
                <a:cs typeface="Arial" panose="020B0604020202020204" pitchFamily="34" charset="0"/>
              </a:rPr>
              <a:t>vortex </a:t>
            </a:r>
            <a:r>
              <a:rPr lang="en-US" altLang="en-US" sz="2000" dirty="0" smtClean="0">
                <a:latin typeface="Arial" panose="020B0604020202020204" pitchFamily="34" charset="0"/>
                <a:cs typeface="Arial" panose="020B0604020202020204" pitchFamily="34" charset="0"/>
              </a:rPr>
              <a:t>sheet (and </a:t>
            </a:r>
            <a:r>
              <a:rPr lang="en-US" altLang="en-US" sz="2000" dirty="0" err="1" smtClean="0">
                <a:latin typeface="Arial" panose="020B0604020202020204" pitchFamily="34" charset="0"/>
                <a:cs typeface="Arial" panose="020B0604020202020204" pitchFamily="34" charset="0"/>
              </a:rPr>
              <a:t>subrotors</a:t>
            </a:r>
            <a:r>
              <a:rPr lang="en-US" altLang="en-US" sz="2000" dirty="0" smtClean="0">
                <a:latin typeface="Arial" panose="020B0604020202020204" pitchFamily="34" charset="0"/>
                <a:cs typeface="Arial" panose="020B0604020202020204" pitchFamily="34" charset="0"/>
              </a:rPr>
              <a:t>) creating strong turbulence.</a:t>
            </a:r>
          </a:p>
          <a:p>
            <a:pPr marL="174625" indent="-174625">
              <a:tabLst>
                <a:tab pos="174625" algn="l"/>
              </a:tabLst>
            </a:pPr>
            <a:endParaRPr lang="en-US" altLang="en-US" sz="800" dirty="0" smtClean="0">
              <a:latin typeface="Arial" panose="020B0604020202020204" pitchFamily="34" charset="0"/>
              <a:cs typeface="Arial" panose="020B0604020202020204" pitchFamily="34" charset="0"/>
            </a:endParaRPr>
          </a:p>
          <a:p>
            <a:pPr marL="174625" indent="-174625">
              <a:tabLst>
                <a:tab pos="174625" algn="l"/>
              </a:tabLst>
            </a:pPr>
            <a:r>
              <a:rPr lang="en-US" altLang="en-US" sz="2000" dirty="0" smtClean="0">
                <a:latin typeface="Arial" panose="020B0604020202020204" pitchFamily="34" charset="0"/>
                <a:cs typeface="Arial" panose="020B0604020202020204" pitchFamily="34" charset="0"/>
              </a:rPr>
              <a:t>The predictive skill of numerical </a:t>
            </a:r>
            <a:r>
              <a:rPr lang="en-US" altLang="en-US" sz="2000" dirty="0" smtClean="0">
                <a:latin typeface="Arial" panose="020B0604020202020204" pitchFamily="34" charset="0"/>
                <a:cs typeface="Arial" panose="020B0604020202020204" pitchFamily="34" charset="0"/>
              </a:rPr>
              <a:t>forecasts </a:t>
            </a:r>
            <a:r>
              <a:rPr lang="en-US" altLang="en-US" sz="2000" dirty="0" smtClean="0">
                <a:latin typeface="Arial" panose="020B0604020202020204" pitchFamily="34" charset="0"/>
                <a:cs typeface="Arial" panose="020B0604020202020204" pitchFamily="34" charset="0"/>
              </a:rPr>
              <a:t>of MWT observed in nature is encouraging and has improved with increases in </a:t>
            </a:r>
            <a:r>
              <a:rPr lang="en-US" altLang="en-US" sz="2000" dirty="0" smtClean="0">
                <a:latin typeface="Arial" panose="020B0604020202020204" pitchFamily="34" charset="0"/>
                <a:cs typeface="Arial" panose="020B0604020202020204" pitchFamily="34" charset="0"/>
              </a:rPr>
              <a:t>fidelity </a:t>
            </a:r>
            <a:r>
              <a:rPr lang="en-US" altLang="en-US" sz="2000" dirty="0" smtClean="0">
                <a:latin typeface="Arial" panose="020B0604020202020204" pitchFamily="34" charset="0"/>
                <a:cs typeface="Arial" panose="020B0604020202020204" pitchFamily="34" charset="0"/>
              </a:rPr>
              <a:t>of the models.</a:t>
            </a:r>
          </a:p>
          <a:p>
            <a:pPr marL="0" indent="0">
              <a:buNone/>
              <a:tabLst>
                <a:tab pos="174625" algn="l"/>
              </a:tabLst>
            </a:pPr>
            <a:endParaRPr lang="en-US" altLang="en-US" sz="800" dirty="0" smtClean="0">
              <a:latin typeface="Arial" panose="020B0604020202020204" pitchFamily="34" charset="0"/>
              <a:cs typeface="Arial" panose="020B0604020202020204" pitchFamily="34" charset="0"/>
            </a:endParaRPr>
          </a:p>
          <a:p>
            <a:pPr marL="174625" indent="-174625">
              <a:tabLst>
                <a:tab pos="174625" algn="l"/>
              </a:tabLst>
            </a:pPr>
            <a:r>
              <a:rPr lang="en-US" altLang="en-US" sz="2000" dirty="0" smtClean="0">
                <a:latin typeface="Arial" panose="020B0604020202020204" pitchFamily="34" charset="0"/>
                <a:cs typeface="Arial" panose="020B0604020202020204" pitchFamily="34" charset="0"/>
              </a:rPr>
              <a:t>Ultimately</a:t>
            </a:r>
            <a:r>
              <a:rPr lang="en-US" altLang="en-US" sz="2000" dirty="0">
                <a:latin typeface="Arial" panose="020B0604020202020204" pitchFamily="34" charset="0"/>
                <a:cs typeface="Arial" panose="020B0604020202020204" pitchFamily="34" charset="0"/>
              </a:rPr>
              <a:t>, high-resolution </a:t>
            </a:r>
            <a:r>
              <a:rPr lang="en-US" altLang="en-US" sz="2000" dirty="0" smtClean="0">
                <a:latin typeface="Arial" panose="020B0604020202020204" pitchFamily="34" charset="0"/>
                <a:cs typeface="Arial" panose="020B0604020202020204" pitchFamily="34" charset="0"/>
              </a:rPr>
              <a:t>ensemble methods </a:t>
            </a:r>
            <a:r>
              <a:rPr lang="en-US" altLang="en-US" sz="2000" dirty="0">
                <a:latin typeface="Arial" panose="020B0604020202020204" pitchFamily="34" charset="0"/>
                <a:cs typeface="Arial" panose="020B0604020202020204" pitchFamily="34" charset="0"/>
              </a:rPr>
              <a:t>that are capable of explicitly resolving mountain waves should be </a:t>
            </a:r>
            <a:r>
              <a:rPr lang="en-US" altLang="en-US" sz="2000" dirty="0" smtClean="0">
                <a:latin typeface="Arial" panose="020B0604020202020204" pitchFamily="34" charset="0"/>
                <a:cs typeface="Arial" panose="020B0604020202020204" pitchFamily="34" charset="0"/>
              </a:rPr>
              <a:t>used to </a:t>
            </a:r>
            <a:r>
              <a:rPr lang="en-US" altLang="en-US" sz="2000" dirty="0">
                <a:latin typeface="Arial" panose="020B0604020202020204" pitchFamily="34" charset="0"/>
                <a:cs typeface="Arial" panose="020B0604020202020204" pitchFamily="34" charset="0"/>
              </a:rPr>
              <a:t>provide probabilistic forecasts of turbulence needed for aviation </a:t>
            </a:r>
            <a:r>
              <a:rPr lang="en-US" altLang="en-US" sz="2000" dirty="0" smtClean="0">
                <a:latin typeface="Arial" panose="020B0604020202020204" pitchFamily="34" charset="0"/>
                <a:cs typeface="Arial" panose="020B0604020202020204" pitchFamily="34" charset="0"/>
              </a:rPr>
              <a:t>hazard mitigation.</a:t>
            </a:r>
          </a:p>
        </p:txBody>
      </p:sp>
      <p:sp>
        <p:nvSpPr>
          <p:cNvPr id="20483" name="Text Box 7"/>
          <p:cNvSpPr txBox="1">
            <a:spLocks noChangeArrowheads="1"/>
          </p:cNvSpPr>
          <p:nvPr/>
        </p:nvSpPr>
        <p:spPr bwMode="auto">
          <a:xfrm>
            <a:off x="23717" y="160338"/>
            <a:ext cx="9144000" cy="46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2800"/>
              </a:lnSpc>
              <a:spcBef>
                <a:spcPct val="0"/>
              </a:spcBef>
              <a:spcAft>
                <a:spcPct val="0"/>
              </a:spcAft>
            </a:pPr>
            <a:r>
              <a:rPr lang="en-US" altLang="en-US" sz="3200" b="0" dirty="0" smtClean="0">
                <a:solidFill>
                  <a:srgbClr val="FFFF00"/>
                </a:solidFill>
                <a:latin typeface="Arial Black" pitchFamily="34" charset="0"/>
              </a:rPr>
              <a:t>Summary</a:t>
            </a:r>
            <a:endParaRPr lang="en-US" altLang="en-US" sz="3200" b="0" dirty="0">
              <a:solidFill>
                <a:srgbClr val="FFFF00"/>
              </a:solidFill>
              <a:latin typeface="Arial Black" pitchFamily="34" charset="0"/>
            </a:endParaRPr>
          </a:p>
        </p:txBody>
      </p:sp>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41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7"/>
          <p:cNvSpPr txBox="1">
            <a:spLocks noChangeArrowheads="1"/>
          </p:cNvSpPr>
          <p:nvPr/>
        </p:nvSpPr>
        <p:spPr bwMode="auto">
          <a:xfrm>
            <a:off x="46653" y="0"/>
            <a:ext cx="9144000" cy="87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Observation </a:t>
            </a:r>
            <a:r>
              <a:rPr lang="en-US" altLang="en-US" sz="3200" b="0" dirty="0" smtClean="0">
                <a:solidFill>
                  <a:srgbClr val="FFFF00"/>
                </a:solidFill>
                <a:latin typeface="Arial Black" pitchFamily="34" charset="0"/>
              </a:rPr>
              <a:t>Impact on                    Mountain Wave Launching</a:t>
            </a:r>
            <a:endParaRPr lang="en-US" altLang="en-US" sz="3200" b="0" dirty="0">
              <a:solidFill>
                <a:srgbClr val="FFFF00"/>
              </a:solidFill>
              <a:latin typeface="Arial Black" pitchFamily="34" charset="0"/>
            </a:endParaRPr>
          </a:p>
        </p:txBody>
      </p:sp>
      <p:sp>
        <p:nvSpPr>
          <p:cNvPr id="32" name="Text Box 10"/>
          <p:cNvSpPr txBox="1">
            <a:spLocks noChangeArrowheads="1"/>
          </p:cNvSpPr>
          <p:nvPr/>
        </p:nvSpPr>
        <p:spPr bwMode="auto">
          <a:xfrm>
            <a:off x="27937" y="4927209"/>
            <a:ext cx="5115356" cy="1588127"/>
          </a:xfrm>
          <a:prstGeom prst="rect">
            <a:avLst/>
          </a:prstGeom>
          <a:solidFill>
            <a:srgbClr val="000066"/>
          </a:solidFill>
          <a:ln>
            <a:noFill/>
          </a:ln>
          <a:effectLst/>
          <a:extLst/>
        </p:spPr>
        <p:txBody>
          <a:bodyPr wrap="square">
            <a:spAutoFit/>
          </a:bodyPr>
          <a:lstStyle/>
          <a:p>
            <a:pPr marL="171450" indent="-171450" fontAlgn="base">
              <a:lnSpc>
                <a:spcPct val="80000"/>
              </a:lnSpc>
              <a:spcBef>
                <a:spcPct val="30000"/>
              </a:spcBef>
              <a:spcAft>
                <a:spcPct val="0"/>
              </a:spcAft>
              <a:buFontTx/>
              <a:buChar char="•"/>
            </a:pPr>
            <a:r>
              <a:rPr lang="en-US" altLang="en-US" b="1" dirty="0" smtClean="0">
                <a:solidFill>
                  <a:schemeClr val="bg1"/>
                </a:solidFill>
                <a:latin typeface="Arial" charset="0"/>
              </a:rPr>
              <a:t>Adjoint highlights remote </a:t>
            </a:r>
            <a:r>
              <a:rPr lang="en-US" altLang="en-US" b="1" dirty="0">
                <a:solidFill>
                  <a:schemeClr val="bg1"/>
                </a:solidFill>
                <a:latin typeface="Arial" charset="0"/>
              </a:rPr>
              <a:t>upstream </a:t>
            </a:r>
            <a:r>
              <a:rPr lang="en-US" altLang="en-US" b="1" dirty="0" smtClean="0">
                <a:solidFill>
                  <a:schemeClr val="bg1"/>
                </a:solidFill>
                <a:latin typeface="Arial" charset="0"/>
              </a:rPr>
              <a:t>sensitive regions important for MWs</a:t>
            </a:r>
            <a:endParaRPr lang="en-US" altLang="en-US" b="1" dirty="0" smtClean="0">
              <a:solidFill>
                <a:schemeClr val="bg1"/>
              </a:solidFill>
              <a:latin typeface="Arial" charset="0"/>
            </a:endParaRPr>
          </a:p>
          <a:p>
            <a:pPr marL="171450" indent="-171450" fontAlgn="base">
              <a:lnSpc>
                <a:spcPct val="80000"/>
              </a:lnSpc>
              <a:spcBef>
                <a:spcPct val="30000"/>
              </a:spcBef>
              <a:spcAft>
                <a:spcPct val="0"/>
              </a:spcAft>
              <a:buFontTx/>
              <a:buChar char="•"/>
            </a:pPr>
            <a:r>
              <a:rPr lang="en-US" altLang="en-US" b="1" dirty="0" smtClean="0">
                <a:solidFill>
                  <a:schemeClr val="bg1"/>
                </a:solidFill>
                <a:latin typeface="Arial" charset="0"/>
              </a:rPr>
              <a:t>Adjoint </a:t>
            </a:r>
            <a:r>
              <a:rPr lang="en-US" altLang="en-US" b="1" dirty="0">
                <a:solidFill>
                  <a:schemeClr val="bg1"/>
                </a:solidFill>
                <a:latin typeface="Arial" charset="0"/>
              </a:rPr>
              <a:t>(</a:t>
            </a:r>
            <a:r>
              <a:rPr lang="en-US" altLang="en-US" b="1" dirty="0" err="1">
                <a:solidFill>
                  <a:schemeClr val="bg1"/>
                </a:solidFill>
                <a:latin typeface="Arial" charset="0"/>
              </a:rPr>
              <a:t>model+DA</a:t>
            </a:r>
            <a:r>
              <a:rPr lang="en-US" altLang="en-US" b="1" dirty="0">
                <a:solidFill>
                  <a:schemeClr val="bg1"/>
                </a:solidFill>
                <a:latin typeface="Arial" charset="0"/>
              </a:rPr>
              <a:t>) observation impact on 12-h forecasts </a:t>
            </a:r>
            <a:r>
              <a:rPr lang="en-US" altLang="en-US" b="1" dirty="0" smtClean="0">
                <a:solidFill>
                  <a:schemeClr val="bg1"/>
                </a:solidFill>
                <a:latin typeface="Arial" charset="0"/>
              </a:rPr>
              <a:t>during DEEPWAVE.</a:t>
            </a:r>
            <a:endParaRPr lang="en-US" altLang="en-US" b="1" dirty="0">
              <a:solidFill>
                <a:schemeClr val="bg1"/>
              </a:solidFill>
              <a:latin typeface="Arial" charset="0"/>
            </a:endParaRPr>
          </a:p>
          <a:p>
            <a:pPr marL="171450" indent="-171450" fontAlgn="base">
              <a:lnSpc>
                <a:spcPct val="80000"/>
              </a:lnSpc>
              <a:spcBef>
                <a:spcPct val="30000"/>
              </a:spcBef>
              <a:spcAft>
                <a:spcPct val="0"/>
              </a:spcAft>
              <a:buFontTx/>
              <a:buChar char="•"/>
            </a:pPr>
            <a:r>
              <a:rPr lang="en-US" altLang="en-US" b="1" dirty="0">
                <a:solidFill>
                  <a:schemeClr val="bg1"/>
                </a:solidFill>
                <a:latin typeface="Arial" charset="0"/>
              </a:rPr>
              <a:t>Targeted </a:t>
            </a:r>
            <a:r>
              <a:rPr lang="en-US" altLang="en-US" b="1" dirty="0" err="1">
                <a:solidFill>
                  <a:schemeClr val="bg1"/>
                </a:solidFill>
                <a:latin typeface="Arial" charset="0"/>
              </a:rPr>
              <a:t>dropsondes</a:t>
            </a:r>
            <a:r>
              <a:rPr lang="en-US" altLang="en-US" b="1" dirty="0">
                <a:solidFill>
                  <a:schemeClr val="bg1"/>
                </a:solidFill>
                <a:latin typeface="Arial" charset="0"/>
              </a:rPr>
              <a:t> have the largest impact on a per observation basis</a:t>
            </a:r>
            <a:r>
              <a:rPr lang="en-US" altLang="en-US" b="1" dirty="0" smtClean="0">
                <a:solidFill>
                  <a:schemeClr val="bg1"/>
                </a:solidFill>
                <a:latin typeface="Arial" charset="0"/>
              </a:rPr>
              <a:t>.</a:t>
            </a:r>
            <a:endParaRPr lang="en-US" altLang="en-US" b="1" dirty="0">
              <a:solidFill>
                <a:schemeClr val="bg1"/>
              </a:solidFill>
              <a:latin typeface="Arial"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3" y="1022299"/>
            <a:ext cx="5127429" cy="376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t="5938" b="13781"/>
          <a:stretch/>
        </p:blipFill>
        <p:spPr>
          <a:xfrm>
            <a:off x="5743874" y="1400964"/>
            <a:ext cx="3291847" cy="1982054"/>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5703"/>
          <a:stretch/>
        </p:blipFill>
        <p:spPr>
          <a:xfrm>
            <a:off x="5743872" y="3782457"/>
            <a:ext cx="3291847" cy="2328084"/>
          </a:xfrm>
          <a:prstGeom prst="rect">
            <a:avLst/>
          </a:prstGeom>
        </p:spPr>
      </p:pic>
      <p:sp>
        <p:nvSpPr>
          <p:cNvPr id="33" name="TextBox 32"/>
          <p:cNvSpPr txBox="1"/>
          <p:nvPr/>
        </p:nvSpPr>
        <p:spPr>
          <a:xfrm>
            <a:off x="5640926" y="3481948"/>
            <a:ext cx="3708814"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Impact (Per Observation)</a:t>
            </a:r>
            <a:endParaRPr lang="en-US" sz="2000" dirty="0">
              <a:latin typeface="Arial" panose="020B0604020202020204" pitchFamily="34" charset="0"/>
              <a:cs typeface="Arial" panose="020B0604020202020204" pitchFamily="34" charset="0"/>
            </a:endParaRPr>
          </a:p>
        </p:txBody>
      </p:sp>
      <p:sp>
        <p:nvSpPr>
          <p:cNvPr id="34" name="Rectangle 33"/>
          <p:cNvSpPr/>
          <p:nvPr/>
        </p:nvSpPr>
        <p:spPr bwMode="auto">
          <a:xfrm>
            <a:off x="5838831" y="1346477"/>
            <a:ext cx="386980" cy="5889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5" name="Rectangle 34"/>
          <p:cNvSpPr/>
          <p:nvPr/>
        </p:nvSpPr>
        <p:spPr bwMode="auto">
          <a:xfrm>
            <a:off x="5838119" y="3808344"/>
            <a:ext cx="386980" cy="5889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grpSp>
        <p:nvGrpSpPr>
          <p:cNvPr id="36" name="Group 35"/>
          <p:cNvGrpSpPr/>
          <p:nvPr/>
        </p:nvGrpSpPr>
        <p:grpSpPr>
          <a:xfrm>
            <a:off x="5257800" y="1356857"/>
            <a:ext cx="1067030" cy="3168572"/>
            <a:chOff x="4554552" y="1131789"/>
            <a:chExt cx="1067030" cy="3168572"/>
          </a:xfrm>
        </p:grpSpPr>
        <p:sp>
          <p:nvSpPr>
            <p:cNvPr id="37" name="TextBox 36"/>
            <p:cNvSpPr txBox="1"/>
            <p:nvPr/>
          </p:nvSpPr>
          <p:spPr>
            <a:xfrm>
              <a:off x="4865535" y="1131789"/>
              <a:ext cx="75533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AMDAR</a:t>
              </a:r>
            </a:p>
          </p:txBody>
        </p:sp>
        <p:sp>
          <p:nvSpPr>
            <p:cNvPr id="38" name="TextBox 37"/>
            <p:cNvSpPr txBox="1"/>
            <p:nvPr/>
          </p:nvSpPr>
          <p:spPr>
            <a:xfrm>
              <a:off x="4648873" y="1247094"/>
              <a:ext cx="92845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Sat. Winds</a:t>
              </a:r>
            </a:p>
          </p:txBody>
        </p:sp>
        <p:sp>
          <p:nvSpPr>
            <p:cNvPr id="39" name="TextBox 38"/>
            <p:cNvSpPr txBox="1"/>
            <p:nvPr/>
          </p:nvSpPr>
          <p:spPr>
            <a:xfrm>
              <a:off x="4554552" y="1364220"/>
              <a:ext cx="1000595" cy="276999"/>
            </a:xfrm>
            <a:prstGeom prst="rect">
              <a:avLst/>
            </a:prstGeom>
            <a:noFill/>
          </p:spPr>
          <p:txBody>
            <a:bodyPr wrap="none" rtlCol="0">
              <a:spAutoFit/>
            </a:bodyPr>
            <a:lstStyle/>
            <a:p>
              <a:r>
                <a:rPr lang="en-US" sz="1200" dirty="0" err="1" smtClean="0">
                  <a:latin typeface="Arial" panose="020B0604020202020204" pitchFamily="34" charset="0"/>
                  <a:cs typeface="Arial" panose="020B0604020202020204" pitchFamily="34" charset="0"/>
                </a:rPr>
                <a:t>Radiosonde</a:t>
              </a:r>
              <a:endParaRPr lang="en-US" sz="1200" dirty="0" smtClean="0">
                <a:latin typeface="Arial" panose="020B0604020202020204" pitchFamily="34" charset="0"/>
                <a:cs typeface="Arial" panose="020B0604020202020204" pitchFamily="34" charset="0"/>
              </a:endParaRPr>
            </a:p>
          </p:txBody>
        </p:sp>
        <p:sp>
          <p:nvSpPr>
            <p:cNvPr id="40" name="TextBox 39"/>
            <p:cNvSpPr txBox="1"/>
            <p:nvPr/>
          </p:nvSpPr>
          <p:spPr>
            <a:xfrm>
              <a:off x="4623481" y="1507176"/>
              <a:ext cx="933269" cy="276999"/>
            </a:xfrm>
            <a:prstGeom prst="rect">
              <a:avLst/>
            </a:prstGeom>
            <a:noFill/>
          </p:spPr>
          <p:txBody>
            <a:bodyPr wrap="none" rtlCol="0">
              <a:spAutoFit/>
            </a:bodyPr>
            <a:lstStyle/>
            <a:p>
              <a:r>
                <a:rPr lang="en-US" sz="1200" dirty="0" err="1" smtClean="0">
                  <a:solidFill>
                    <a:srgbClr val="C00000"/>
                  </a:solidFill>
                  <a:latin typeface="Arial" panose="020B0604020202020204" pitchFamily="34" charset="0"/>
                  <a:cs typeface="Arial" panose="020B0604020202020204" pitchFamily="34" charset="0"/>
                </a:rPr>
                <a:t>Dropsonde</a:t>
              </a:r>
              <a:endParaRPr lang="en-US" sz="1200" dirty="0" smtClean="0">
                <a:solidFill>
                  <a:srgbClr val="C00000"/>
                </a:solidFill>
                <a:latin typeface="Arial" panose="020B0604020202020204" pitchFamily="34" charset="0"/>
                <a:cs typeface="Arial" panose="020B0604020202020204" pitchFamily="34" charset="0"/>
              </a:endParaRPr>
            </a:p>
          </p:txBody>
        </p:sp>
        <p:sp>
          <p:nvSpPr>
            <p:cNvPr id="41" name="TextBox 40"/>
            <p:cNvSpPr txBox="1"/>
            <p:nvPr/>
          </p:nvSpPr>
          <p:spPr>
            <a:xfrm>
              <a:off x="4624193" y="3521051"/>
              <a:ext cx="933269" cy="276999"/>
            </a:xfrm>
            <a:prstGeom prst="rect">
              <a:avLst/>
            </a:prstGeom>
            <a:noFill/>
          </p:spPr>
          <p:txBody>
            <a:bodyPr wrap="none" rtlCol="0">
              <a:spAutoFit/>
            </a:bodyPr>
            <a:lstStyle/>
            <a:p>
              <a:r>
                <a:rPr lang="en-US" sz="1200" dirty="0" err="1" smtClean="0">
                  <a:solidFill>
                    <a:srgbClr val="C00000"/>
                  </a:solidFill>
                  <a:latin typeface="Arial" panose="020B0604020202020204" pitchFamily="34" charset="0"/>
                  <a:cs typeface="Arial" panose="020B0604020202020204" pitchFamily="34" charset="0"/>
                </a:rPr>
                <a:t>Dropsonde</a:t>
              </a:r>
              <a:endParaRPr lang="en-US" sz="1200" dirty="0" smtClean="0">
                <a:solidFill>
                  <a:srgbClr val="C00000"/>
                </a:solidFill>
                <a:latin typeface="Arial" panose="020B0604020202020204" pitchFamily="34" charset="0"/>
                <a:cs typeface="Arial" panose="020B0604020202020204" pitchFamily="34" charset="0"/>
              </a:endParaRPr>
            </a:p>
          </p:txBody>
        </p:sp>
        <p:sp>
          <p:nvSpPr>
            <p:cNvPr id="42" name="TextBox 41"/>
            <p:cNvSpPr txBox="1"/>
            <p:nvPr/>
          </p:nvSpPr>
          <p:spPr>
            <a:xfrm>
              <a:off x="4866247" y="3654249"/>
              <a:ext cx="75533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AMDAR</a:t>
              </a:r>
            </a:p>
          </p:txBody>
        </p:sp>
        <p:sp>
          <p:nvSpPr>
            <p:cNvPr id="43" name="TextBox 42"/>
            <p:cNvSpPr txBox="1"/>
            <p:nvPr/>
          </p:nvSpPr>
          <p:spPr>
            <a:xfrm>
              <a:off x="4555264" y="3772207"/>
              <a:ext cx="1000595" cy="276999"/>
            </a:xfrm>
            <a:prstGeom prst="rect">
              <a:avLst/>
            </a:prstGeom>
            <a:noFill/>
          </p:spPr>
          <p:txBody>
            <a:bodyPr wrap="none" rtlCol="0">
              <a:spAutoFit/>
            </a:bodyPr>
            <a:lstStyle/>
            <a:p>
              <a:r>
                <a:rPr lang="en-US" sz="1200" dirty="0" err="1" smtClean="0">
                  <a:latin typeface="Arial" panose="020B0604020202020204" pitchFamily="34" charset="0"/>
                  <a:cs typeface="Arial" panose="020B0604020202020204" pitchFamily="34" charset="0"/>
                </a:rPr>
                <a:t>Radiosonde</a:t>
              </a:r>
              <a:endParaRPr lang="en-US" sz="1200" dirty="0" smtClean="0">
                <a:latin typeface="Arial" panose="020B0604020202020204" pitchFamily="34" charset="0"/>
                <a:cs typeface="Arial" panose="020B0604020202020204" pitchFamily="34" charset="0"/>
              </a:endParaRPr>
            </a:p>
          </p:txBody>
        </p:sp>
        <p:sp>
          <p:nvSpPr>
            <p:cNvPr id="44" name="TextBox 43"/>
            <p:cNvSpPr txBox="1"/>
            <p:nvPr/>
          </p:nvSpPr>
          <p:spPr>
            <a:xfrm>
              <a:off x="4975251" y="3897785"/>
              <a:ext cx="62068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PIBAL</a:t>
              </a:r>
            </a:p>
          </p:txBody>
        </p:sp>
        <p:sp>
          <p:nvSpPr>
            <p:cNvPr id="45" name="TextBox 44"/>
            <p:cNvSpPr txBox="1"/>
            <p:nvPr/>
          </p:nvSpPr>
          <p:spPr>
            <a:xfrm>
              <a:off x="4649585" y="4023362"/>
              <a:ext cx="92845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Sat. Winds</a:t>
              </a:r>
            </a:p>
          </p:txBody>
        </p:sp>
      </p:grpSp>
      <p:sp>
        <p:nvSpPr>
          <p:cNvPr id="46" name="TextBox 45"/>
          <p:cNvSpPr txBox="1"/>
          <p:nvPr/>
        </p:nvSpPr>
        <p:spPr>
          <a:xfrm>
            <a:off x="5838831" y="3295950"/>
            <a:ext cx="3440215"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12 h Forecast Error Norm Reduction (J/kg)</a:t>
            </a:r>
            <a:endParaRPr lang="en-US" sz="1200" b="0" dirty="0">
              <a:latin typeface="Arial" panose="020B0604020202020204" pitchFamily="34" charset="0"/>
              <a:cs typeface="Arial" panose="020B0604020202020204" pitchFamily="34" charset="0"/>
            </a:endParaRPr>
          </a:p>
        </p:txBody>
      </p:sp>
      <p:sp>
        <p:nvSpPr>
          <p:cNvPr id="48" name="Rectangle 47"/>
          <p:cNvSpPr/>
          <p:nvPr/>
        </p:nvSpPr>
        <p:spPr bwMode="auto">
          <a:xfrm>
            <a:off x="6976827" y="5792885"/>
            <a:ext cx="1160891" cy="10336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49" name="TextBox 48"/>
          <p:cNvSpPr txBox="1"/>
          <p:nvPr/>
        </p:nvSpPr>
        <p:spPr>
          <a:xfrm>
            <a:off x="5854733" y="5706068"/>
            <a:ext cx="3440215"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12 h Forecast Error Norm Reduction (J/kg)</a:t>
            </a:r>
            <a:endParaRPr lang="en-US" sz="1200" b="0" dirty="0">
              <a:latin typeface="Arial" panose="020B0604020202020204" pitchFamily="34" charset="0"/>
              <a:cs typeface="Arial" panose="020B0604020202020204" pitchFamily="34" charset="0"/>
            </a:endParaRPr>
          </a:p>
        </p:txBody>
      </p:sp>
      <p:sp>
        <p:nvSpPr>
          <p:cNvPr id="50" name="TextBox 49"/>
          <p:cNvSpPr txBox="1"/>
          <p:nvPr/>
        </p:nvSpPr>
        <p:spPr>
          <a:xfrm>
            <a:off x="6179383" y="1058963"/>
            <a:ext cx="268958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Total Impact</a:t>
            </a:r>
            <a:endParaRPr lang="en-US" sz="2000" dirty="0">
              <a:latin typeface="Arial" panose="020B0604020202020204" pitchFamily="34" charset="0"/>
              <a:cs typeface="Arial" panose="020B0604020202020204" pitchFamily="34" charset="0"/>
            </a:endParaRPr>
          </a:p>
        </p:txBody>
      </p:sp>
      <p:sp>
        <p:nvSpPr>
          <p:cNvPr id="51" name="TextBox 50"/>
          <p:cNvSpPr txBox="1"/>
          <p:nvPr/>
        </p:nvSpPr>
        <p:spPr>
          <a:xfrm>
            <a:off x="7696200" y="6110541"/>
            <a:ext cx="1260666" cy="338554"/>
          </a:xfrm>
          <a:prstGeom prst="rect">
            <a:avLst/>
          </a:prstGeom>
          <a:noFill/>
        </p:spPr>
        <p:txBody>
          <a:bodyPr wrap="none" rtlCol="0">
            <a:spAutoFit/>
          </a:bodyPr>
          <a:lstStyle/>
          <a:p>
            <a:r>
              <a:rPr lang="en-US" sz="1600" b="0" i="1" dirty="0" smtClean="0">
                <a:latin typeface="Arial" panose="020B0604020202020204" pitchFamily="34" charset="0"/>
                <a:cs typeface="Arial" panose="020B0604020202020204" pitchFamily="34" charset="0"/>
              </a:rPr>
              <a:t>C. Amerault</a:t>
            </a:r>
            <a:endParaRPr lang="en-US" sz="16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7554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187006" y="220647"/>
            <a:ext cx="8683625"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Lee Waves and Turbulence</a:t>
            </a:r>
            <a:endParaRPr lang="en-US" altLang="en-US" sz="3200" b="0" dirty="0">
              <a:solidFill>
                <a:srgbClr val="FFFF00"/>
              </a:solidFill>
              <a:latin typeface="Arial Black" pitchFamily="34" charset="0"/>
            </a:endParaRPr>
          </a:p>
        </p:txBody>
      </p:sp>
      <p:sp>
        <p:nvSpPr>
          <p:cNvPr id="36" name="Text Box 40"/>
          <p:cNvSpPr txBox="1">
            <a:spLocks noChangeArrowheads="1"/>
          </p:cNvSpPr>
          <p:nvPr/>
        </p:nvSpPr>
        <p:spPr bwMode="auto">
          <a:xfrm>
            <a:off x="-5080" y="6334780"/>
            <a:ext cx="906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sz="1400" i="1" dirty="0">
                <a:solidFill>
                  <a:srgbClr val="000000"/>
                </a:solidFill>
                <a:cs typeface="Arial" charset="0"/>
              </a:rPr>
              <a:t>Jiang, Doyle, Smith (JAS 2006);  Smith, Jiang, and Doyle (JAS 2006); Jiang, Doyle, Wang, and Smith (JAS 2007), </a:t>
            </a:r>
            <a:r>
              <a:rPr lang="en-US" altLang="en-US" sz="1400" i="1" dirty="0">
                <a:solidFill>
                  <a:srgbClr val="000000"/>
                </a:solidFill>
              </a:rPr>
              <a:t>Jiang and Doyle (JAS 2008); Jiang, Smith, Doyle (JAS 2008)</a:t>
            </a:r>
          </a:p>
        </p:txBody>
      </p:sp>
      <p:sp>
        <p:nvSpPr>
          <p:cNvPr id="44" name="Text Box 10"/>
          <p:cNvSpPr txBox="1">
            <a:spLocks noChangeArrowheads="1"/>
          </p:cNvSpPr>
          <p:nvPr/>
        </p:nvSpPr>
        <p:spPr bwMode="auto">
          <a:xfrm>
            <a:off x="76200" y="4495800"/>
            <a:ext cx="8986519" cy="1144929"/>
          </a:xfrm>
          <a:prstGeom prst="rect">
            <a:avLst/>
          </a:prstGeom>
          <a:solidFill>
            <a:srgbClr val="000066"/>
          </a:solidFill>
          <a:ln>
            <a:noFill/>
          </a:ln>
          <a:effectLst/>
          <a:extLst/>
        </p:spPr>
        <p:txBody>
          <a:bodyPr wrap="square">
            <a:spAutoFit/>
          </a:bodyPr>
          <a:lstStyle/>
          <a:p>
            <a:pPr marL="173038" indent="-173038" fontAlgn="base">
              <a:lnSpc>
                <a:spcPct val="80000"/>
              </a:lnSpc>
              <a:spcBef>
                <a:spcPct val="30000"/>
              </a:spcBef>
              <a:spcAft>
                <a:spcPct val="0"/>
              </a:spcAft>
              <a:buFontTx/>
              <a:buChar char="•"/>
            </a:pPr>
            <a:r>
              <a:rPr lang="en-US" altLang="en-US" b="1" dirty="0" smtClean="0">
                <a:solidFill>
                  <a:schemeClr val="bg1"/>
                </a:solidFill>
                <a:latin typeface="Arial" charset="0"/>
              </a:rPr>
              <a:t>Mountain lee waves are generally laminar though can be turbulent occasionally</a:t>
            </a:r>
          </a:p>
          <a:p>
            <a:pPr marL="173038" indent="-173038" fontAlgn="base">
              <a:lnSpc>
                <a:spcPct val="80000"/>
              </a:lnSpc>
              <a:spcBef>
                <a:spcPct val="30000"/>
              </a:spcBef>
              <a:spcAft>
                <a:spcPct val="0"/>
              </a:spcAft>
              <a:buFontTx/>
              <a:buChar char="•"/>
            </a:pPr>
            <a:r>
              <a:rPr lang="en-US" altLang="en-US" b="1" dirty="0" smtClean="0">
                <a:solidFill>
                  <a:schemeClr val="bg1"/>
                </a:solidFill>
                <a:latin typeface="Arial" charset="0"/>
              </a:rPr>
              <a:t>Lee waves are </a:t>
            </a:r>
            <a:r>
              <a:rPr lang="en-US" altLang="en-US" b="1" dirty="0" err="1" smtClean="0">
                <a:solidFill>
                  <a:schemeClr val="bg1"/>
                </a:solidFill>
                <a:latin typeface="Arial" charset="0"/>
              </a:rPr>
              <a:t>sensitivite</a:t>
            </a:r>
            <a:r>
              <a:rPr lang="en-US" altLang="en-US" b="1" dirty="0" smtClean="0">
                <a:solidFill>
                  <a:schemeClr val="bg1"/>
                </a:solidFill>
                <a:latin typeface="Arial" charset="0"/>
              </a:rPr>
              <a:t> to the PBL characteristics (stable vs. convective)</a:t>
            </a:r>
          </a:p>
          <a:p>
            <a:pPr marL="173038" indent="-173038" fontAlgn="base">
              <a:lnSpc>
                <a:spcPct val="80000"/>
              </a:lnSpc>
              <a:spcBef>
                <a:spcPct val="30000"/>
              </a:spcBef>
              <a:spcAft>
                <a:spcPct val="0"/>
              </a:spcAft>
              <a:buFontTx/>
              <a:buChar char="•"/>
            </a:pPr>
            <a:r>
              <a:rPr lang="en-US" altLang="en-US" b="1" dirty="0" smtClean="0">
                <a:solidFill>
                  <a:schemeClr val="bg1"/>
                </a:solidFill>
                <a:latin typeface="Arial" charset="0"/>
              </a:rPr>
              <a:t>Lee wave sensitive to land surface characteristics, diurnal cycle, upstream conditions (stability, moisture, winds)</a:t>
            </a:r>
          </a:p>
        </p:txBody>
      </p:sp>
      <p:sp>
        <p:nvSpPr>
          <p:cNvPr id="15" name="Text Box 4"/>
          <p:cNvSpPr txBox="1">
            <a:spLocks noChangeArrowheads="1"/>
          </p:cNvSpPr>
          <p:nvPr/>
        </p:nvSpPr>
        <p:spPr bwMode="auto">
          <a:xfrm>
            <a:off x="2808287" y="1168473"/>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lnSpc>
                <a:spcPct val="90000"/>
              </a:lnSpc>
              <a:spcBef>
                <a:spcPct val="0"/>
              </a:spcBef>
              <a:spcAft>
                <a:spcPct val="0"/>
              </a:spcAft>
            </a:pPr>
            <a:r>
              <a:rPr lang="en-US" altLang="en-US" sz="2000" b="1" dirty="0">
                <a:solidFill>
                  <a:srgbClr val="C00000"/>
                </a:solidFill>
                <a:latin typeface="Helvetica" pitchFamily="34" charset="0"/>
                <a:cs typeface="Arial" charset="0"/>
              </a:rPr>
              <a:t>Vertical Velocity and Potential Temperature</a:t>
            </a:r>
          </a:p>
        </p:txBody>
      </p:sp>
      <p:sp>
        <p:nvSpPr>
          <p:cNvPr id="19" name="Text Box 4"/>
          <p:cNvSpPr txBox="1">
            <a:spLocks noChangeArrowheads="1"/>
          </p:cNvSpPr>
          <p:nvPr/>
        </p:nvSpPr>
        <p:spPr bwMode="auto">
          <a:xfrm>
            <a:off x="-29160" y="1168473"/>
            <a:ext cx="283464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lnSpc>
                <a:spcPct val="90000"/>
              </a:lnSpc>
              <a:spcBef>
                <a:spcPct val="0"/>
              </a:spcBef>
              <a:spcAft>
                <a:spcPct val="0"/>
              </a:spcAft>
            </a:pPr>
            <a:r>
              <a:rPr lang="en-US" altLang="en-US" sz="2000" b="1" dirty="0" smtClean="0">
                <a:solidFill>
                  <a:srgbClr val="C00000"/>
                </a:solidFill>
                <a:latin typeface="Helvetica" pitchFamily="34" charset="0"/>
                <a:cs typeface="Arial" charset="0"/>
              </a:rPr>
              <a:t>DIAL Lidar (Mt. Blanc)</a:t>
            </a:r>
            <a:endParaRPr lang="en-US" altLang="en-US" sz="2000" b="1" dirty="0">
              <a:solidFill>
                <a:srgbClr val="C00000"/>
              </a:solidFill>
              <a:latin typeface="Helvetica" pitchFamily="34" charset="0"/>
              <a:cs typeface="Arial" charset="0"/>
            </a:endParaRPr>
          </a:p>
        </p:txBody>
      </p:sp>
      <p:pic>
        <p:nvPicPr>
          <p:cNvPr id="4132"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0" y="1514576"/>
            <a:ext cx="9149080" cy="282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290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5874" y="158696"/>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What is a Mountain Wave?</a:t>
            </a:r>
            <a:endParaRPr lang="en-US" altLang="en-US" sz="3200" b="0" dirty="0">
              <a:solidFill>
                <a:srgbClr val="FFFF00"/>
              </a:solidFill>
              <a:latin typeface="Arial Black" pitchFamily="34" charset="0"/>
            </a:endParaRPr>
          </a:p>
        </p:txBody>
      </p:sp>
      <p:grpSp>
        <p:nvGrpSpPr>
          <p:cNvPr id="16" name="Group 3"/>
          <p:cNvGrpSpPr>
            <a:grpSpLocks/>
          </p:cNvGrpSpPr>
          <p:nvPr/>
        </p:nvGrpSpPr>
        <p:grpSpPr bwMode="auto">
          <a:xfrm>
            <a:off x="0" y="2098675"/>
            <a:ext cx="3124200" cy="2560638"/>
            <a:chOff x="0" y="1536"/>
            <a:chExt cx="1968" cy="1613"/>
          </a:xfrm>
        </p:grpSpPr>
        <p:pic>
          <p:nvPicPr>
            <p:cNvPr id="17" name="Picture 4" descr="grav_wave"/>
            <p:cNvPicPr>
              <a:picLocks noChangeAspect="1" noChangeArrowheads="1"/>
            </p:cNvPicPr>
            <p:nvPr/>
          </p:nvPicPr>
          <p:blipFill>
            <a:blip r:embed="rId2" cstate="print">
              <a:extLst>
                <a:ext uri="{28A0092B-C50C-407E-A947-70E740481C1C}">
                  <a14:useLocalDpi xmlns:a14="http://schemas.microsoft.com/office/drawing/2010/main" val="0"/>
                </a:ext>
              </a:extLst>
            </a:blip>
            <a:srcRect b="11960"/>
            <a:stretch>
              <a:fillRect/>
            </a:stretch>
          </p:blipFill>
          <p:spPr bwMode="auto">
            <a:xfrm>
              <a:off x="0" y="1536"/>
              <a:ext cx="1920" cy="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p:cNvSpPr txBox="1">
              <a:spLocks noChangeArrowheads="1"/>
            </p:cNvSpPr>
            <p:nvPr/>
          </p:nvSpPr>
          <p:spPr bwMode="auto">
            <a:xfrm>
              <a:off x="1285" y="2976"/>
              <a:ext cx="6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1200" i="1" dirty="0" smtClean="0">
                  <a:solidFill>
                    <a:srgbClr val="000000"/>
                  </a:solidFill>
                  <a:latin typeface="Times New Roman" pitchFamily="18" charset="0"/>
                </a:rPr>
                <a:t>(</a:t>
              </a:r>
              <a:r>
                <a:rPr lang="en-US" altLang="en-US" sz="1200" i="1" dirty="0" err="1" smtClean="0">
                  <a:solidFill>
                    <a:srgbClr val="000000"/>
                  </a:solidFill>
                  <a:latin typeface="Times New Roman" pitchFamily="18" charset="0"/>
                </a:rPr>
                <a:t>Durran</a:t>
              </a:r>
              <a:r>
                <a:rPr lang="en-US" altLang="en-US" sz="1200" i="1" dirty="0" smtClean="0">
                  <a:solidFill>
                    <a:srgbClr val="000000"/>
                  </a:solidFill>
                  <a:latin typeface="Times New Roman" pitchFamily="18" charset="0"/>
                </a:rPr>
                <a:t> 1990)</a:t>
              </a:r>
            </a:p>
          </p:txBody>
        </p:sp>
      </p:grpSp>
      <p:sp>
        <p:nvSpPr>
          <p:cNvPr id="19" name="Text Box 8"/>
          <p:cNvSpPr txBox="1">
            <a:spLocks noChangeArrowheads="1"/>
          </p:cNvSpPr>
          <p:nvPr/>
        </p:nvSpPr>
        <p:spPr bwMode="auto">
          <a:xfrm>
            <a:off x="122238" y="933450"/>
            <a:ext cx="9021762"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4300" algn="l"/>
              </a:tabLst>
              <a:defRPr>
                <a:solidFill>
                  <a:schemeClr val="tx1"/>
                </a:solidFill>
                <a:latin typeface="Arial" charset="0"/>
              </a:defRPr>
            </a:lvl1pPr>
            <a:lvl2pPr marL="742950" indent="-285750">
              <a:tabLst>
                <a:tab pos="114300" algn="l"/>
              </a:tabLst>
              <a:defRPr>
                <a:solidFill>
                  <a:schemeClr val="tx1"/>
                </a:solidFill>
                <a:latin typeface="Arial" charset="0"/>
              </a:defRPr>
            </a:lvl2pPr>
            <a:lvl3pPr marL="1143000" indent="-228600">
              <a:tabLst>
                <a:tab pos="114300" algn="l"/>
              </a:tabLst>
              <a:defRPr>
                <a:solidFill>
                  <a:schemeClr val="tx1"/>
                </a:solidFill>
                <a:latin typeface="Arial" charset="0"/>
              </a:defRPr>
            </a:lvl3pPr>
            <a:lvl4pPr marL="1600200" indent="-228600">
              <a:tabLst>
                <a:tab pos="114300" algn="l"/>
              </a:tabLst>
              <a:defRPr>
                <a:solidFill>
                  <a:schemeClr val="tx1"/>
                </a:solidFill>
                <a:latin typeface="Arial" charset="0"/>
              </a:defRPr>
            </a:lvl4pPr>
            <a:lvl5pPr marL="2057400" indent="-228600">
              <a:tabLst>
                <a:tab pos="114300" algn="l"/>
              </a:tabLst>
              <a:defRPr>
                <a:solidFill>
                  <a:schemeClr val="tx1"/>
                </a:solidFill>
                <a:latin typeface="Arial" charset="0"/>
              </a:defRPr>
            </a:lvl5pPr>
            <a:lvl6pPr marL="2514600" indent="-228600" fontAlgn="base">
              <a:spcBef>
                <a:spcPct val="0"/>
              </a:spcBef>
              <a:spcAft>
                <a:spcPct val="0"/>
              </a:spcAft>
              <a:tabLst>
                <a:tab pos="114300" algn="l"/>
              </a:tabLst>
              <a:defRPr>
                <a:solidFill>
                  <a:schemeClr val="tx1"/>
                </a:solidFill>
                <a:latin typeface="Arial" charset="0"/>
              </a:defRPr>
            </a:lvl6pPr>
            <a:lvl7pPr marL="2971800" indent="-228600" fontAlgn="base">
              <a:spcBef>
                <a:spcPct val="0"/>
              </a:spcBef>
              <a:spcAft>
                <a:spcPct val="0"/>
              </a:spcAft>
              <a:tabLst>
                <a:tab pos="114300" algn="l"/>
              </a:tabLst>
              <a:defRPr>
                <a:solidFill>
                  <a:schemeClr val="tx1"/>
                </a:solidFill>
                <a:latin typeface="Arial" charset="0"/>
              </a:defRPr>
            </a:lvl7pPr>
            <a:lvl8pPr marL="3429000" indent="-228600" fontAlgn="base">
              <a:spcBef>
                <a:spcPct val="0"/>
              </a:spcBef>
              <a:spcAft>
                <a:spcPct val="0"/>
              </a:spcAft>
              <a:tabLst>
                <a:tab pos="114300" algn="l"/>
              </a:tabLst>
              <a:defRPr>
                <a:solidFill>
                  <a:schemeClr val="tx1"/>
                </a:solidFill>
                <a:latin typeface="Arial" charset="0"/>
              </a:defRPr>
            </a:lvl8pPr>
            <a:lvl9pPr marL="3886200" indent="-228600" fontAlgn="base">
              <a:spcBef>
                <a:spcPct val="0"/>
              </a:spcBef>
              <a:spcAft>
                <a:spcPct val="0"/>
              </a:spcAft>
              <a:tabLst>
                <a:tab pos="114300" algn="l"/>
              </a:tabLst>
              <a:defRPr>
                <a:solidFill>
                  <a:schemeClr val="tx1"/>
                </a:solidFill>
                <a:latin typeface="Arial" charset="0"/>
              </a:defRPr>
            </a:lvl9pPr>
          </a:lstStyle>
          <a:p>
            <a:pPr eaLnBrk="0" fontAlgn="base" hangingPunct="0">
              <a:lnSpc>
                <a:spcPct val="80000"/>
              </a:lnSpc>
              <a:spcBef>
                <a:spcPct val="20000"/>
              </a:spcBef>
              <a:spcAft>
                <a:spcPct val="0"/>
              </a:spcAft>
              <a:buFontTx/>
              <a:buChar char="•"/>
            </a:pPr>
            <a:r>
              <a:rPr lang="en-US" altLang="en-US" dirty="0" smtClean="0">
                <a:solidFill>
                  <a:srgbClr val="000000"/>
                </a:solidFill>
              </a:rPr>
              <a:t> When Stably Stratified Air is Forced Over a Barrier a Disturbance is Created</a:t>
            </a:r>
          </a:p>
          <a:p>
            <a:pPr eaLnBrk="0" fontAlgn="base" hangingPunct="0">
              <a:lnSpc>
                <a:spcPct val="80000"/>
              </a:lnSpc>
              <a:spcBef>
                <a:spcPct val="20000"/>
              </a:spcBef>
              <a:spcAft>
                <a:spcPct val="0"/>
              </a:spcAft>
              <a:buFontTx/>
              <a:buChar char="•"/>
            </a:pPr>
            <a:r>
              <a:rPr lang="en-US" altLang="en-US" dirty="0" smtClean="0">
                <a:solidFill>
                  <a:srgbClr val="000000"/>
                </a:solidFill>
              </a:rPr>
              <a:t> Energy is Carried Away by Internal Gravity Waves</a:t>
            </a:r>
          </a:p>
          <a:p>
            <a:pPr eaLnBrk="0" fontAlgn="base" hangingPunct="0">
              <a:lnSpc>
                <a:spcPct val="80000"/>
              </a:lnSpc>
              <a:spcBef>
                <a:spcPct val="20000"/>
              </a:spcBef>
              <a:spcAft>
                <a:spcPct val="0"/>
              </a:spcAft>
              <a:buFontTx/>
              <a:buChar char="•"/>
            </a:pPr>
            <a:r>
              <a:rPr lang="en-US" altLang="en-US" dirty="0" smtClean="0">
                <a:solidFill>
                  <a:srgbClr val="000000"/>
                </a:solidFill>
              </a:rPr>
              <a:t> Buoyancy is the Restoring Force </a:t>
            </a:r>
          </a:p>
          <a:p>
            <a:pPr eaLnBrk="0" fontAlgn="base" hangingPunct="0">
              <a:lnSpc>
                <a:spcPct val="80000"/>
              </a:lnSpc>
              <a:spcBef>
                <a:spcPct val="20000"/>
              </a:spcBef>
              <a:spcAft>
                <a:spcPct val="0"/>
              </a:spcAft>
              <a:buFontTx/>
              <a:buChar char="•"/>
            </a:pPr>
            <a:r>
              <a:rPr lang="en-US" altLang="en-US" dirty="0" smtClean="0">
                <a:solidFill>
                  <a:srgbClr val="000000"/>
                </a:solidFill>
              </a:rPr>
              <a:t> Downward Phase Propagation </a:t>
            </a:r>
            <a:r>
              <a:rPr lang="en-US" altLang="en-US" dirty="0" smtClean="0">
                <a:solidFill>
                  <a:srgbClr val="000000"/>
                </a:solidFill>
                <a:sym typeface="Monotype Sorts" pitchFamily="2" charset="2"/>
              </a:rPr>
              <a:t> Upward Energy Propagation (Group Velocity)</a:t>
            </a:r>
          </a:p>
        </p:txBody>
      </p:sp>
      <p:sp>
        <p:nvSpPr>
          <p:cNvPr id="20" name="Text Box 34"/>
          <p:cNvSpPr txBox="1">
            <a:spLocks noChangeArrowheads="1"/>
          </p:cNvSpPr>
          <p:nvPr/>
        </p:nvSpPr>
        <p:spPr bwMode="auto">
          <a:xfrm>
            <a:off x="5221288" y="62626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b="1" smtClean="0">
              <a:solidFill>
                <a:srgbClr val="000000"/>
              </a:solidFill>
            </a:endParaRPr>
          </a:p>
        </p:txBody>
      </p:sp>
      <p:grpSp>
        <p:nvGrpSpPr>
          <p:cNvPr id="24" name="Group 37"/>
          <p:cNvGrpSpPr>
            <a:grpSpLocks/>
          </p:cNvGrpSpPr>
          <p:nvPr/>
        </p:nvGrpSpPr>
        <p:grpSpPr bwMode="auto">
          <a:xfrm>
            <a:off x="0" y="4572000"/>
            <a:ext cx="9144000" cy="1933575"/>
            <a:chOff x="0" y="3024"/>
            <a:chExt cx="5760" cy="1218"/>
          </a:xfrm>
        </p:grpSpPr>
        <p:sp>
          <p:nvSpPr>
            <p:cNvPr id="26" name="Text Box 38"/>
            <p:cNvSpPr txBox="1">
              <a:spLocks noChangeArrowheads="1"/>
            </p:cNvSpPr>
            <p:nvPr/>
          </p:nvSpPr>
          <p:spPr bwMode="auto">
            <a:xfrm>
              <a:off x="0" y="3024"/>
              <a:ext cx="5472"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4300" algn="l"/>
                </a:tabLst>
                <a:defRPr>
                  <a:solidFill>
                    <a:schemeClr val="tx1"/>
                  </a:solidFill>
                  <a:latin typeface="Arial" charset="0"/>
                </a:defRPr>
              </a:lvl1pPr>
              <a:lvl2pPr>
                <a:tabLst>
                  <a:tab pos="114300" algn="l"/>
                </a:tabLst>
                <a:defRPr>
                  <a:solidFill>
                    <a:schemeClr val="tx1"/>
                  </a:solidFill>
                  <a:latin typeface="Arial" charset="0"/>
                </a:defRPr>
              </a:lvl2pPr>
              <a:lvl3pPr marL="1143000" indent="-228600">
                <a:tabLst>
                  <a:tab pos="114300" algn="l"/>
                </a:tabLst>
                <a:defRPr>
                  <a:solidFill>
                    <a:schemeClr val="tx1"/>
                  </a:solidFill>
                  <a:latin typeface="Arial" charset="0"/>
                </a:defRPr>
              </a:lvl3pPr>
              <a:lvl4pPr marL="1600200" indent="-228600">
                <a:tabLst>
                  <a:tab pos="114300" algn="l"/>
                </a:tabLst>
                <a:defRPr>
                  <a:solidFill>
                    <a:schemeClr val="tx1"/>
                  </a:solidFill>
                  <a:latin typeface="Arial" charset="0"/>
                </a:defRPr>
              </a:lvl4pPr>
              <a:lvl5pPr marL="2057400" indent="-228600">
                <a:tabLst>
                  <a:tab pos="114300" algn="l"/>
                </a:tabLst>
                <a:defRPr>
                  <a:solidFill>
                    <a:schemeClr val="tx1"/>
                  </a:solidFill>
                  <a:latin typeface="Arial" charset="0"/>
                </a:defRPr>
              </a:lvl5pPr>
              <a:lvl6pPr marL="2514600" indent="-228600" fontAlgn="base">
                <a:spcBef>
                  <a:spcPct val="0"/>
                </a:spcBef>
                <a:spcAft>
                  <a:spcPct val="0"/>
                </a:spcAft>
                <a:tabLst>
                  <a:tab pos="114300" algn="l"/>
                </a:tabLst>
                <a:defRPr>
                  <a:solidFill>
                    <a:schemeClr val="tx1"/>
                  </a:solidFill>
                  <a:latin typeface="Arial" charset="0"/>
                </a:defRPr>
              </a:lvl6pPr>
              <a:lvl7pPr marL="2971800" indent="-228600" fontAlgn="base">
                <a:spcBef>
                  <a:spcPct val="0"/>
                </a:spcBef>
                <a:spcAft>
                  <a:spcPct val="0"/>
                </a:spcAft>
                <a:tabLst>
                  <a:tab pos="114300" algn="l"/>
                </a:tabLst>
                <a:defRPr>
                  <a:solidFill>
                    <a:schemeClr val="tx1"/>
                  </a:solidFill>
                  <a:latin typeface="Arial" charset="0"/>
                </a:defRPr>
              </a:lvl7pPr>
              <a:lvl8pPr marL="3429000" indent="-228600" fontAlgn="base">
                <a:spcBef>
                  <a:spcPct val="0"/>
                </a:spcBef>
                <a:spcAft>
                  <a:spcPct val="0"/>
                </a:spcAft>
                <a:tabLst>
                  <a:tab pos="114300" algn="l"/>
                </a:tabLst>
                <a:defRPr>
                  <a:solidFill>
                    <a:schemeClr val="tx1"/>
                  </a:solidFill>
                  <a:latin typeface="Arial" charset="0"/>
                </a:defRPr>
              </a:lvl8pPr>
              <a:lvl9pPr marL="3886200" indent="-228600" fontAlgn="base">
                <a:spcBef>
                  <a:spcPct val="0"/>
                </a:spcBef>
                <a:spcAft>
                  <a:spcPct val="0"/>
                </a:spcAft>
                <a:tabLst>
                  <a:tab pos="114300" algn="l"/>
                </a:tabLst>
                <a:defRPr>
                  <a:solidFill>
                    <a:schemeClr val="tx1"/>
                  </a:solidFill>
                  <a:latin typeface="Arial" charset="0"/>
                </a:defRPr>
              </a:lvl9pPr>
            </a:lstStyle>
            <a:p>
              <a:pPr eaLnBrk="0" fontAlgn="base" hangingPunct="0">
                <a:lnSpc>
                  <a:spcPct val="80000"/>
                </a:lnSpc>
                <a:spcBef>
                  <a:spcPct val="50000"/>
                </a:spcBef>
                <a:spcAft>
                  <a:spcPct val="0"/>
                </a:spcAft>
              </a:pPr>
              <a:r>
                <a:rPr lang="en-US" altLang="en-US" dirty="0" smtClean="0">
                  <a:solidFill>
                    <a:srgbClr val="000000"/>
                  </a:solidFill>
                  <a:sym typeface="Monotype Sorts" pitchFamily="2" charset="2"/>
                </a:rPr>
                <a:t> </a:t>
              </a:r>
            </a:p>
            <a:p>
              <a:pPr eaLnBrk="0" fontAlgn="base" hangingPunct="0">
                <a:lnSpc>
                  <a:spcPct val="80000"/>
                </a:lnSpc>
                <a:spcBef>
                  <a:spcPct val="50000"/>
                </a:spcBef>
                <a:spcAft>
                  <a:spcPct val="0"/>
                </a:spcAft>
                <a:buFontTx/>
                <a:buChar char="•"/>
              </a:pPr>
              <a:r>
                <a:rPr lang="en-US" altLang="en-US" dirty="0" smtClean="0">
                  <a:solidFill>
                    <a:srgbClr val="000000"/>
                  </a:solidFill>
                  <a:sym typeface="Monotype Sorts" pitchFamily="2" charset="2"/>
                </a:rPr>
                <a:t> Gravity Waves May Steepen &amp; Break </a:t>
              </a:r>
            </a:p>
            <a:p>
              <a:pPr lvl="1" eaLnBrk="0" fontAlgn="base" hangingPunct="0">
                <a:lnSpc>
                  <a:spcPct val="80000"/>
                </a:lnSpc>
                <a:spcBef>
                  <a:spcPct val="50000"/>
                </a:spcBef>
                <a:spcAft>
                  <a:spcPct val="0"/>
                </a:spcAft>
              </a:pPr>
              <a:r>
                <a:rPr lang="en-US" altLang="en-US" dirty="0" smtClean="0">
                  <a:solidFill>
                    <a:srgbClr val="000000"/>
                  </a:solidFill>
                  <a:sym typeface="Monotype Sorts" pitchFamily="2" charset="2"/>
                </a:rPr>
                <a:t>- Nonlinearity, Critical Levels</a:t>
              </a:r>
            </a:p>
            <a:p>
              <a:pPr lvl="1" eaLnBrk="0" fontAlgn="base" hangingPunct="0">
                <a:lnSpc>
                  <a:spcPct val="80000"/>
                </a:lnSpc>
                <a:spcBef>
                  <a:spcPct val="50000"/>
                </a:spcBef>
                <a:spcAft>
                  <a:spcPct val="0"/>
                </a:spcAft>
              </a:pPr>
              <a:r>
                <a:rPr lang="en-US" altLang="en-US" dirty="0" smtClean="0">
                  <a:solidFill>
                    <a:srgbClr val="000000"/>
                  </a:solidFill>
                  <a:sym typeface="Monotype Sorts" pitchFamily="2" charset="2"/>
                </a:rPr>
                <a:t>- Decreasing Mean Density</a:t>
              </a:r>
            </a:p>
            <a:p>
              <a:pPr lvl="1" eaLnBrk="0" fontAlgn="base" hangingPunct="0">
                <a:lnSpc>
                  <a:spcPct val="80000"/>
                </a:lnSpc>
                <a:spcBef>
                  <a:spcPct val="50000"/>
                </a:spcBef>
                <a:spcAft>
                  <a:spcPct val="0"/>
                </a:spcAft>
              </a:pPr>
              <a:r>
                <a:rPr lang="en-US" altLang="en-US" dirty="0" smtClean="0">
                  <a:solidFill>
                    <a:srgbClr val="000000"/>
                  </a:solidFill>
                  <a:sym typeface="Monotype Sorts" pitchFamily="2" charset="2"/>
                </a:rPr>
                <a:t>- Breakdown via  Secondary KH Instability</a:t>
              </a:r>
              <a:endParaRPr lang="en-US" altLang="en-US" dirty="0" smtClean="0">
                <a:solidFill>
                  <a:srgbClr val="000000"/>
                </a:solidFill>
              </a:endParaRPr>
            </a:p>
          </p:txBody>
        </p:sp>
        <p:sp>
          <p:nvSpPr>
            <p:cNvPr id="28" name="Text Box 40"/>
            <p:cNvSpPr txBox="1">
              <a:spLocks noChangeArrowheads="1"/>
            </p:cNvSpPr>
            <p:nvPr/>
          </p:nvSpPr>
          <p:spPr bwMode="auto">
            <a:xfrm>
              <a:off x="5321" y="4050"/>
              <a:ext cx="4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1400" smtClean="0">
                  <a:solidFill>
                    <a:srgbClr val="FFFFFF"/>
                  </a:solidFill>
                  <a:latin typeface="Times New Roman" pitchFamily="18" charset="0"/>
                </a:rPr>
                <a:t>(Sakai)</a:t>
              </a:r>
            </a:p>
          </p:txBody>
        </p:sp>
      </p:grpSp>
      <p:grpSp>
        <p:nvGrpSpPr>
          <p:cNvPr id="29" name="Group 36"/>
          <p:cNvGrpSpPr>
            <a:grpSpLocks/>
          </p:cNvGrpSpPr>
          <p:nvPr/>
        </p:nvGrpSpPr>
        <p:grpSpPr bwMode="auto">
          <a:xfrm>
            <a:off x="5180330" y="4777486"/>
            <a:ext cx="3943350" cy="1847850"/>
            <a:chOff x="3276" y="3156"/>
            <a:chExt cx="2484" cy="1164"/>
          </a:xfrm>
        </p:grpSpPr>
        <p:pic>
          <p:nvPicPr>
            <p:cNvPr id="30" name="Picture 26" descr="kh"/>
            <p:cNvPicPr>
              <a:picLocks noChangeAspect="1" noChangeArrowheads="1"/>
            </p:cNvPicPr>
            <p:nvPr/>
          </p:nvPicPr>
          <p:blipFill>
            <a:blip r:embed="rId3">
              <a:extLst>
                <a:ext uri="{28A0092B-C50C-407E-A947-70E740481C1C}">
                  <a14:useLocalDpi xmlns:a14="http://schemas.microsoft.com/office/drawing/2010/main" val="0"/>
                </a:ext>
              </a:extLst>
            </a:blip>
            <a:srcRect t="24080" b="13426"/>
            <a:stretch>
              <a:fillRect/>
            </a:stretch>
          </p:blipFill>
          <p:spPr bwMode="auto">
            <a:xfrm>
              <a:off x="3276" y="3156"/>
              <a:ext cx="2484"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5"/>
            <p:cNvSpPr txBox="1">
              <a:spLocks noChangeArrowheads="1"/>
            </p:cNvSpPr>
            <p:nvPr/>
          </p:nvSpPr>
          <p:spPr bwMode="auto">
            <a:xfrm>
              <a:off x="5373" y="4147"/>
              <a:ext cx="3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en-US" sz="1200" i="1" smtClean="0">
                  <a:solidFill>
                    <a:srgbClr val="000000"/>
                  </a:solidFill>
                </a:rPr>
                <a:t>NCAR</a:t>
              </a:r>
            </a:p>
          </p:txBody>
        </p:sp>
      </p:grpSp>
      <p:grpSp>
        <p:nvGrpSpPr>
          <p:cNvPr id="32" name="Group 26"/>
          <p:cNvGrpSpPr>
            <a:grpSpLocks/>
          </p:cNvGrpSpPr>
          <p:nvPr/>
        </p:nvGrpSpPr>
        <p:grpSpPr bwMode="auto">
          <a:xfrm>
            <a:off x="3109913" y="2060575"/>
            <a:ext cx="2757487" cy="2767013"/>
            <a:chOff x="2025" y="1584"/>
            <a:chExt cx="1737" cy="1743"/>
          </a:xfrm>
        </p:grpSpPr>
        <p:grpSp>
          <p:nvGrpSpPr>
            <p:cNvPr id="33" name="Group 27"/>
            <p:cNvGrpSpPr>
              <a:grpSpLocks/>
            </p:cNvGrpSpPr>
            <p:nvPr/>
          </p:nvGrpSpPr>
          <p:grpSpPr bwMode="auto">
            <a:xfrm>
              <a:off x="2025" y="1584"/>
              <a:ext cx="1737" cy="1743"/>
              <a:chOff x="2007" y="1521"/>
              <a:chExt cx="1737" cy="1743"/>
            </a:xfrm>
          </p:grpSpPr>
          <p:grpSp>
            <p:nvGrpSpPr>
              <p:cNvPr id="43" name="Group 28"/>
              <p:cNvGrpSpPr>
                <a:grpSpLocks/>
              </p:cNvGrpSpPr>
              <p:nvPr/>
            </p:nvGrpSpPr>
            <p:grpSpPr bwMode="auto">
              <a:xfrm>
                <a:off x="2007" y="1536"/>
                <a:ext cx="1737" cy="1728"/>
                <a:chOff x="2007" y="1536"/>
                <a:chExt cx="1737" cy="1728"/>
              </a:xfrm>
            </p:grpSpPr>
            <p:grpSp>
              <p:nvGrpSpPr>
                <p:cNvPr id="47" name="Group 29"/>
                <p:cNvGrpSpPr>
                  <a:grpSpLocks/>
                </p:cNvGrpSpPr>
                <p:nvPr/>
              </p:nvGrpSpPr>
              <p:grpSpPr bwMode="auto">
                <a:xfrm>
                  <a:off x="2007" y="1536"/>
                  <a:ext cx="1737" cy="1728"/>
                  <a:chOff x="2007" y="1536"/>
                  <a:chExt cx="1737" cy="1728"/>
                </a:xfrm>
              </p:grpSpPr>
              <p:sp>
                <p:nvSpPr>
                  <p:cNvPr id="49" name="Text Box 30"/>
                  <p:cNvSpPr txBox="1">
                    <a:spLocks noChangeArrowheads="1"/>
                  </p:cNvSpPr>
                  <p:nvPr/>
                </p:nvSpPr>
                <p:spPr bwMode="auto">
                  <a:xfrm>
                    <a:off x="2544" y="3091"/>
                    <a:ext cx="79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i="1" dirty="0" smtClean="0">
                        <a:solidFill>
                          <a:srgbClr val="FFFFFF"/>
                        </a:solidFill>
                      </a:rPr>
                      <a:t>Distance (40 km)</a:t>
                    </a:r>
                    <a:endParaRPr lang="en-US" altLang="en-US" sz="2400" b="1" dirty="0" smtClean="0">
                      <a:solidFill>
                        <a:srgbClr val="FFFFFF"/>
                      </a:solidFill>
                    </a:endParaRPr>
                  </a:p>
                </p:txBody>
              </p:sp>
              <p:pic>
                <p:nvPicPr>
                  <p:cNvPr id="50" name="Picture 31" descr="cs"/>
                  <p:cNvPicPr>
                    <a:picLocks noChangeAspect="1" noChangeArrowheads="1"/>
                  </p:cNvPicPr>
                  <p:nvPr/>
                </p:nvPicPr>
                <p:blipFill>
                  <a:blip r:embed="rId4" cstate="print">
                    <a:extLst>
                      <a:ext uri="{28A0092B-C50C-407E-A947-70E740481C1C}">
                        <a14:useLocalDpi xmlns:a14="http://schemas.microsoft.com/office/drawing/2010/main" val="0"/>
                      </a:ext>
                    </a:extLst>
                  </a:blip>
                  <a:srcRect t="9593" r="9723" b="7500"/>
                  <a:stretch>
                    <a:fillRect/>
                  </a:stretch>
                </p:blipFill>
                <p:spPr bwMode="auto">
                  <a:xfrm>
                    <a:off x="2007" y="1536"/>
                    <a:ext cx="1737" cy="1595"/>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Line 32"/>
                <p:cNvSpPr>
                  <a:spLocks noChangeShapeType="1"/>
                </p:cNvSpPr>
                <p:nvPr/>
              </p:nvSpPr>
              <p:spPr bwMode="auto">
                <a:xfrm>
                  <a:off x="2197" y="2379"/>
                  <a:ext cx="21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grpSp>
          <p:grpSp>
            <p:nvGrpSpPr>
              <p:cNvPr id="44" name="Group 33"/>
              <p:cNvGrpSpPr>
                <a:grpSpLocks/>
              </p:cNvGrpSpPr>
              <p:nvPr/>
            </p:nvGrpSpPr>
            <p:grpSpPr bwMode="auto">
              <a:xfrm>
                <a:off x="2143" y="1521"/>
                <a:ext cx="543" cy="326"/>
                <a:chOff x="2143" y="1521"/>
                <a:chExt cx="543" cy="326"/>
              </a:xfrm>
            </p:grpSpPr>
            <p:sp>
              <p:nvSpPr>
                <p:cNvPr id="45" name="Rectangle 34"/>
                <p:cNvSpPr>
                  <a:spLocks noChangeArrowheads="1"/>
                </p:cNvSpPr>
                <p:nvPr/>
              </p:nvSpPr>
              <p:spPr bwMode="auto">
                <a:xfrm>
                  <a:off x="2192" y="1563"/>
                  <a:ext cx="464" cy="24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46" name="Text Box 35"/>
                <p:cNvSpPr txBox="1">
                  <a:spLocks noChangeArrowheads="1"/>
                </p:cNvSpPr>
                <p:nvPr/>
              </p:nvSpPr>
              <p:spPr bwMode="auto">
                <a:xfrm>
                  <a:off x="2143" y="1521"/>
                  <a:ext cx="54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smtClean="0">
                      <a:solidFill>
                        <a:srgbClr val="000000"/>
                      </a:solidFill>
                      <a:latin typeface="Helvetica" pitchFamily="34" charset="0"/>
                    </a:rPr>
                    <a:t>Vertical</a:t>
                  </a:r>
                </a:p>
                <a:p>
                  <a:pPr algn="ctr" fontAlgn="base">
                    <a:spcBef>
                      <a:spcPct val="0"/>
                    </a:spcBef>
                    <a:spcAft>
                      <a:spcPct val="0"/>
                    </a:spcAft>
                  </a:pPr>
                  <a:r>
                    <a:rPr lang="en-US" altLang="en-US" sz="1400" b="1" smtClean="0">
                      <a:solidFill>
                        <a:srgbClr val="000000"/>
                      </a:solidFill>
                      <a:latin typeface="Helvetica" pitchFamily="34" charset="0"/>
                    </a:rPr>
                    <a:t>Velocity</a:t>
                  </a:r>
                </a:p>
              </p:txBody>
            </p:sp>
          </p:grpSp>
        </p:grpSp>
        <p:grpSp>
          <p:nvGrpSpPr>
            <p:cNvPr id="34" name="Group 36"/>
            <p:cNvGrpSpPr>
              <a:grpSpLocks/>
            </p:cNvGrpSpPr>
            <p:nvPr/>
          </p:nvGrpSpPr>
          <p:grpSpPr bwMode="auto">
            <a:xfrm>
              <a:off x="3671" y="1622"/>
              <a:ext cx="81" cy="1443"/>
              <a:chOff x="3653" y="1526"/>
              <a:chExt cx="81" cy="1443"/>
            </a:xfrm>
          </p:grpSpPr>
          <p:sp>
            <p:nvSpPr>
              <p:cNvPr id="35" name="Freeform 37"/>
              <p:cNvSpPr>
                <a:spLocks/>
              </p:cNvSpPr>
              <p:nvPr/>
            </p:nvSpPr>
            <p:spPr bwMode="auto">
              <a:xfrm>
                <a:off x="3662" y="2546"/>
                <a:ext cx="72" cy="1"/>
              </a:xfrm>
              <a:custGeom>
                <a:avLst/>
                <a:gdLst>
                  <a:gd name="T0" fmla="*/ 0 w 72"/>
                  <a:gd name="T1" fmla="*/ 0 h 1"/>
                  <a:gd name="T2" fmla="*/ 72 w 72"/>
                  <a:gd name="T3" fmla="*/ 0 h 1"/>
                </a:gdLst>
                <a:ahLst/>
                <a:cxnLst>
                  <a:cxn ang="0">
                    <a:pos x="T0" y="T1"/>
                  </a:cxn>
                  <a:cxn ang="0">
                    <a:pos x="T2" y="T3"/>
                  </a:cxn>
                </a:cxnLst>
                <a:rect l="0" t="0" r="r" b="b"/>
                <a:pathLst>
                  <a:path w="72" h="1">
                    <a:moveTo>
                      <a:pt x="0" y="0"/>
                    </a:moveTo>
                    <a:cubicBezTo>
                      <a:pt x="12" y="0"/>
                      <a:pt x="60" y="0"/>
                      <a:pt x="72"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36" name="Freeform 38"/>
              <p:cNvSpPr>
                <a:spLocks/>
              </p:cNvSpPr>
              <p:nvPr/>
            </p:nvSpPr>
            <p:spPr bwMode="auto">
              <a:xfrm>
                <a:off x="3653" y="2759"/>
                <a:ext cx="72" cy="1"/>
              </a:xfrm>
              <a:custGeom>
                <a:avLst/>
                <a:gdLst>
                  <a:gd name="T0" fmla="*/ 0 w 72"/>
                  <a:gd name="T1" fmla="*/ 0 h 1"/>
                  <a:gd name="T2" fmla="*/ 72 w 72"/>
                  <a:gd name="T3" fmla="*/ 0 h 1"/>
                </a:gdLst>
                <a:ahLst/>
                <a:cxnLst>
                  <a:cxn ang="0">
                    <a:pos x="T0" y="T1"/>
                  </a:cxn>
                  <a:cxn ang="0">
                    <a:pos x="T2" y="T3"/>
                  </a:cxn>
                </a:cxnLst>
                <a:rect l="0" t="0" r="r" b="b"/>
                <a:pathLst>
                  <a:path w="72" h="1">
                    <a:moveTo>
                      <a:pt x="0" y="0"/>
                    </a:moveTo>
                    <a:cubicBezTo>
                      <a:pt x="12" y="0"/>
                      <a:pt x="60" y="0"/>
                      <a:pt x="72"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37" name="Freeform 39"/>
              <p:cNvSpPr>
                <a:spLocks/>
              </p:cNvSpPr>
              <p:nvPr/>
            </p:nvSpPr>
            <p:spPr bwMode="auto">
              <a:xfrm>
                <a:off x="3656" y="2968"/>
                <a:ext cx="72" cy="1"/>
              </a:xfrm>
              <a:custGeom>
                <a:avLst/>
                <a:gdLst>
                  <a:gd name="T0" fmla="*/ 0 w 72"/>
                  <a:gd name="T1" fmla="*/ 0 h 1"/>
                  <a:gd name="T2" fmla="*/ 72 w 72"/>
                  <a:gd name="T3" fmla="*/ 0 h 1"/>
                </a:gdLst>
                <a:ahLst/>
                <a:cxnLst>
                  <a:cxn ang="0">
                    <a:pos x="T0" y="T1"/>
                  </a:cxn>
                  <a:cxn ang="0">
                    <a:pos x="T2" y="T3"/>
                  </a:cxn>
                </a:cxnLst>
                <a:rect l="0" t="0" r="r" b="b"/>
                <a:pathLst>
                  <a:path w="72" h="1">
                    <a:moveTo>
                      <a:pt x="0" y="0"/>
                    </a:moveTo>
                    <a:cubicBezTo>
                      <a:pt x="12" y="0"/>
                      <a:pt x="60" y="0"/>
                      <a:pt x="72"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38" name="Freeform 40"/>
              <p:cNvSpPr>
                <a:spLocks/>
              </p:cNvSpPr>
              <p:nvPr/>
            </p:nvSpPr>
            <p:spPr bwMode="auto">
              <a:xfrm>
                <a:off x="3668" y="2343"/>
                <a:ext cx="60" cy="14"/>
              </a:xfrm>
              <a:custGeom>
                <a:avLst/>
                <a:gdLst>
                  <a:gd name="T0" fmla="*/ 0 w 60"/>
                  <a:gd name="T1" fmla="*/ 0 h 14"/>
                  <a:gd name="T2" fmla="*/ 60 w 60"/>
                  <a:gd name="T3" fmla="*/ 14 h 14"/>
                </a:gdLst>
                <a:ahLst/>
                <a:cxnLst>
                  <a:cxn ang="0">
                    <a:pos x="T0" y="T1"/>
                  </a:cxn>
                  <a:cxn ang="0">
                    <a:pos x="T2" y="T3"/>
                  </a:cxn>
                </a:cxnLst>
                <a:rect l="0" t="0" r="r" b="b"/>
                <a:pathLst>
                  <a:path w="60" h="14">
                    <a:moveTo>
                      <a:pt x="0" y="0"/>
                    </a:moveTo>
                    <a:cubicBezTo>
                      <a:pt x="10" y="2"/>
                      <a:pt x="48" y="11"/>
                      <a:pt x="60" y="1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39" name="Freeform 41"/>
              <p:cNvSpPr>
                <a:spLocks/>
              </p:cNvSpPr>
              <p:nvPr/>
            </p:nvSpPr>
            <p:spPr bwMode="auto">
              <a:xfrm>
                <a:off x="3664" y="2144"/>
                <a:ext cx="62" cy="10"/>
              </a:xfrm>
              <a:custGeom>
                <a:avLst/>
                <a:gdLst>
                  <a:gd name="T0" fmla="*/ 0 w 62"/>
                  <a:gd name="T1" fmla="*/ 0 h 10"/>
                  <a:gd name="T2" fmla="*/ 62 w 62"/>
                  <a:gd name="T3" fmla="*/ 10 h 10"/>
                </a:gdLst>
                <a:ahLst/>
                <a:cxnLst>
                  <a:cxn ang="0">
                    <a:pos x="T0" y="T1"/>
                  </a:cxn>
                  <a:cxn ang="0">
                    <a:pos x="T2" y="T3"/>
                  </a:cxn>
                </a:cxnLst>
                <a:rect l="0" t="0" r="r" b="b"/>
                <a:pathLst>
                  <a:path w="62" h="10">
                    <a:moveTo>
                      <a:pt x="0" y="0"/>
                    </a:moveTo>
                    <a:cubicBezTo>
                      <a:pt x="10" y="2"/>
                      <a:pt x="49" y="8"/>
                      <a:pt x="62" y="1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40" name="Freeform 42"/>
              <p:cNvSpPr>
                <a:spLocks/>
              </p:cNvSpPr>
              <p:nvPr/>
            </p:nvSpPr>
            <p:spPr bwMode="auto">
              <a:xfrm>
                <a:off x="3662" y="1938"/>
                <a:ext cx="67" cy="5"/>
              </a:xfrm>
              <a:custGeom>
                <a:avLst/>
                <a:gdLst>
                  <a:gd name="T0" fmla="*/ 0 w 67"/>
                  <a:gd name="T1" fmla="*/ 0 h 5"/>
                  <a:gd name="T2" fmla="*/ 67 w 67"/>
                  <a:gd name="T3" fmla="*/ 5 h 5"/>
                </a:gdLst>
                <a:ahLst/>
                <a:cxnLst>
                  <a:cxn ang="0">
                    <a:pos x="T0" y="T1"/>
                  </a:cxn>
                  <a:cxn ang="0">
                    <a:pos x="T2" y="T3"/>
                  </a:cxn>
                </a:cxnLst>
                <a:rect l="0" t="0" r="r" b="b"/>
                <a:pathLst>
                  <a:path w="67" h="5">
                    <a:moveTo>
                      <a:pt x="0" y="0"/>
                    </a:moveTo>
                    <a:cubicBezTo>
                      <a:pt x="11" y="1"/>
                      <a:pt x="53" y="4"/>
                      <a:pt x="67" y="5"/>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41" name="Freeform 43"/>
              <p:cNvSpPr>
                <a:spLocks/>
              </p:cNvSpPr>
              <p:nvPr/>
            </p:nvSpPr>
            <p:spPr bwMode="auto">
              <a:xfrm>
                <a:off x="3666" y="1742"/>
                <a:ext cx="62" cy="9"/>
              </a:xfrm>
              <a:custGeom>
                <a:avLst/>
                <a:gdLst>
                  <a:gd name="T0" fmla="*/ 0 w 62"/>
                  <a:gd name="T1" fmla="*/ 9 h 9"/>
                  <a:gd name="T2" fmla="*/ 62 w 62"/>
                  <a:gd name="T3" fmla="*/ 0 h 9"/>
                </a:gdLst>
                <a:ahLst/>
                <a:cxnLst>
                  <a:cxn ang="0">
                    <a:pos x="T0" y="T1"/>
                  </a:cxn>
                  <a:cxn ang="0">
                    <a:pos x="T2" y="T3"/>
                  </a:cxn>
                </a:cxnLst>
                <a:rect l="0" t="0" r="r" b="b"/>
                <a:pathLst>
                  <a:path w="62" h="9">
                    <a:moveTo>
                      <a:pt x="0" y="9"/>
                    </a:moveTo>
                    <a:cubicBezTo>
                      <a:pt x="10" y="8"/>
                      <a:pt x="49" y="2"/>
                      <a:pt x="62"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42" name="Freeform 44"/>
              <p:cNvSpPr>
                <a:spLocks/>
              </p:cNvSpPr>
              <p:nvPr/>
            </p:nvSpPr>
            <p:spPr bwMode="auto">
              <a:xfrm>
                <a:off x="3662" y="1526"/>
                <a:ext cx="52" cy="33"/>
              </a:xfrm>
              <a:custGeom>
                <a:avLst/>
                <a:gdLst>
                  <a:gd name="T0" fmla="*/ 0 w 52"/>
                  <a:gd name="T1" fmla="*/ 33 h 33"/>
                  <a:gd name="T2" fmla="*/ 52 w 52"/>
                  <a:gd name="T3" fmla="*/ 0 h 33"/>
                </a:gdLst>
                <a:ahLst/>
                <a:cxnLst>
                  <a:cxn ang="0">
                    <a:pos x="T0" y="T1"/>
                  </a:cxn>
                  <a:cxn ang="0">
                    <a:pos x="T2" y="T3"/>
                  </a:cxn>
                </a:cxnLst>
                <a:rect l="0" t="0" r="r" b="b"/>
                <a:pathLst>
                  <a:path w="52" h="33">
                    <a:moveTo>
                      <a:pt x="0" y="33"/>
                    </a:moveTo>
                    <a:cubicBezTo>
                      <a:pt x="9" y="28"/>
                      <a:pt x="41" y="7"/>
                      <a:pt x="52"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grpSp>
      </p:grpSp>
      <p:grpSp>
        <p:nvGrpSpPr>
          <p:cNvPr id="51" name="Group 45"/>
          <p:cNvGrpSpPr>
            <a:grpSpLocks/>
          </p:cNvGrpSpPr>
          <p:nvPr/>
        </p:nvGrpSpPr>
        <p:grpSpPr bwMode="auto">
          <a:xfrm>
            <a:off x="4203700" y="2206625"/>
            <a:ext cx="673100" cy="2216150"/>
            <a:chOff x="3601" y="846"/>
            <a:chExt cx="424" cy="1396"/>
          </a:xfrm>
        </p:grpSpPr>
        <p:sp>
          <p:nvSpPr>
            <p:cNvPr id="52" name="Freeform 46"/>
            <p:cNvSpPr>
              <a:spLocks/>
            </p:cNvSpPr>
            <p:nvPr/>
          </p:nvSpPr>
          <p:spPr bwMode="auto">
            <a:xfrm>
              <a:off x="3601" y="846"/>
              <a:ext cx="424" cy="1396"/>
            </a:xfrm>
            <a:custGeom>
              <a:avLst/>
              <a:gdLst>
                <a:gd name="T0" fmla="*/ 0 w 424"/>
                <a:gd name="T1" fmla="*/ 1396 h 1396"/>
                <a:gd name="T2" fmla="*/ 136 w 424"/>
                <a:gd name="T3" fmla="*/ 1064 h 1396"/>
                <a:gd name="T4" fmla="*/ 184 w 424"/>
                <a:gd name="T5" fmla="*/ 772 h 1396"/>
                <a:gd name="T6" fmla="*/ 260 w 424"/>
                <a:gd name="T7" fmla="*/ 504 h 1396"/>
                <a:gd name="T8" fmla="*/ 328 w 424"/>
                <a:gd name="T9" fmla="*/ 292 h 1396"/>
                <a:gd name="T10" fmla="*/ 424 w 424"/>
                <a:gd name="T11" fmla="*/ 0 h 1396"/>
              </a:gdLst>
              <a:ahLst/>
              <a:cxnLst>
                <a:cxn ang="0">
                  <a:pos x="T0" y="T1"/>
                </a:cxn>
                <a:cxn ang="0">
                  <a:pos x="T2" y="T3"/>
                </a:cxn>
                <a:cxn ang="0">
                  <a:pos x="T4" y="T5"/>
                </a:cxn>
                <a:cxn ang="0">
                  <a:pos x="T6" y="T7"/>
                </a:cxn>
                <a:cxn ang="0">
                  <a:pos x="T8" y="T9"/>
                </a:cxn>
                <a:cxn ang="0">
                  <a:pos x="T10" y="T11"/>
                </a:cxn>
              </a:cxnLst>
              <a:rect l="0" t="0" r="r" b="b"/>
              <a:pathLst>
                <a:path w="424" h="1396">
                  <a:moveTo>
                    <a:pt x="0" y="1396"/>
                  </a:moveTo>
                  <a:cubicBezTo>
                    <a:pt x="23" y="1341"/>
                    <a:pt x="105" y="1168"/>
                    <a:pt x="136" y="1064"/>
                  </a:cubicBezTo>
                  <a:cubicBezTo>
                    <a:pt x="167" y="960"/>
                    <a:pt x="163" y="865"/>
                    <a:pt x="184" y="772"/>
                  </a:cubicBezTo>
                  <a:cubicBezTo>
                    <a:pt x="205" y="679"/>
                    <a:pt x="236" y="584"/>
                    <a:pt x="260" y="504"/>
                  </a:cubicBezTo>
                  <a:cubicBezTo>
                    <a:pt x="284" y="424"/>
                    <a:pt x="301" y="376"/>
                    <a:pt x="328" y="292"/>
                  </a:cubicBezTo>
                  <a:cubicBezTo>
                    <a:pt x="355" y="208"/>
                    <a:pt x="404" y="61"/>
                    <a:pt x="424" y="0"/>
                  </a:cubicBezTo>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grpSp>
          <p:nvGrpSpPr>
            <p:cNvPr id="53" name="Group 47"/>
            <p:cNvGrpSpPr>
              <a:grpSpLocks/>
            </p:cNvGrpSpPr>
            <p:nvPr/>
          </p:nvGrpSpPr>
          <p:grpSpPr bwMode="auto">
            <a:xfrm>
              <a:off x="3689" y="1566"/>
              <a:ext cx="128" cy="568"/>
              <a:chOff x="2784" y="2300"/>
              <a:chExt cx="128" cy="568"/>
            </a:xfrm>
          </p:grpSpPr>
          <p:sp>
            <p:nvSpPr>
              <p:cNvPr id="54" name="Line 48"/>
              <p:cNvSpPr>
                <a:spLocks noChangeShapeType="1"/>
              </p:cNvSpPr>
              <p:nvPr/>
            </p:nvSpPr>
            <p:spPr bwMode="auto">
              <a:xfrm flipH="1" flipV="1">
                <a:off x="2784" y="2592"/>
                <a:ext cx="88" cy="27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55" name="Line 49"/>
              <p:cNvSpPr>
                <a:spLocks noChangeShapeType="1"/>
              </p:cNvSpPr>
              <p:nvPr/>
            </p:nvSpPr>
            <p:spPr bwMode="auto">
              <a:xfrm flipH="1" flipV="1">
                <a:off x="2824" y="2300"/>
                <a:ext cx="88" cy="276"/>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grpSp>
      </p:grpSp>
      <p:grpSp>
        <p:nvGrpSpPr>
          <p:cNvPr id="12" name="Group 11"/>
          <p:cNvGrpSpPr/>
          <p:nvPr/>
        </p:nvGrpSpPr>
        <p:grpSpPr>
          <a:xfrm>
            <a:off x="5943600" y="2127250"/>
            <a:ext cx="3200401" cy="2572524"/>
            <a:chOff x="5943600" y="2127250"/>
            <a:chExt cx="3200401" cy="2572524"/>
          </a:xfrm>
        </p:grpSpPr>
        <p:pic>
          <p:nvPicPr>
            <p:cNvPr id="56" name="Picture 2"/>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94682" y="2127250"/>
              <a:ext cx="3049319" cy="2382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943600" y="4422775"/>
              <a:ext cx="1388522" cy="276999"/>
            </a:xfrm>
            <a:prstGeom prst="rect">
              <a:avLst/>
            </a:prstGeom>
          </p:spPr>
          <p:txBody>
            <a:bodyPr wrap="none">
              <a:spAutoFit/>
            </a:bodyPr>
            <a:lstStyle/>
            <a:p>
              <a:pPr lvl="0" fontAlgn="base">
                <a:spcBef>
                  <a:spcPct val="0"/>
                </a:spcBef>
                <a:spcAft>
                  <a:spcPct val="0"/>
                </a:spcAft>
              </a:pPr>
              <a:r>
                <a:rPr lang="en-US" altLang="en-US" sz="1200" i="1" dirty="0" smtClean="0">
                  <a:solidFill>
                    <a:srgbClr val="000000"/>
                  </a:solidFill>
                  <a:latin typeface="Times New Roman" pitchFamily="18" charset="0"/>
                </a:rPr>
                <a:t>(Doyle et al. 2016)</a:t>
              </a:r>
              <a:endParaRPr lang="en-US" altLang="en-US" sz="1200" i="1" dirty="0">
                <a:solidFill>
                  <a:srgbClr val="000000"/>
                </a:solidFill>
                <a:latin typeface="Times New Roman" pitchFamily="18" charset="0"/>
              </a:endParaRPr>
            </a:p>
          </p:txBody>
        </p:sp>
      </p:grpSp>
    </p:spTree>
    <p:extLst>
      <p:ext uri="{BB962C8B-B14F-4D97-AF65-F5344CB8AC3E}">
        <p14:creationId xmlns:p14="http://schemas.microsoft.com/office/powerpoint/2010/main" val="2197674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Rotors</a:t>
            </a:r>
            <a:endParaRPr lang="en-US" altLang="en-US" sz="3200" b="0" dirty="0">
              <a:solidFill>
                <a:srgbClr val="FFFF00"/>
              </a:solidFill>
              <a:latin typeface="Arial Black"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7" y="1157288"/>
            <a:ext cx="7261225" cy="384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3"/>
          <p:cNvSpPr txBox="1">
            <a:spLocks noChangeArrowheads="1"/>
          </p:cNvSpPr>
          <p:nvPr/>
        </p:nvSpPr>
        <p:spPr bwMode="auto">
          <a:xfrm>
            <a:off x="491205" y="858838"/>
            <a:ext cx="8040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lIns="0" tIns="0" rIns="0" bIns="0">
            <a:spAutoFit/>
          </a:bodyPr>
          <a:lstStyle/>
          <a:p>
            <a:pPr algn="ctr" fontAlgn="base">
              <a:spcBef>
                <a:spcPct val="50000"/>
              </a:spcBef>
              <a:spcAft>
                <a:spcPct val="0"/>
              </a:spcAft>
            </a:pPr>
            <a:r>
              <a:rPr lang="en-US" altLang="en-US" sz="2000" b="1" dirty="0" err="1">
                <a:solidFill>
                  <a:srgbClr val="0000CC"/>
                </a:solidFill>
                <a:latin typeface="Arial" charset="0"/>
              </a:rPr>
              <a:t>Subrotor</a:t>
            </a:r>
            <a:r>
              <a:rPr lang="en-US" altLang="en-US" sz="2000" b="1" dirty="0">
                <a:solidFill>
                  <a:srgbClr val="0000CC"/>
                </a:solidFill>
                <a:latin typeface="Arial" charset="0"/>
              </a:rPr>
              <a:t> Vortices </a:t>
            </a:r>
            <a:r>
              <a:rPr lang="en-US" altLang="en-US" sz="2000" b="1" dirty="0" smtClean="0">
                <a:solidFill>
                  <a:srgbClr val="0000CC"/>
                </a:solidFill>
                <a:latin typeface="Arial" charset="0"/>
              </a:rPr>
              <a:t>over the Medicine Bow Mountains</a:t>
            </a:r>
            <a:endParaRPr lang="en-US" altLang="en-US" sz="2000" b="1" dirty="0">
              <a:solidFill>
                <a:srgbClr val="0000CC"/>
              </a:solidFill>
              <a:latin typeface="Arial" charset="0"/>
            </a:endParaRPr>
          </a:p>
        </p:txBody>
      </p:sp>
      <p:sp>
        <p:nvSpPr>
          <p:cNvPr id="27" name="TextBox 26"/>
          <p:cNvSpPr txBox="1"/>
          <p:nvPr/>
        </p:nvSpPr>
        <p:spPr>
          <a:xfrm>
            <a:off x="1828800" y="1166813"/>
            <a:ext cx="1982146"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Vertical Velocity</a:t>
            </a:r>
            <a:endParaRPr lang="en-US" sz="2000" dirty="0">
              <a:latin typeface="Arial" panose="020B0604020202020204" pitchFamily="34" charset="0"/>
              <a:cs typeface="Arial" panose="020B0604020202020204" pitchFamily="34" charset="0"/>
            </a:endParaRPr>
          </a:p>
        </p:txBody>
      </p:sp>
      <p:grpSp>
        <p:nvGrpSpPr>
          <p:cNvPr id="7" name="Group 6"/>
          <p:cNvGrpSpPr/>
          <p:nvPr/>
        </p:nvGrpSpPr>
        <p:grpSpPr>
          <a:xfrm>
            <a:off x="945398" y="1131888"/>
            <a:ext cx="7312692" cy="4192276"/>
            <a:chOff x="5791200" y="4695061"/>
            <a:chExt cx="7312692" cy="4192276"/>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695061"/>
              <a:ext cx="7312692" cy="419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6477000" y="4837725"/>
              <a:ext cx="230890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Horizontal Vorticity</a:t>
              </a:r>
              <a:endParaRPr lang="en-US" sz="2000" dirty="0">
                <a:latin typeface="Arial" panose="020B0604020202020204" pitchFamily="34" charset="0"/>
                <a:cs typeface="Arial" panose="020B0604020202020204" pitchFamily="34" charset="0"/>
              </a:endParaRPr>
            </a:p>
          </p:txBody>
        </p:sp>
        <p:sp>
          <p:nvSpPr>
            <p:cNvPr id="29" name="TextBox 28"/>
            <p:cNvSpPr txBox="1"/>
            <p:nvPr/>
          </p:nvSpPr>
          <p:spPr>
            <a:xfrm>
              <a:off x="6457950" y="6456915"/>
              <a:ext cx="2308902" cy="707886"/>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Horizontal Vorticity</a:t>
              </a:r>
            </a:p>
            <a:p>
              <a:r>
                <a:rPr lang="en-US" sz="2000" dirty="0" smtClean="0">
                  <a:latin typeface="Arial" panose="020B0604020202020204" pitchFamily="34" charset="0"/>
                  <a:cs typeface="Arial" panose="020B0604020202020204" pitchFamily="34" charset="0"/>
                </a:rPr>
                <a:t>(Filtered)</a:t>
              </a:r>
              <a:endParaRPr lang="en-US" sz="2000" dirty="0">
                <a:latin typeface="Arial" panose="020B0604020202020204" pitchFamily="34" charset="0"/>
                <a:cs typeface="Arial" panose="020B0604020202020204" pitchFamily="34" charset="0"/>
              </a:endParaRPr>
            </a:p>
          </p:txBody>
        </p:sp>
      </p:grpSp>
      <p:sp>
        <p:nvSpPr>
          <p:cNvPr id="26" name="TextBox 25"/>
          <p:cNvSpPr txBox="1"/>
          <p:nvPr/>
        </p:nvSpPr>
        <p:spPr>
          <a:xfrm>
            <a:off x="114300" y="4869448"/>
            <a:ext cx="2034531"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French et al. (2015) </a:t>
            </a:r>
            <a:endParaRPr lang="en-US" sz="1600" dirty="0">
              <a:latin typeface="Arial" panose="020B0604020202020204" pitchFamily="34" charset="0"/>
              <a:cs typeface="Arial" panose="020B0604020202020204" pitchFamily="34" charset="0"/>
            </a:endParaRPr>
          </a:p>
        </p:txBody>
      </p:sp>
      <p:sp>
        <p:nvSpPr>
          <p:cNvPr id="25" name="Text Box 10"/>
          <p:cNvSpPr txBox="1">
            <a:spLocks noChangeArrowheads="1"/>
          </p:cNvSpPr>
          <p:nvPr/>
        </p:nvSpPr>
        <p:spPr bwMode="auto">
          <a:xfrm>
            <a:off x="150495" y="5638800"/>
            <a:ext cx="8799930" cy="313932"/>
          </a:xfrm>
          <a:prstGeom prst="rect">
            <a:avLst/>
          </a:prstGeom>
          <a:solidFill>
            <a:srgbClr val="000066"/>
          </a:solidFill>
          <a:ln>
            <a:noFill/>
          </a:ln>
          <a:effectLst/>
          <a:extLst/>
        </p:spPr>
        <p:txBody>
          <a:bodyPr wrap="square">
            <a:spAutoFit/>
          </a:bodyPr>
          <a:lstStyle/>
          <a:p>
            <a:pPr lvl="1" algn="ctr" fontAlgn="base">
              <a:lnSpc>
                <a:spcPct val="80000"/>
              </a:lnSpc>
              <a:spcBef>
                <a:spcPct val="30000"/>
              </a:spcBef>
              <a:spcAft>
                <a:spcPct val="0"/>
              </a:spcAft>
            </a:pPr>
            <a:r>
              <a:rPr lang="en-US" altLang="en-US" b="1" dirty="0" smtClean="0">
                <a:solidFill>
                  <a:schemeClr val="bg1"/>
                </a:solidFill>
                <a:latin typeface="Arial" charset="0"/>
              </a:rPr>
              <a:t>Unique observations of </a:t>
            </a:r>
            <a:r>
              <a:rPr lang="en-US" altLang="en-US" b="1" dirty="0" err="1" smtClean="0">
                <a:solidFill>
                  <a:schemeClr val="bg1"/>
                </a:solidFill>
                <a:latin typeface="Arial" charset="0"/>
              </a:rPr>
              <a:t>subrotor</a:t>
            </a:r>
            <a:r>
              <a:rPr lang="en-US" altLang="en-US" b="1" dirty="0" smtClean="0">
                <a:solidFill>
                  <a:schemeClr val="bg1"/>
                </a:solidFill>
                <a:latin typeface="Arial" charset="0"/>
              </a:rPr>
              <a:t> vortices over the Medicine Bow </a:t>
            </a:r>
            <a:r>
              <a:rPr lang="en-US" altLang="en-US" b="1" dirty="0" err="1" smtClean="0">
                <a:solidFill>
                  <a:schemeClr val="bg1"/>
                </a:solidFill>
                <a:latin typeface="Arial" charset="0"/>
              </a:rPr>
              <a:t>Mtns</a:t>
            </a:r>
            <a:endParaRPr lang="en-US" altLang="en-US" b="1" dirty="0">
              <a:solidFill>
                <a:schemeClr val="bg1"/>
              </a:solidFill>
              <a:latin typeface="Arial" charset="0"/>
            </a:endParaRPr>
          </a:p>
        </p:txBody>
      </p:sp>
    </p:spTree>
    <p:extLst>
      <p:ext uri="{BB962C8B-B14F-4D97-AF65-F5344CB8AC3E}">
        <p14:creationId xmlns:p14="http://schemas.microsoft.com/office/powerpoint/2010/main" val="347663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187007" y="28287"/>
            <a:ext cx="8683625" cy="87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Mountain Wave Turbulence Climatology</a:t>
            </a:r>
            <a:endParaRPr lang="en-US" altLang="en-US" sz="3200" b="0" dirty="0">
              <a:solidFill>
                <a:srgbClr val="FFFF00"/>
              </a:solidFill>
              <a:latin typeface="Arial Black"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38"/>
          <a:stretch/>
        </p:blipFill>
        <p:spPr bwMode="auto">
          <a:xfrm>
            <a:off x="5410200" y="1906977"/>
            <a:ext cx="3517900" cy="237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7376" y="940738"/>
            <a:ext cx="4448423"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Normalized PIREPS (MOG/Total)</a:t>
            </a:r>
          </a:p>
          <a:p>
            <a:pPr algn="ctr"/>
            <a:r>
              <a:rPr lang="en-US" dirty="0" smtClean="0">
                <a:latin typeface="Arial" panose="020B0604020202020204" pitchFamily="34" charset="0"/>
                <a:cs typeface="Arial" panose="020B0604020202020204" pitchFamily="34" charset="0"/>
              </a:rPr>
              <a:t>1995-2005 (Wolff </a:t>
            </a:r>
            <a:r>
              <a:rPr lang="en-US" dirty="0">
                <a:latin typeface="Arial" panose="020B0604020202020204" pitchFamily="34" charset="0"/>
                <a:cs typeface="Arial" panose="020B0604020202020204" pitchFamily="34" charset="0"/>
              </a:rPr>
              <a:t>and Sharman </a:t>
            </a:r>
            <a:r>
              <a:rPr lang="en-US" dirty="0" smtClean="0">
                <a:latin typeface="Arial" panose="020B0604020202020204" pitchFamily="34" charset="0"/>
                <a:cs typeface="Arial" panose="020B0604020202020204" pitchFamily="34" charset="0"/>
              </a:rPr>
              <a:t>2008</a:t>
            </a:r>
            <a:r>
              <a:rPr lang="en-US" dirty="0">
                <a:latin typeface="Arial" panose="020B0604020202020204" pitchFamily="34" charset="0"/>
                <a:cs typeface="Arial" panose="020B0604020202020204" pitchFamily="34" charset="0"/>
              </a:rPr>
              <a:t>)</a:t>
            </a:r>
          </a:p>
          <a:p>
            <a:pPr algn="ct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4869394" y="940738"/>
            <a:ext cx="4274606"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Percent of MOG MWT to T</a:t>
            </a:r>
            <a:r>
              <a:rPr lang="en-US" dirty="0" smtClean="0">
                <a:latin typeface="Arial" panose="020B0604020202020204" pitchFamily="34" charset="0"/>
                <a:cs typeface="Arial" panose="020B0604020202020204" pitchFamily="34" charset="0"/>
              </a:rPr>
              <a:t>otal </a:t>
            </a:r>
            <a:r>
              <a:rPr lang="en-US" dirty="0">
                <a:latin typeface="Arial" panose="020B0604020202020204" pitchFamily="34" charset="0"/>
                <a:cs typeface="Arial" panose="020B0604020202020204" pitchFamily="34" charset="0"/>
              </a:rPr>
              <a:t>PIREPs </a:t>
            </a:r>
            <a:r>
              <a:rPr lang="en-US" dirty="0" smtClean="0">
                <a:latin typeface="Arial" panose="020B0604020202020204" pitchFamily="34" charset="0"/>
                <a:cs typeface="Arial" panose="020B0604020202020204" pitchFamily="34" charset="0"/>
              </a:rPr>
              <a:t>above </a:t>
            </a:r>
            <a:r>
              <a:rPr lang="en-US" dirty="0">
                <a:latin typeface="Arial" panose="020B0604020202020204" pitchFamily="34" charset="0"/>
                <a:cs typeface="Arial" panose="020B0604020202020204" pitchFamily="34" charset="0"/>
              </a:rPr>
              <a:t>FL180 (5.5 km</a:t>
            </a:r>
            <a:r>
              <a:rPr lang="en-US" dirty="0" smtClean="0">
                <a:latin typeface="Arial" panose="020B0604020202020204" pitchFamily="34" charset="0"/>
                <a:cs typeface="Arial" panose="020B0604020202020204" pitchFamily="34" charset="0"/>
              </a:rPr>
              <a:t>) (12 YR)               Wolff </a:t>
            </a:r>
            <a:r>
              <a:rPr lang="en-US" dirty="0">
                <a:latin typeface="Arial" panose="020B0604020202020204" pitchFamily="34" charset="0"/>
                <a:cs typeface="Arial" panose="020B0604020202020204" pitchFamily="34" charset="0"/>
              </a:rPr>
              <a:t>and Sharman (2008)</a:t>
            </a:r>
          </a:p>
          <a:p>
            <a:pPr algn="ctr"/>
            <a:endParaRPr lang="en-US" dirty="0">
              <a:latin typeface="Arial" panose="020B0604020202020204" pitchFamily="34" charset="0"/>
              <a:cs typeface="Arial" panose="020B0604020202020204" pitchFamily="34" charset="0"/>
            </a:endParaRPr>
          </a:p>
        </p:txBody>
      </p:sp>
      <p:sp>
        <p:nvSpPr>
          <p:cNvPr id="16" name="Text Box 10"/>
          <p:cNvSpPr txBox="1">
            <a:spLocks noChangeArrowheads="1"/>
          </p:cNvSpPr>
          <p:nvPr/>
        </p:nvSpPr>
        <p:spPr bwMode="auto">
          <a:xfrm>
            <a:off x="153479" y="4953000"/>
            <a:ext cx="8799930" cy="1061829"/>
          </a:xfrm>
          <a:prstGeom prst="rect">
            <a:avLst/>
          </a:prstGeom>
          <a:solidFill>
            <a:srgbClr val="000066"/>
          </a:solidFill>
          <a:ln>
            <a:noFill/>
          </a:ln>
          <a:effectLst/>
          <a:extLst/>
        </p:spPr>
        <p:txBody>
          <a:bodyPr wrap="square">
            <a:spAutoFit/>
          </a:bodyPr>
          <a:lstStyle/>
          <a:p>
            <a:pPr marL="227013" indent="-227013" fontAlgn="base">
              <a:lnSpc>
                <a:spcPct val="80000"/>
              </a:lnSpc>
              <a:spcBef>
                <a:spcPct val="30000"/>
              </a:spcBef>
              <a:spcAft>
                <a:spcPct val="0"/>
              </a:spcAft>
              <a:buFontTx/>
              <a:buChar char="•"/>
            </a:pPr>
            <a:r>
              <a:rPr lang="en-US" altLang="en-US" b="1" dirty="0" smtClean="0">
                <a:solidFill>
                  <a:schemeClr val="bg1"/>
                </a:solidFill>
                <a:latin typeface="Arial" charset="0"/>
              </a:rPr>
              <a:t>Major </a:t>
            </a:r>
            <a:r>
              <a:rPr lang="en-US" altLang="en-US" b="1" dirty="0">
                <a:solidFill>
                  <a:schemeClr val="bg1"/>
                </a:solidFill>
                <a:latin typeface="Arial" charset="0"/>
              </a:rPr>
              <a:t>source of turbulence over the </a:t>
            </a:r>
            <a:r>
              <a:rPr lang="en-US" altLang="en-US" b="1" dirty="0" smtClean="0">
                <a:solidFill>
                  <a:schemeClr val="bg1"/>
                </a:solidFill>
                <a:latin typeface="Arial" charset="0"/>
              </a:rPr>
              <a:t>western U.S. is due </a:t>
            </a:r>
            <a:r>
              <a:rPr lang="en-US" altLang="en-US" b="1" dirty="0">
                <a:solidFill>
                  <a:schemeClr val="bg1"/>
                </a:solidFill>
                <a:latin typeface="Arial" charset="0"/>
              </a:rPr>
              <a:t>to MWT </a:t>
            </a:r>
            <a:endParaRPr lang="en-US" altLang="en-US" b="1" dirty="0" smtClean="0">
              <a:solidFill>
                <a:schemeClr val="bg1"/>
              </a:solidFill>
              <a:latin typeface="Arial" charset="0"/>
            </a:endParaRPr>
          </a:p>
          <a:p>
            <a:pPr marL="227013" indent="-227013" fontAlgn="base">
              <a:lnSpc>
                <a:spcPct val="80000"/>
              </a:lnSpc>
              <a:spcBef>
                <a:spcPct val="30000"/>
              </a:spcBef>
              <a:spcAft>
                <a:spcPct val="0"/>
              </a:spcAft>
              <a:buFontTx/>
              <a:buChar char="•"/>
            </a:pPr>
            <a:r>
              <a:rPr lang="en-US" altLang="en-US" b="1" dirty="0" smtClean="0">
                <a:solidFill>
                  <a:schemeClr val="bg1"/>
                </a:solidFill>
                <a:latin typeface="Arial" charset="0"/>
              </a:rPr>
              <a:t>Correlation of the normalized </a:t>
            </a:r>
            <a:r>
              <a:rPr lang="en-US" altLang="en-US" b="1" dirty="0">
                <a:solidFill>
                  <a:schemeClr val="bg1"/>
                </a:solidFill>
                <a:latin typeface="Arial" charset="0"/>
              </a:rPr>
              <a:t>MOG </a:t>
            </a:r>
            <a:r>
              <a:rPr lang="en-US" altLang="en-US" b="1" dirty="0" smtClean="0">
                <a:solidFill>
                  <a:schemeClr val="bg1"/>
                </a:solidFill>
                <a:latin typeface="Arial" charset="0"/>
              </a:rPr>
              <a:t>MWT pattern </a:t>
            </a:r>
            <a:r>
              <a:rPr lang="en-US" altLang="en-US" b="1" dirty="0">
                <a:solidFill>
                  <a:schemeClr val="bg1"/>
                </a:solidFill>
                <a:latin typeface="Arial" charset="0"/>
              </a:rPr>
              <a:t>is apparent with </a:t>
            </a:r>
            <a:r>
              <a:rPr lang="en-US" altLang="en-US" b="1" dirty="0" smtClean="0">
                <a:solidFill>
                  <a:schemeClr val="bg1"/>
                </a:solidFill>
                <a:latin typeface="Arial" charset="0"/>
              </a:rPr>
              <a:t>topographic heights </a:t>
            </a:r>
            <a:r>
              <a:rPr lang="en-US" altLang="en-US" b="1" dirty="0">
                <a:solidFill>
                  <a:schemeClr val="bg1"/>
                </a:solidFill>
                <a:latin typeface="Arial" charset="0"/>
              </a:rPr>
              <a:t>greater than about 1.5 </a:t>
            </a:r>
            <a:r>
              <a:rPr lang="en-US" altLang="en-US" b="1" dirty="0" smtClean="0">
                <a:solidFill>
                  <a:schemeClr val="bg1"/>
                </a:solidFill>
                <a:latin typeface="Arial" charset="0"/>
              </a:rPr>
              <a:t>km, consistent with previous studies (Reiter </a:t>
            </a:r>
            <a:r>
              <a:rPr lang="en-US" altLang="en-US" b="1" dirty="0">
                <a:solidFill>
                  <a:schemeClr val="bg1"/>
                </a:solidFill>
                <a:latin typeface="Arial" charset="0"/>
              </a:rPr>
              <a:t>and Foltz </a:t>
            </a:r>
            <a:r>
              <a:rPr lang="en-US" altLang="en-US" b="1" dirty="0" smtClean="0">
                <a:solidFill>
                  <a:schemeClr val="bg1"/>
                </a:solidFill>
                <a:latin typeface="Arial" charset="0"/>
              </a:rPr>
              <a:t>1967; Nicholls 1973, Lee </a:t>
            </a:r>
            <a:r>
              <a:rPr lang="en-US" altLang="en-US" b="1" dirty="0">
                <a:solidFill>
                  <a:schemeClr val="bg1"/>
                </a:solidFill>
                <a:latin typeface="Arial" charset="0"/>
              </a:rPr>
              <a:t>et al. </a:t>
            </a:r>
            <a:r>
              <a:rPr lang="en-US" altLang="en-US" b="1" dirty="0" smtClean="0">
                <a:solidFill>
                  <a:schemeClr val="bg1"/>
                </a:solidFill>
                <a:latin typeface="Arial" charset="0"/>
              </a:rPr>
              <a:t>1984)</a:t>
            </a:r>
            <a:endParaRPr lang="en-US" altLang="en-US" b="1" dirty="0">
              <a:solidFill>
                <a:schemeClr val="bg1"/>
              </a:solidFill>
              <a:latin typeface="Arial"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775" y="1833566"/>
            <a:ext cx="3395670" cy="243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71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187006" y="220647"/>
            <a:ext cx="8683625"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Lee Waves and Turbulence</a:t>
            </a:r>
            <a:endParaRPr lang="en-US" altLang="en-US" sz="3200" b="0" dirty="0">
              <a:solidFill>
                <a:srgbClr val="FFFF00"/>
              </a:solidFill>
              <a:latin typeface="Arial Black" pitchFamily="34" charset="0"/>
            </a:endParaRPr>
          </a:p>
        </p:txBody>
      </p:sp>
      <p:sp>
        <p:nvSpPr>
          <p:cNvPr id="44" name="Text Box 10"/>
          <p:cNvSpPr txBox="1">
            <a:spLocks noChangeArrowheads="1"/>
          </p:cNvSpPr>
          <p:nvPr/>
        </p:nvSpPr>
        <p:spPr bwMode="auto">
          <a:xfrm>
            <a:off x="76201" y="5106752"/>
            <a:ext cx="8986519" cy="923330"/>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 Mountain lee waves are generally laminar though can be turbulent occasionally</a:t>
            </a:r>
          </a:p>
          <a:p>
            <a:pPr fontAlgn="base">
              <a:lnSpc>
                <a:spcPct val="80000"/>
              </a:lnSpc>
              <a:spcBef>
                <a:spcPct val="30000"/>
              </a:spcBef>
              <a:spcAft>
                <a:spcPct val="0"/>
              </a:spcAft>
              <a:buFontTx/>
              <a:buChar char="•"/>
            </a:pPr>
            <a:r>
              <a:rPr lang="en-US" altLang="en-US" b="1" dirty="0" smtClean="0">
                <a:solidFill>
                  <a:schemeClr val="bg1"/>
                </a:solidFill>
                <a:latin typeface="Arial" charset="0"/>
              </a:rPr>
              <a:t> Trapped </a:t>
            </a:r>
            <a:r>
              <a:rPr lang="en-US" altLang="en-US" b="1" dirty="0">
                <a:solidFill>
                  <a:schemeClr val="bg1"/>
                </a:solidFill>
                <a:latin typeface="Arial" charset="0"/>
              </a:rPr>
              <a:t>wave generated by wave duct and flow over narrow terrain of Alps.</a:t>
            </a:r>
          </a:p>
          <a:p>
            <a:pPr fontAlgn="base">
              <a:lnSpc>
                <a:spcPct val="80000"/>
              </a:lnSpc>
              <a:spcBef>
                <a:spcPct val="30000"/>
              </a:spcBef>
              <a:spcAft>
                <a:spcPct val="0"/>
              </a:spcAft>
              <a:buFontTx/>
              <a:buChar char="•"/>
            </a:pPr>
            <a:r>
              <a:rPr lang="en-US" altLang="en-US" b="1" dirty="0" smtClean="0">
                <a:solidFill>
                  <a:schemeClr val="bg1"/>
                </a:solidFill>
                <a:latin typeface="Arial" charset="0"/>
              </a:rPr>
              <a:t> Wave </a:t>
            </a:r>
            <a:r>
              <a:rPr lang="en-US" altLang="en-US" b="1" dirty="0">
                <a:solidFill>
                  <a:schemeClr val="bg1"/>
                </a:solidFill>
                <a:latin typeface="Arial" charset="0"/>
              </a:rPr>
              <a:t>duct enhanced by upstream moist processes.</a:t>
            </a:r>
          </a:p>
        </p:txBody>
      </p:sp>
      <p:grpSp>
        <p:nvGrpSpPr>
          <p:cNvPr id="13" name="Group 3"/>
          <p:cNvGrpSpPr>
            <a:grpSpLocks/>
          </p:cNvGrpSpPr>
          <p:nvPr/>
        </p:nvGrpSpPr>
        <p:grpSpPr bwMode="auto">
          <a:xfrm>
            <a:off x="196850" y="1111250"/>
            <a:ext cx="8610600" cy="3813175"/>
            <a:chOff x="192" y="958"/>
            <a:chExt cx="5424" cy="2402"/>
          </a:xfrm>
        </p:grpSpPr>
        <p:sp>
          <p:nvSpPr>
            <p:cNvPr id="14" name="Rectangle 4"/>
            <p:cNvSpPr>
              <a:spLocks noChangeArrowheads="1"/>
            </p:cNvSpPr>
            <p:nvPr/>
          </p:nvSpPr>
          <p:spPr bwMode="auto">
            <a:xfrm>
              <a:off x="192" y="960"/>
              <a:ext cx="5424" cy="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nvGrpSpPr>
            <p:cNvPr id="16" name="Group 5"/>
            <p:cNvGrpSpPr>
              <a:grpSpLocks/>
            </p:cNvGrpSpPr>
            <p:nvPr/>
          </p:nvGrpSpPr>
          <p:grpSpPr bwMode="auto">
            <a:xfrm>
              <a:off x="290" y="1112"/>
              <a:ext cx="2415" cy="2248"/>
              <a:chOff x="194" y="1200"/>
              <a:chExt cx="2589" cy="2532"/>
            </a:xfrm>
          </p:grpSpPr>
          <p:grpSp>
            <p:nvGrpSpPr>
              <p:cNvPr id="37" name="Group 6"/>
              <p:cNvGrpSpPr>
                <a:grpSpLocks/>
              </p:cNvGrpSpPr>
              <p:nvPr/>
            </p:nvGrpSpPr>
            <p:grpSpPr bwMode="auto">
              <a:xfrm>
                <a:off x="194" y="1200"/>
                <a:ext cx="2589" cy="2532"/>
                <a:chOff x="3" y="762"/>
                <a:chExt cx="2829" cy="2840"/>
              </a:xfrm>
            </p:grpSpPr>
            <p:sp>
              <p:nvSpPr>
                <p:cNvPr id="39" name="Rectangle 7"/>
                <p:cNvSpPr>
                  <a:spLocks noChangeAspect="1" noChangeArrowheads="1"/>
                </p:cNvSpPr>
                <p:nvPr/>
              </p:nvSpPr>
              <p:spPr bwMode="auto">
                <a:xfrm>
                  <a:off x="141" y="762"/>
                  <a:ext cx="2691" cy="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latin typeface="Arial" charset="0"/>
                  </a:endParaRPr>
                </a:p>
              </p:txBody>
            </p:sp>
            <p:pic>
              <p:nvPicPr>
                <p:cNvPr id="40" name="Picture 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7106" t="9132"/>
                <a:stretch>
                  <a:fillRect/>
                </a:stretch>
              </p:blipFill>
              <p:spPr bwMode="auto">
                <a:xfrm>
                  <a:off x="332" y="941"/>
                  <a:ext cx="2500" cy="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079" b="23486"/>
                <a:stretch>
                  <a:fillRect/>
                </a:stretch>
              </p:blipFill>
              <p:spPr bwMode="auto">
                <a:xfrm>
                  <a:off x="331" y="2725"/>
                  <a:ext cx="250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10"/>
                <p:cNvSpPr>
                  <a:spLocks noChangeAspect="1" noChangeArrowheads="1"/>
                </p:cNvSpPr>
                <p:nvPr/>
              </p:nvSpPr>
              <p:spPr bwMode="auto">
                <a:xfrm>
                  <a:off x="141" y="762"/>
                  <a:ext cx="2691" cy="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latin typeface="Arial" charset="0"/>
                  </a:endParaRPr>
                </a:p>
              </p:txBody>
            </p:sp>
            <p:sp>
              <p:nvSpPr>
                <p:cNvPr id="43" name="Text Box 11"/>
                <p:cNvSpPr txBox="1">
                  <a:spLocks noChangeAspect="1" noChangeArrowheads="1"/>
                </p:cNvSpPr>
                <p:nvPr/>
              </p:nvSpPr>
              <p:spPr bwMode="auto">
                <a:xfrm>
                  <a:off x="1064" y="3335"/>
                  <a:ext cx="1121"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Distance (km)</a:t>
                  </a:r>
                </a:p>
              </p:txBody>
            </p:sp>
            <p:sp>
              <p:nvSpPr>
                <p:cNvPr id="45" name="Text Box 12"/>
                <p:cNvSpPr txBox="1">
                  <a:spLocks noChangeAspect="1" noChangeArrowheads="1"/>
                </p:cNvSpPr>
                <p:nvPr/>
              </p:nvSpPr>
              <p:spPr bwMode="auto">
                <a:xfrm>
                  <a:off x="282" y="3215"/>
                  <a:ext cx="219"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0</a:t>
                  </a:r>
                </a:p>
              </p:txBody>
            </p:sp>
            <p:sp>
              <p:nvSpPr>
                <p:cNvPr id="46" name="Text Box 13"/>
                <p:cNvSpPr txBox="1">
                  <a:spLocks noChangeAspect="1" noChangeArrowheads="1"/>
                </p:cNvSpPr>
                <p:nvPr/>
              </p:nvSpPr>
              <p:spPr bwMode="auto">
                <a:xfrm>
                  <a:off x="747" y="3215"/>
                  <a:ext cx="303"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50</a:t>
                  </a:r>
                </a:p>
              </p:txBody>
            </p:sp>
            <p:sp>
              <p:nvSpPr>
                <p:cNvPr id="47" name="Text Box 14"/>
                <p:cNvSpPr txBox="1">
                  <a:spLocks noChangeAspect="1" noChangeArrowheads="1"/>
                </p:cNvSpPr>
                <p:nvPr/>
              </p:nvSpPr>
              <p:spPr bwMode="auto">
                <a:xfrm>
                  <a:off x="1200" y="3215"/>
                  <a:ext cx="385"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100</a:t>
                  </a:r>
                </a:p>
              </p:txBody>
            </p:sp>
            <p:sp>
              <p:nvSpPr>
                <p:cNvPr id="48" name="Text Box 15"/>
                <p:cNvSpPr txBox="1">
                  <a:spLocks noChangeAspect="1" noChangeArrowheads="1"/>
                </p:cNvSpPr>
                <p:nvPr/>
              </p:nvSpPr>
              <p:spPr bwMode="auto">
                <a:xfrm>
                  <a:off x="1689" y="3215"/>
                  <a:ext cx="385"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150</a:t>
                  </a:r>
                </a:p>
              </p:txBody>
            </p:sp>
            <p:sp>
              <p:nvSpPr>
                <p:cNvPr id="49" name="Text Box 16"/>
                <p:cNvSpPr txBox="1">
                  <a:spLocks noChangeAspect="1" noChangeArrowheads="1"/>
                </p:cNvSpPr>
                <p:nvPr/>
              </p:nvSpPr>
              <p:spPr bwMode="auto">
                <a:xfrm>
                  <a:off x="2174" y="3215"/>
                  <a:ext cx="386"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200</a:t>
                  </a:r>
                </a:p>
              </p:txBody>
            </p:sp>
            <p:sp>
              <p:nvSpPr>
                <p:cNvPr id="50" name="Text Box 17"/>
                <p:cNvSpPr txBox="1">
                  <a:spLocks noChangeAspect="1" noChangeArrowheads="1"/>
                </p:cNvSpPr>
                <p:nvPr/>
              </p:nvSpPr>
              <p:spPr bwMode="auto">
                <a:xfrm>
                  <a:off x="196" y="3151"/>
                  <a:ext cx="219"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0</a:t>
                  </a:r>
                </a:p>
              </p:txBody>
            </p:sp>
            <p:sp>
              <p:nvSpPr>
                <p:cNvPr id="51" name="Text Box 18"/>
                <p:cNvSpPr txBox="1">
                  <a:spLocks noChangeAspect="1" noChangeArrowheads="1"/>
                </p:cNvSpPr>
                <p:nvPr/>
              </p:nvSpPr>
              <p:spPr bwMode="auto">
                <a:xfrm>
                  <a:off x="191" y="2869"/>
                  <a:ext cx="22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1</a:t>
                  </a:r>
                </a:p>
              </p:txBody>
            </p:sp>
            <p:sp>
              <p:nvSpPr>
                <p:cNvPr id="52" name="Text Box 19"/>
                <p:cNvSpPr txBox="1">
                  <a:spLocks noChangeAspect="1" noChangeArrowheads="1"/>
                </p:cNvSpPr>
                <p:nvPr/>
              </p:nvSpPr>
              <p:spPr bwMode="auto">
                <a:xfrm>
                  <a:off x="191" y="2567"/>
                  <a:ext cx="22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2</a:t>
                  </a:r>
                </a:p>
              </p:txBody>
            </p:sp>
            <p:sp>
              <p:nvSpPr>
                <p:cNvPr id="53" name="Text Box 20"/>
                <p:cNvSpPr txBox="1">
                  <a:spLocks noChangeAspect="1" noChangeArrowheads="1"/>
                </p:cNvSpPr>
                <p:nvPr/>
              </p:nvSpPr>
              <p:spPr bwMode="auto">
                <a:xfrm>
                  <a:off x="191" y="2243"/>
                  <a:ext cx="22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3</a:t>
                  </a:r>
                </a:p>
              </p:txBody>
            </p:sp>
            <p:sp>
              <p:nvSpPr>
                <p:cNvPr id="54" name="Text Box 21"/>
                <p:cNvSpPr txBox="1">
                  <a:spLocks noChangeAspect="1" noChangeArrowheads="1"/>
                </p:cNvSpPr>
                <p:nvPr/>
              </p:nvSpPr>
              <p:spPr bwMode="auto">
                <a:xfrm>
                  <a:off x="191" y="1938"/>
                  <a:ext cx="219"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4</a:t>
                  </a:r>
                </a:p>
              </p:txBody>
            </p:sp>
            <p:sp>
              <p:nvSpPr>
                <p:cNvPr id="55" name="Text Box 22"/>
                <p:cNvSpPr txBox="1">
                  <a:spLocks noChangeAspect="1" noChangeArrowheads="1"/>
                </p:cNvSpPr>
                <p:nvPr/>
              </p:nvSpPr>
              <p:spPr bwMode="auto">
                <a:xfrm>
                  <a:off x="191" y="1636"/>
                  <a:ext cx="22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5</a:t>
                  </a:r>
                </a:p>
              </p:txBody>
            </p:sp>
            <p:sp>
              <p:nvSpPr>
                <p:cNvPr id="56" name="Text Box 23"/>
                <p:cNvSpPr txBox="1">
                  <a:spLocks noChangeAspect="1" noChangeArrowheads="1"/>
                </p:cNvSpPr>
                <p:nvPr/>
              </p:nvSpPr>
              <p:spPr bwMode="auto">
                <a:xfrm>
                  <a:off x="191" y="1323"/>
                  <a:ext cx="220"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6</a:t>
                  </a:r>
                </a:p>
              </p:txBody>
            </p:sp>
            <p:sp>
              <p:nvSpPr>
                <p:cNvPr id="57" name="Text Box 24"/>
                <p:cNvSpPr txBox="1">
                  <a:spLocks noChangeAspect="1" noChangeArrowheads="1"/>
                </p:cNvSpPr>
                <p:nvPr/>
              </p:nvSpPr>
              <p:spPr bwMode="auto">
                <a:xfrm>
                  <a:off x="191" y="1028"/>
                  <a:ext cx="22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7</a:t>
                  </a:r>
                </a:p>
              </p:txBody>
            </p:sp>
            <p:sp>
              <p:nvSpPr>
                <p:cNvPr id="58" name="Text Box 25"/>
                <p:cNvSpPr txBox="1">
                  <a:spLocks noChangeAspect="1" noChangeArrowheads="1"/>
                </p:cNvSpPr>
                <p:nvPr/>
              </p:nvSpPr>
              <p:spPr bwMode="auto">
                <a:xfrm rot="-5400000">
                  <a:off x="-983" y="1995"/>
                  <a:ext cx="2222"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charset="0"/>
                    </a:rPr>
                    <a:t>Altitude (km)</a:t>
                  </a:r>
                </a:p>
              </p:txBody>
            </p:sp>
          </p:grpSp>
          <p:sp>
            <p:nvSpPr>
              <p:cNvPr id="38" name="Line 26"/>
              <p:cNvSpPr>
                <a:spLocks noChangeShapeType="1"/>
              </p:cNvSpPr>
              <p:nvPr/>
            </p:nvSpPr>
            <p:spPr bwMode="auto">
              <a:xfrm flipH="1">
                <a:off x="576" y="2208"/>
                <a:ext cx="328" cy="0"/>
              </a:xfrm>
              <a:prstGeom prst="line">
                <a:avLst/>
              </a:prstGeom>
              <a:noFill/>
              <a:ln w="571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sp>
          <p:nvSpPr>
            <p:cNvPr id="17" name="Text Box 27"/>
            <p:cNvSpPr txBox="1">
              <a:spLocks noChangeArrowheads="1"/>
            </p:cNvSpPr>
            <p:nvPr/>
          </p:nvSpPr>
          <p:spPr bwMode="auto">
            <a:xfrm>
              <a:off x="195" y="958"/>
              <a:ext cx="273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a:solidFill>
                    <a:srgbClr val="000066"/>
                  </a:solidFill>
                  <a:latin typeface="Arial" charset="0"/>
                </a:rPr>
                <a:t>SABL Backscatter &amp; Electra Displacement Height</a:t>
              </a:r>
            </a:p>
            <a:p>
              <a:pPr algn="ctr" fontAlgn="base">
                <a:spcBef>
                  <a:spcPct val="0"/>
                </a:spcBef>
                <a:spcAft>
                  <a:spcPct val="0"/>
                </a:spcAft>
              </a:pPr>
              <a:r>
                <a:rPr lang="en-US" altLang="en-US" sz="1400" b="1">
                  <a:solidFill>
                    <a:srgbClr val="000066"/>
                  </a:solidFill>
                  <a:latin typeface="Arial" charset="0"/>
                </a:rPr>
                <a:t>1330-1400 UTC 20 Sep 1999</a:t>
              </a:r>
            </a:p>
          </p:txBody>
        </p:sp>
        <p:pic>
          <p:nvPicPr>
            <p:cNvPr id="18" name="Picture 28"/>
            <p:cNvPicPr>
              <a:picLocks noChangeAspect="1" noChangeArrowheads="1"/>
            </p:cNvPicPr>
            <p:nvPr/>
          </p:nvPicPr>
          <p:blipFill>
            <a:blip r:embed="rId4">
              <a:extLst>
                <a:ext uri="{28A0092B-C50C-407E-A947-70E740481C1C}">
                  <a14:useLocalDpi xmlns:a14="http://schemas.microsoft.com/office/drawing/2010/main" val="0"/>
                </a:ext>
              </a:extLst>
            </a:blip>
            <a:srcRect l="7988" t="2582" b="3906"/>
            <a:stretch>
              <a:fillRect/>
            </a:stretch>
          </p:blipFill>
          <p:spPr bwMode="auto">
            <a:xfrm>
              <a:off x="3352" y="1240"/>
              <a:ext cx="2080"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29"/>
            <p:cNvSpPr>
              <a:spLocks noChangeShapeType="1"/>
            </p:cNvSpPr>
            <p:nvPr/>
          </p:nvSpPr>
          <p:spPr bwMode="auto">
            <a:xfrm flipH="1">
              <a:off x="3393" y="2567"/>
              <a:ext cx="290" cy="0"/>
            </a:xfrm>
            <a:prstGeom prst="line">
              <a:avLst/>
            </a:prstGeom>
            <a:noFill/>
            <a:ln w="571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1" name="Text Box 30"/>
            <p:cNvSpPr txBox="1">
              <a:spLocks noChangeArrowheads="1"/>
            </p:cNvSpPr>
            <p:nvPr/>
          </p:nvSpPr>
          <p:spPr bwMode="auto">
            <a:xfrm>
              <a:off x="3425" y="1453"/>
              <a:ext cx="670" cy="288"/>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b="1">
                  <a:solidFill>
                    <a:srgbClr val="000000"/>
                  </a:solidFill>
                  <a:latin typeface="Arial" charset="0"/>
                </a:rPr>
                <a:t>Upper-Level</a:t>
              </a:r>
            </a:p>
            <a:p>
              <a:pPr algn="ctr" fontAlgn="base">
                <a:spcBef>
                  <a:spcPct val="0"/>
                </a:spcBef>
                <a:spcAft>
                  <a:spcPct val="0"/>
                </a:spcAft>
              </a:pPr>
              <a:r>
                <a:rPr lang="en-US" altLang="en-US" sz="1200" b="1">
                  <a:solidFill>
                    <a:srgbClr val="000000"/>
                  </a:solidFill>
                  <a:latin typeface="Arial" charset="0"/>
                </a:rPr>
                <a:t>Breaking</a:t>
              </a:r>
            </a:p>
          </p:txBody>
        </p:sp>
        <p:sp>
          <p:nvSpPr>
            <p:cNvPr id="22" name="Line 31"/>
            <p:cNvSpPr>
              <a:spLocks noChangeShapeType="1"/>
            </p:cNvSpPr>
            <p:nvPr/>
          </p:nvSpPr>
          <p:spPr bwMode="auto">
            <a:xfrm flipV="1">
              <a:off x="3903" y="1366"/>
              <a:ext cx="221" cy="108"/>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23" name="Freeform 32"/>
            <p:cNvSpPr>
              <a:spLocks/>
            </p:cNvSpPr>
            <p:nvPr/>
          </p:nvSpPr>
          <p:spPr bwMode="auto">
            <a:xfrm>
              <a:off x="4233" y="2236"/>
              <a:ext cx="545" cy="34"/>
            </a:xfrm>
            <a:custGeom>
              <a:avLst/>
              <a:gdLst>
                <a:gd name="T0" fmla="*/ 0 w 768"/>
                <a:gd name="T1" fmla="*/ 192 h 192"/>
                <a:gd name="T2" fmla="*/ 96 w 768"/>
                <a:gd name="T3" fmla="*/ 144 h 192"/>
                <a:gd name="T4" fmla="*/ 192 w 768"/>
                <a:gd name="T5" fmla="*/ 96 h 192"/>
                <a:gd name="T6" fmla="*/ 336 w 768"/>
                <a:gd name="T7" fmla="*/ 48 h 192"/>
                <a:gd name="T8" fmla="*/ 528 w 768"/>
                <a:gd name="T9" fmla="*/ 48 h 192"/>
                <a:gd name="T10" fmla="*/ 768 w 768"/>
                <a:gd name="T11" fmla="*/ 0 h 192"/>
              </a:gdLst>
              <a:ahLst/>
              <a:cxnLst>
                <a:cxn ang="0">
                  <a:pos x="T0" y="T1"/>
                </a:cxn>
                <a:cxn ang="0">
                  <a:pos x="T2" y="T3"/>
                </a:cxn>
                <a:cxn ang="0">
                  <a:pos x="T4" y="T5"/>
                </a:cxn>
                <a:cxn ang="0">
                  <a:pos x="T6" y="T7"/>
                </a:cxn>
                <a:cxn ang="0">
                  <a:pos x="T8" y="T9"/>
                </a:cxn>
                <a:cxn ang="0">
                  <a:pos x="T10" y="T11"/>
                </a:cxn>
              </a:cxnLst>
              <a:rect l="0" t="0" r="r" b="b"/>
              <a:pathLst>
                <a:path w="768" h="192">
                  <a:moveTo>
                    <a:pt x="0" y="192"/>
                  </a:moveTo>
                  <a:cubicBezTo>
                    <a:pt x="32" y="176"/>
                    <a:pt x="64" y="160"/>
                    <a:pt x="96" y="144"/>
                  </a:cubicBezTo>
                  <a:cubicBezTo>
                    <a:pt x="128" y="128"/>
                    <a:pt x="152" y="112"/>
                    <a:pt x="192" y="96"/>
                  </a:cubicBezTo>
                  <a:cubicBezTo>
                    <a:pt x="232" y="80"/>
                    <a:pt x="280" y="56"/>
                    <a:pt x="336" y="48"/>
                  </a:cubicBezTo>
                  <a:cubicBezTo>
                    <a:pt x="392" y="40"/>
                    <a:pt x="456" y="56"/>
                    <a:pt x="528" y="48"/>
                  </a:cubicBezTo>
                  <a:cubicBezTo>
                    <a:pt x="600" y="40"/>
                    <a:pt x="684" y="20"/>
                    <a:pt x="768" y="0"/>
                  </a:cubicBezTo>
                </a:path>
              </a:pathLst>
            </a:custGeom>
            <a:noFill/>
            <a:ln w="5715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grpSp>
          <p:nvGrpSpPr>
            <p:cNvPr id="24" name="Group 33"/>
            <p:cNvGrpSpPr>
              <a:grpSpLocks/>
            </p:cNvGrpSpPr>
            <p:nvPr/>
          </p:nvGrpSpPr>
          <p:grpSpPr bwMode="auto">
            <a:xfrm>
              <a:off x="3159" y="1180"/>
              <a:ext cx="259" cy="2000"/>
              <a:chOff x="3052" y="879"/>
              <a:chExt cx="292" cy="2372"/>
            </a:xfrm>
          </p:grpSpPr>
          <p:sp>
            <p:nvSpPr>
              <p:cNvPr id="28" name="Text Box 34"/>
              <p:cNvSpPr txBox="1">
                <a:spLocks noChangeAspect="1" noChangeArrowheads="1"/>
              </p:cNvSpPr>
              <p:nvPr/>
            </p:nvSpPr>
            <p:spPr bwMode="auto">
              <a:xfrm>
                <a:off x="3057" y="2999"/>
                <a:ext cx="25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 0</a:t>
                </a:r>
              </a:p>
            </p:txBody>
          </p:sp>
          <p:sp>
            <p:nvSpPr>
              <p:cNvPr id="29" name="Text Box 35"/>
              <p:cNvSpPr txBox="1">
                <a:spLocks noChangeAspect="1" noChangeArrowheads="1"/>
              </p:cNvSpPr>
              <p:nvPr/>
            </p:nvSpPr>
            <p:spPr bwMode="auto">
              <a:xfrm>
                <a:off x="3052" y="2720"/>
                <a:ext cx="252"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 2</a:t>
                </a:r>
              </a:p>
            </p:txBody>
          </p:sp>
          <p:sp>
            <p:nvSpPr>
              <p:cNvPr id="30" name="Text Box 36"/>
              <p:cNvSpPr txBox="1">
                <a:spLocks noChangeAspect="1" noChangeArrowheads="1"/>
              </p:cNvSpPr>
              <p:nvPr/>
            </p:nvSpPr>
            <p:spPr bwMode="auto">
              <a:xfrm>
                <a:off x="3052" y="2419"/>
                <a:ext cx="2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 4</a:t>
                </a:r>
              </a:p>
            </p:txBody>
          </p:sp>
          <p:sp>
            <p:nvSpPr>
              <p:cNvPr id="31" name="Text Box 37"/>
              <p:cNvSpPr txBox="1">
                <a:spLocks noChangeAspect="1" noChangeArrowheads="1"/>
              </p:cNvSpPr>
              <p:nvPr/>
            </p:nvSpPr>
            <p:spPr bwMode="auto">
              <a:xfrm>
                <a:off x="3052" y="2093"/>
                <a:ext cx="25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 6</a:t>
                </a:r>
              </a:p>
            </p:txBody>
          </p:sp>
          <p:sp>
            <p:nvSpPr>
              <p:cNvPr id="32" name="Text Box 38"/>
              <p:cNvSpPr txBox="1">
                <a:spLocks noChangeAspect="1" noChangeArrowheads="1"/>
              </p:cNvSpPr>
              <p:nvPr/>
            </p:nvSpPr>
            <p:spPr bwMode="auto">
              <a:xfrm>
                <a:off x="3052" y="1792"/>
                <a:ext cx="25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 8</a:t>
                </a:r>
              </a:p>
            </p:txBody>
          </p:sp>
          <p:sp>
            <p:nvSpPr>
              <p:cNvPr id="33" name="Text Box 39"/>
              <p:cNvSpPr txBox="1">
                <a:spLocks noChangeAspect="1" noChangeArrowheads="1"/>
              </p:cNvSpPr>
              <p:nvPr/>
            </p:nvSpPr>
            <p:spPr bwMode="auto">
              <a:xfrm>
                <a:off x="3052" y="1486"/>
                <a:ext cx="292"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10</a:t>
                </a:r>
              </a:p>
            </p:txBody>
          </p:sp>
          <p:sp>
            <p:nvSpPr>
              <p:cNvPr id="34" name="Text Box 40"/>
              <p:cNvSpPr txBox="1">
                <a:spLocks noChangeAspect="1" noChangeArrowheads="1"/>
              </p:cNvSpPr>
              <p:nvPr/>
            </p:nvSpPr>
            <p:spPr bwMode="auto">
              <a:xfrm>
                <a:off x="3052" y="1171"/>
                <a:ext cx="291"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12</a:t>
                </a:r>
              </a:p>
            </p:txBody>
          </p:sp>
          <p:sp>
            <p:nvSpPr>
              <p:cNvPr id="35" name="Text Box 41"/>
              <p:cNvSpPr txBox="1">
                <a:spLocks noChangeAspect="1" noChangeArrowheads="1"/>
              </p:cNvSpPr>
              <p:nvPr/>
            </p:nvSpPr>
            <p:spPr bwMode="auto">
              <a:xfrm>
                <a:off x="3052" y="879"/>
                <a:ext cx="29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a:solidFill>
                      <a:srgbClr val="000000"/>
                    </a:solidFill>
                    <a:latin typeface="Arial" charset="0"/>
                  </a:rPr>
                  <a:t>14</a:t>
                </a:r>
              </a:p>
            </p:txBody>
          </p:sp>
        </p:grpSp>
        <p:sp>
          <p:nvSpPr>
            <p:cNvPr id="25" name="Text Box 42"/>
            <p:cNvSpPr txBox="1">
              <a:spLocks noChangeAspect="1" noChangeArrowheads="1"/>
            </p:cNvSpPr>
            <p:nvPr/>
          </p:nvSpPr>
          <p:spPr bwMode="auto">
            <a:xfrm rot="-5400000">
              <a:off x="2216" y="2068"/>
              <a:ext cx="187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charset="0"/>
                </a:rPr>
                <a:t>Altitude (km)</a:t>
              </a:r>
            </a:p>
          </p:txBody>
        </p:sp>
        <p:sp>
          <p:nvSpPr>
            <p:cNvPr id="26" name="Text Box 43"/>
            <p:cNvSpPr txBox="1">
              <a:spLocks noChangeArrowheads="1"/>
            </p:cNvSpPr>
            <p:nvPr/>
          </p:nvSpPr>
          <p:spPr bwMode="auto">
            <a:xfrm>
              <a:off x="4176" y="2272"/>
              <a:ext cx="606" cy="173"/>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b="1">
                  <a:solidFill>
                    <a:srgbClr val="000000"/>
                  </a:solidFill>
                  <a:latin typeface="Arial" charset="0"/>
                </a:rPr>
                <a:t>Wave Duct</a:t>
              </a:r>
            </a:p>
          </p:txBody>
        </p:sp>
        <p:sp>
          <p:nvSpPr>
            <p:cNvPr id="27" name="Text Box 44"/>
            <p:cNvSpPr txBox="1">
              <a:spLocks noChangeArrowheads="1"/>
            </p:cNvSpPr>
            <p:nvPr/>
          </p:nvSpPr>
          <p:spPr bwMode="auto">
            <a:xfrm>
              <a:off x="3047" y="960"/>
              <a:ext cx="253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a:solidFill>
                    <a:srgbClr val="000066"/>
                  </a:solidFill>
                  <a:latin typeface="Arial" charset="0"/>
                </a:rPr>
                <a:t>COAMPS (dx=1 km) Wind Speed (color) and </a:t>
              </a:r>
              <a:r>
                <a:rPr lang="el-GR" altLang="en-US" sz="1400" b="1">
                  <a:solidFill>
                    <a:srgbClr val="000066"/>
                  </a:solidFill>
                  <a:latin typeface="Arial" charset="0"/>
                </a:rPr>
                <a:t>θ</a:t>
              </a:r>
            </a:p>
            <a:p>
              <a:pPr algn="ctr" fontAlgn="base">
                <a:spcBef>
                  <a:spcPct val="0"/>
                </a:spcBef>
                <a:spcAft>
                  <a:spcPct val="0"/>
                </a:spcAft>
              </a:pPr>
              <a:r>
                <a:rPr lang="en-US" altLang="en-US" sz="1400" b="1">
                  <a:solidFill>
                    <a:srgbClr val="000066"/>
                  </a:solidFill>
                  <a:latin typeface="Arial" charset="0"/>
                </a:rPr>
                <a:t>1330 UTC 20 Sep 1999</a:t>
              </a:r>
            </a:p>
          </p:txBody>
        </p:sp>
      </p:grpSp>
      <p:sp>
        <p:nvSpPr>
          <p:cNvPr id="59" name="Text Box 48"/>
          <p:cNvSpPr txBox="1">
            <a:spLocks noChangeArrowheads="1"/>
          </p:cNvSpPr>
          <p:nvPr/>
        </p:nvSpPr>
        <p:spPr bwMode="auto">
          <a:xfrm>
            <a:off x="880136" y="4266548"/>
            <a:ext cx="2106474" cy="276999"/>
          </a:xfrm>
          <a:prstGeom prst="rect">
            <a:avLst/>
          </a:prstGeom>
          <a:noFill/>
          <a:ln>
            <a:noFill/>
          </a:ln>
          <a:effectLst/>
          <a:extLst>
            <a:ext uri="{909E8E84-426E-40DD-AFC4-6F175D3DCCD1}">
              <a14:hiddenFill xmlns:a14="http://schemas.microsoft.com/office/drawing/2010/main">
                <a:solidFill>
                  <a:srgbClr val="8FD4E9">
                    <a:alpha val="50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1200" b="1" dirty="0" smtClean="0">
                <a:solidFill>
                  <a:srgbClr val="000000"/>
                </a:solidFill>
                <a:latin typeface="Arial" charset="0"/>
              </a:rPr>
              <a:t>Alps (</a:t>
            </a:r>
            <a:r>
              <a:rPr lang="en-US" altLang="en-US" sz="1200" b="1" dirty="0" err="1" smtClean="0">
                <a:solidFill>
                  <a:srgbClr val="000000"/>
                </a:solidFill>
                <a:latin typeface="Arial" charset="0"/>
              </a:rPr>
              <a:t>Hohe</a:t>
            </a:r>
            <a:r>
              <a:rPr lang="en-US" altLang="en-US" sz="1200" b="1" dirty="0" smtClean="0">
                <a:solidFill>
                  <a:srgbClr val="000000"/>
                </a:solidFill>
                <a:latin typeface="Arial" charset="0"/>
              </a:rPr>
              <a:t> </a:t>
            </a:r>
            <a:r>
              <a:rPr lang="en-US" altLang="en-US" sz="1200" b="1" dirty="0">
                <a:solidFill>
                  <a:srgbClr val="000000"/>
                </a:solidFill>
                <a:latin typeface="Arial" charset="0"/>
              </a:rPr>
              <a:t>Tauern </a:t>
            </a:r>
            <a:r>
              <a:rPr lang="en-US" altLang="en-US" sz="1200" b="1" dirty="0" smtClean="0">
                <a:solidFill>
                  <a:srgbClr val="000000"/>
                </a:solidFill>
                <a:latin typeface="Arial" charset="0"/>
              </a:rPr>
              <a:t>Range)</a:t>
            </a:r>
            <a:endParaRPr lang="en-US" altLang="en-US" sz="1200" b="1" dirty="0">
              <a:solidFill>
                <a:srgbClr val="000000"/>
              </a:solidFill>
              <a:latin typeface="Arial" charset="0"/>
            </a:endParaRPr>
          </a:p>
        </p:txBody>
      </p:sp>
      <p:sp>
        <p:nvSpPr>
          <p:cNvPr id="60" name="Text Box 2"/>
          <p:cNvSpPr txBox="1">
            <a:spLocks noChangeArrowheads="1"/>
          </p:cNvSpPr>
          <p:nvPr/>
        </p:nvSpPr>
        <p:spPr bwMode="auto">
          <a:xfrm>
            <a:off x="0" y="6400800"/>
            <a:ext cx="271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i="1" dirty="0">
                <a:solidFill>
                  <a:srgbClr val="000000"/>
                </a:solidFill>
                <a:latin typeface="Arial" charset="0"/>
              </a:rPr>
              <a:t>Doyle and Smith (2003) QJRMS</a:t>
            </a:r>
          </a:p>
        </p:txBody>
      </p:sp>
      <p:pic>
        <p:nvPicPr>
          <p:cNvPr id="1028" name="Picture 4" descr="plunge"/>
          <p:cNvPicPr>
            <a:picLocks noChangeAspect="1" noChangeArrowheads="1"/>
          </p:cNvPicPr>
          <p:nvPr/>
        </p:nvPicPr>
        <p:blipFill>
          <a:blip r:embed="rId5">
            <a:extLst>
              <a:ext uri="{28A0092B-C50C-407E-A947-70E740481C1C}">
                <a14:useLocalDpi xmlns:a14="http://schemas.microsoft.com/office/drawing/2010/main" val="0"/>
              </a:ext>
            </a:extLst>
          </a:blip>
          <a:srcRect l="43826" t="35513" r="15303" b="41467"/>
          <a:stretch>
            <a:fillRect/>
          </a:stretch>
        </p:blipFill>
        <p:spPr bwMode="auto">
          <a:xfrm>
            <a:off x="3048000" y="3276600"/>
            <a:ext cx="832811" cy="116945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2103718" y="2504142"/>
            <a:ext cx="334682" cy="854634"/>
          </a:xfrm>
          <a:prstGeom prst="rect">
            <a:avLst/>
          </a:prstGeom>
          <a:noFill/>
          <a:ln w="381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389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57150" y="533400"/>
            <a:ext cx="9086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US" altLang="en-US" sz="1400" b="1" smtClean="0">
                <a:solidFill>
                  <a:srgbClr val="FFFF00"/>
                </a:solidFill>
                <a:latin typeface="Helvetica" pitchFamily="34" charset="0"/>
              </a:rPr>
              <a:t> </a:t>
            </a:r>
            <a:r>
              <a:rPr lang="en-US" altLang="en-US" sz="1600" b="1" smtClean="0">
                <a:solidFill>
                  <a:srgbClr val="FFFF00"/>
                </a:solidFill>
                <a:latin typeface="Helvetica" pitchFamily="34" charset="0"/>
              </a:rPr>
              <a:t>Sierra Nevada Range is well known for spectacular mountain wave phenomena and rotors  </a:t>
            </a:r>
          </a:p>
        </p:txBody>
      </p:sp>
      <p:grpSp>
        <p:nvGrpSpPr>
          <p:cNvPr id="137219" name="Group 3"/>
          <p:cNvGrpSpPr>
            <a:grpSpLocks/>
          </p:cNvGrpSpPr>
          <p:nvPr/>
        </p:nvGrpSpPr>
        <p:grpSpPr bwMode="auto">
          <a:xfrm>
            <a:off x="195263" y="827088"/>
            <a:ext cx="5637212" cy="2471737"/>
            <a:chOff x="123" y="521"/>
            <a:chExt cx="3551" cy="1557"/>
          </a:xfrm>
        </p:grpSpPr>
        <p:pic>
          <p:nvPicPr>
            <p:cNvPr id="137220" name="Picture 4" descr="Houze"/>
            <p:cNvPicPr>
              <a:picLocks noChangeAspect="1" noChangeArrowheads="1"/>
            </p:cNvPicPr>
            <p:nvPr/>
          </p:nvPicPr>
          <p:blipFill>
            <a:blip r:embed="rId2">
              <a:extLst>
                <a:ext uri="{28A0092B-C50C-407E-A947-70E740481C1C}">
                  <a14:useLocalDpi xmlns:a14="http://schemas.microsoft.com/office/drawing/2010/main" val="0"/>
                </a:ext>
              </a:extLst>
            </a:blip>
            <a:srcRect l="1013" t="7730" r="8275"/>
            <a:stretch>
              <a:fillRect/>
            </a:stretch>
          </p:blipFill>
          <p:spPr bwMode="auto">
            <a:xfrm>
              <a:off x="123" y="521"/>
              <a:ext cx="1846" cy="1532"/>
            </a:xfrm>
            <a:prstGeom prst="rect">
              <a:avLst/>
            </a:prstGeom>
            <a:noFill/>
            <a:extLst>
              <a:ext uri="{909E8E84-426E-40DD-AFC4-6F175D3DCCD1}">
                <a14:hiddenFill xmlns:a14="http://schemas.microsoft.com/office/drawing/2010/main">
                  <a:solidFill>
                    <a:srgbClr val="FFFFFF"/>
                  </a:solidFill>
                </a14:hiddenFill>
              </a:ext>
            </a:extLst>
          </p:spPr>
        </p:pic>
        <p:sp>
          <p:nvSpPr>
            <p:cNvPr id="137221" name="Text Box 5"/>
            <p:cNvSpPr txBox="1">
              <a:spLocks noChangeArrowheads="1"/>
            </p:cNvSpPr>
            <p:nvPr/>
          </p:nvSpPr>
          <p:spPr bwMode="auto">
            <a:xfrm>
              <a:off x="127" y="1698"/>
              <a:ext cx="1845" cy="327"/>
            </a:xfrm>
            <a:prstGeom prst="rect">
              <a:avLst/>
            </a:prstGeom>
            <a:solidFill>
              <a:srgbClr val="00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000" b="1" smtClean="0">
                  <a:solidFill>
                    <a:srgbClr val="FFFFFF"/>
                  </a:solidFill>
                  <a:latin typeface="Helvetica" pitchFamily="34" charset="0"/>
                </a:rPr>
                <a:t>Mountain Wave Clouds, Dust &amp; Rotor Clouds From a P-38 With Engine Off (w</a:t>
              </a:r>
              <a:r>
                <a:rPr lang="en-US" altLang="en-US" sz="1000" b="1" baseline="-25000" smtClean="0">
                  <a:solidFill>
                    <a:srgbClr val="FFFFFF"/>
                  </a:solidFill>
                  <a:latin typeface="Helvetica" pitchFamily="34" charset="0"/>
                </a:rPr>
                <a:t>max</a:t>
              </a:r>
              <a:r>
                <a:rPr lang="en-US" altLang="en-US" sz="1000" b="1" smtClean="0">
                  <a:solidFill>
                    <a:srgbClr val="FFFFFF"/>
                  </a:solidFill>
                  <a:latin typeface="Helvetica" pitchFamily="34" charset="0"/>
                </a:rPr>
                <a:t>~35 m s</a:t>
              </a:r>
              <a:r>
                <a:rPr lang="en-US" altLang="en-US" sz="1000" b="1" baseline="30000" smtClean="0">
                  <a:solidFill>
                    <a:srgbClr val="FFFFFF"/>
                  </a:solidFill>
                  <a:latin typeface="Helvetica" pitchFamily="34" charset="0"/>
                </a:rPr>
                <a:t>-1</a:t>
              </a:r>
              <a:r>
                <a:rPr lang="en-US" altLang="en-US" sz="1000" b="1" smtClean="0">
                  <a:solidFill>
                    <a:srgbClr val="FFFFFF"/>
                  </a:solidFill>
                  <a:latin typeface="Helvetica" pitchFamily="34" charset="0"/>
                </a:rPr>
                <a:t>)</a:t>
              </a:r>
            </a:p>
            <a:p>
              <a:pPr fontAlgn="base">
                <a:spcBef>
                  <a:spcPct val="0"/>
                </a:spcBef>
                <a:spcAft>
                  <a:spcPct val="0"/>
                </a:spcAft>
              </a:pPr>
              <a:r>
                <a:rPr lang="en-US" altLang="en-US" sz="800" b="1" i="1" smtClean="0">
                  <a:solidFill>
                    <a:srgbClr val="FFFFFF"/>
                  </a:solidFill>
                  <a:latin typeface="Helvetica" pitchFamily="34" charset="0"/>
                </a:rPr>
                <a:t>R. Symons</a:t>
              </a:r>
            </a:p>
          </p:txBody>
        </p:sp>
        <p:pic>
          <p:nvPicPr>
            <p:cNvPr id="137222" name="Picture 6" descr="wea00008_Sier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4" y="525"/>
              <a:ext cx="1680" cy="1526"/>
            </a:xfrm>
            <a:prstGeom prst="rect">
              <a:avLst/>
            </a:prstGeom>
            <a:noFill/>
            <a:extLst>
              <a:ext uri="{909E8E84-426E-40DD-AFC4-6F175D3DCCD1}">
                <a14:hiddenFill xmlns:a14="http://schemas.microsoft.com/office/drawing/2010/main">
                  <a:solidFill>
                    <a:srgbClr val="FFFFFF"/>
                  </a:solidFill>
                </a14:hiddenFill>
              </a:ext>
            </a:extLst>
          </p:spPr>
        </p:pic>
        <p:sp>
          <p:nvSpPr>
            <p:cNvPr id="137223" name="Text Box 7"/>
            <p:cNvSpPr txBox="1">
              <a:spLocks noChangeArrowheads="1"/>
            </p:cNvSpPr>
            <p:nvPr/>
          </p:nvSpPr>
          <p:spPr bwMode="auto">
            <a:xfrm>
              <a:off x="3083" y="1943"/>
              <a:ext cx="53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i="1" smtClean="0">
                  <a:solidFill>
                    <a:srgbClr val="FFFFFF"/>
                  </a:solidFill>
                  <a:latin typeface="Helvetica" pitchFamily="34" charset="0"/>
                </a:rPr>
                <a:t>NOAA Archive</a:t>
              </a:r>
            </a:p>
          </p:txBody>
        </p:sp>
      </p:grpSp>
      <p:grpSp>
        <p:nvGrpSpPr>
          <p:cNvPr id="137224" name="Group 8"/>
          <p:cNvGrpSpPr>
            <a:grpSpLocks/>
          </p:cNvGrpSpPr>
          <p:nvPr/>
        </p:nvGrpSpPr>
        <p:grpSpPr bwMode="auto">
          <a:xfrm>
            <a:off x="5878513" y="852488"/>
            <a:ext cx="3181350" cy="2435225"/>
            <a:chOff x="3703" y="537"/>
            <a:chExt cx="2004" cy="1534"/>
          </a:xfrm>
        </p:grpSpPr>
        <p:pic>
          <p:nvPicPr>
            <p:cNvPr id="137225" name="Picture 9" descr="SWP_queneyandothers"/>
            <p:cNvPicPr>
              <a:picLocks noChangeAspect="1" noChangeArrowheads="1"/>
            </p:cNvPicPr>
            <p:nvPr/>
          </p:nvPicPr>
          <p:blipFill>
            <a:blip r:embed="rId4" cstate="print">
              <a:extLst>
                <a:ext uri="{28A0092B-C50C-407E-A947-70E740481C1C}">
                  <a14:useLocalDpi xmlns:a14="http://schemas.microsoft.com/office/drawing/2010/main" val="0"/>
                </a:ext>
              </a:extLst>
            </a:blip>
            <a:srcRect l="19392" t="45372" r="32869" b="29117"/>
            <a:stretch>
              <a:fillRect/>
            </a:stretch>
          </p:blipFill>
          <p:spPr bwMode="auto">
            <a:xfrm>
              <a:off x="3703" y="537"/>
              <a:ext cx="2004" cy="1515"/>
            </a:xfrm>
            <a:prstGeom prst="rect">
              <a:avLst/>
            </a:prstGeom>
            <a:noFill/>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5244" y="1936"/>
              <a:ext cx="42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i="1" smtClean="0">
                  <a:solidFill>
                    <a:srgbClr val="FFFFFF"/>
                  </a:solidFill>
                  <a:latin typeface="Helvetica" pitchFamily="34" charset="0"/>
                </a:rPr>
                <a:t>J. Kuettner</a:t>
              </a:r>
            </a:p>
          </p:txBody>
        </p:sp>
      </p:grpSp>
      <p:grpSp>
        <p:nvGrpSpPr>
          <p:cNvPr id="137227" name="Group 11"/>
          <p:cNvGrpSpPr>
            <a:grpSpLocks/>
          </p:cNvGrpSpPr>
          <p:nvPr/>
        </p:nvGrpSpPr>
        <p:grpSpPr bwMode="auto">
          <a:xfrm>
            <a:off x="4413250" y="3521075"/>
            <a:ext cx="4800600" cy="2808288"/>
            <a:chOff x="2780" y="2218"/>
            <a:chExt cx="3024" cy="1769"/>
          </a:xfrm>
        </p:grpSpPr>
        <p:grpSp>
          <p:nvGrpSpPr>
            <p:cNvPr id="137228" name="Group 12"/>
            <p:cNvGrpSpPr>
              <a:grpSpLocks/>
            </p:cNvGrpSpPr>
            <p:nvPr/>
          </p:nvGrpSpPr>
          <p:grpSpPr bwMode="auto">
            <a:xfrm>
              <a:off x="2780" y="2218"/>
              <a:ext cx="2976" cy="1769"/>
              <a:chOff x="48" y="2077"/>
              <a:chExt cx="2976" cy="1769"/>
            </a:xfrm>
          </p:grpSpPr>
          <p:grpSp>
            <p:nvGrpSpPr>
              <p:cNvPr id="137229" name="Group 13"/>
              <p:cNvGrpSpPr>
                <a:grpSpLocks/>
              </p:cNvGrpSpPr>
              <p:nvPr/>
            </p:nvGrpSpPr>
            <p:grpSpPr bwMode="auto">
              <a:xfrm>
                <a:off x="48" y="2077"/>
                <a:ext cx="2976" cy="1584"/>
                <a:chOff x="240" y="672"/>
                <a:chExt cx="2976" cy="1584"/>
              </a:xfrm>
            </p:grpSpPr>
            <p:grpSp>
              <p:nvGrpSpPr>
                <p:cNvPr id="137230" name="Group 14"/>
                <p:cNvGrpSpPr>
                  <a:grpSpLocks/>
                </p:cNvGrpSpPr>
                <p:nvPr/>
              </p:nvGrpSpPr>
              <p:grpSpPr bwMode="auto">
                <a:xfrm>
                  <a:off x="240" y="672"/>
                  <a:ext cx="2976" cy="1584"/>
                  <a:chOff x="240" y="672"/>
                  <a:chExt cx="2976" cy="1584"/>
                </a:xfrm>
              </p:grpSpPr>
              <p:pic>
                <p:nvPicPr>
                  <p:cNvPr id="137231" name="Picture 15" descr="Fig6 2-03"/>
                  <p:cNvPicPr>
                    <a:picLocks noChangeAspect="1" noChangeArrowheads="1"/>
                  </p:cNvPicPr>
                  <p:nvPr/>
                </p:nvPicPr>
                <p:blipFill>
                  <a:blip r:embed="rId5" cstate="print">
                    <a:extLst>
                      <a:ext uri="{28A0092B-C50C-407E-A947-70E740481C1C}">
                        <a14:useLocalDpi xmlns:a14="http://schemas.microsoft.com/office/drawing/2010/main" val="0"/>
                      </a:ext>
                    </a:extLst>
                  </a:blip>
                  <a:srcRect b="4860"/>
                  <a:stretch>
                    <a:fillRect/>
                  </a:stretch>
                </p:blipFill>
                <p:spPr bwMode="auto">
                  <a:xfrm>
                    <a:off x="269" y="711"/>
                    <a:ext cx="2947" cy="1545"/>
                  </a:xfrm>
                  <a:prstGeom prst="rect">
                    <a:avLst/>
                  </a:prstGeom>
                  <a:noFill/>
                  <a:extLst>
                    <a:ext uri="{909E8E84-426E-40DD-AFC4-6F175D3DCCD1}">
                      <a14:hiddenFill xmlns:a14="http://schemas.microsoft.com/office/drawing/2010/main">
                        <a:solidFill>
                          <a:srgbClr val="FFFFFF"/>
                        </a:solidFill>
                      </a14:hiddenFill>
                    </a:ext>
                  </a:extLst>
                </p:spPr>
              </p:pic>
              <p:sp>
                <p:nvSpPr>
                  <p:cNvPr id="137232" name="Text Box 16"/>
                  <p:cNvSpPr txBox="1">
                    <a:spLocks noChangeArrowheads="1"/>
                  </p:cNvSpPr>
                  <p:nvPr/>
                </p:nvSpPr>
                <p:spPr bwMode="auto">
                  <a:xfrm>
                    <a:off x="240" y="672"/>
                    <a:ext cx="29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200" b="1" smtClean="0">
                        <a:solidFill>
                          <a:srgbClr val="FF0000"/>
                        </a:solidFill>
                        <a:latin typeface="Helvetica" pitchFamily="34" charset="0"/>
                      </a:rPr>
                      <a:t>Vertical Velocity in a Rotor at 5.1 km for 50 s Time Period</a:t>
                    </a:r>
                  </a:p>
                </p:txBody>
              </p:sp>
              <p:sp>
                <p:nvSpPr>
                  <p:cNvPr id="137233" name="Text Box 17"/>
                  <p:cNvSpPr txBox="1">
                    <a:spLocks noChangeArrowheads="1"/>
                  </p:cNvSpPr>
                  <p:nvPr/>
                </p:nvSpPr>
                <p:spPr bwMode="auto">
                  <a:xfrm>
                    <a:off x="1488" y="1776"/>
                    <a:ext cx="66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smtClean="0">
                        <a:solidFill>
                          <a:srgbClr val="FF0000"/>
                        </a:solidFill>
                        <a:latin typeface="Helvetica" pitchFamily="34" charset="0"/>
                      </a:rPr>
                      <a:t>Time (sec)</a:t>
                    </a:r>
                    <a:endParaRPr lang="en-US" altLang="en-US" sz="1400" b="1" baseline="30000" smtClean="0">
                      <a:solidFill>
                        <a:srgbClr val="FF0000"/>
                      </a:solidFill>
                      <a:latin typeface="Helvetica" pitchFamily="34" charset="0"/>
                    </a:endParaRPr>
                  </a:p>
                </p:txBody>
              </p:sp>
              <p:grpSp>
                <p:nvGrpSpPr>
                  <p:cNvPr id="137234" name="Group 18"/>
                  <p:cNvGrpSpPr>
                    <a:grpSpLocks/>
                  </p:cNvGrpSpPr>
                  <p:nvPr/>
                </p:nvGrpSpPr>
                <p:grpSpPr bwMode="auto">
                  <a:xfrm>
                    <a:off x="342" y="756"/>
                    <a:ext cx="528" cy="192"/>
                    <a:chOff x="401" y="756"/>
                    <a:chExt cx="528" cy="192"/>
                  </a:xfrm>
                </p:grpSpPr>
                <p:sp>
                  <p:nvSpPr>
                    <p:cNvPr id="137235" name="Rectangle 19"/>
                    <p:cNvSpPr>
                      <a:spLocks noChangeArrowheads="1"/>
                    </p:cNvSpPr>
                    <p:nvPr/>
                  </p:nvSpPr>
                  <p:spPr bwMode="auto">
                    <a:xfrm>
                      <a:off x="425" y="800"/>
                      <a:ext cx="472" cy="1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37236" name="Text Box 20"/>
                    <p:cNvSpPr txBox="1">
                      <a:spLocks noChangeArrowheads="1"/>
                    </p:cNvSpPr>
                    <p:nvPr/>
                  </p:nvSpPr>
                  <p:spPr bwMode="auto">
                    <a:xfrm>
                      <a:off x="401" y="756"/>
                      <a:ext cx="5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smtClean="0">
                          <a:solidFill>
                            <a:srgbClr val="3333CC"/>
                          </a:solidFill>
                          <a:latin typeface="Helvetica" pitchFamily="34" charset="0"/>
                        </a:rPr>
                        <a:t>20 m s</a:t>
                      </a:r>
                      <a:r>
                        <a:rPr lang="en-US" altLang="en-US" sz="1400" b="1" baseline="30000" smtClean="0">
                          <a:solidFill>
                            <a:srgbClr val="3333CC"/>
                          </a:solidFill>
                          <a:latin typeface="Helvetica" pitchFamily="34" charset="0"/>
                        </a:rPr>
                        <a:t>-1</a:t>
                      </a:r>
                    </a:p>
                  </p:txBody>
                </p:sp>
              </p:grpSp>
              <p:grpSp>
                <p:nvGrpSpPr>
                  <p:cNvPr id="137237" name="Group 21"/>
                  <p:cNvGrpSpPr>
                    <a:grpSpLocks/>
                  </p:cNvGrpSpPr>
                  <p:nvPr/>
                </p:nvGrpSpPr>
                <p:grpSpPr bwMode="auto">
                  <a:xfrm>
                    <a:off x="352" y="1614"/>
                    <a:ext cx="565" cy="192"/>
                    <a:chOff x="401" y="1646"/>
                    <a:chExt cx="565" cy="192"/>
                  </a:xfrm>
                </p:grpSpPr>
                <p:sp>
                  <p:nvSpPr>
                    <p:cNvPr id="137238" name="Rectangle 22"/>
                    <p:cNvSpPr>
                      <a:spLocks noChangeArrowheads="1"/>
                    </p:cNvSpPr>
                    <p:nvPr/>
                  </p:nvSpPr>
                  <p:spPr bwMode="auto">
                    <a:xfrm>
                      <a:off x="466" y="1686"/>
                      <a:ext cx="472" cy="1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37239" name="Text Box 23"/>
                    <p:cNvSpPr txBox="1">
                      <a:spLocks noChangeArrowheads="1"/>
                    </p:cNvSpPr>
                    <p:nvPr/>
                  </p:nvSpPr>
                  <p:spPr bwMode="auto">
                    <a:xfrm>
                      <a:off x="401" y="1646"/>
                      <a:ext cx="56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400" b="1" smtClean="0">
                          <a:solidFill>
                            <a:srgbClr val="3333CC"/>
                          </a:solidFill>
                          <a:latin typeface="Helvetica" pitchFamily="34" charset="0"/>
                        </a:rPr>
                        <a:t>-20 m s</a:t>
                      </a:r>
                      <a:r>
                        <a:rPr lang="en-US" altLang="en-US" sz="1400" b="1" baseline="30000" smtClean="0">
                          <a:solidFill>
                            <a:srgbClr val="3333CC"/>
                          </a:solidFill>
                          <a:latin typeface="Helvetica" pitchFamily="34" charset="0"/>
                        </a:rPr>
                        <a:t>-1</a:t>
                      </a:r>
                    </a:p>
                  </p:txBody>
                </p:sp>
              </p:grpSp>
            </p:grpSp>
            <p:sp>
              <p:nvSpPr>
                <p:cNvPr id="137240" name="Line 24"/>
                <p:cNvSpPr>
                  <a:spLocks noChangeShapeType="1"/>
                </p:cNvSpPr>
                <p:nvPr/>
              </p:nvSpPr>
              <p:spPr bwMode="auto">
                <a:xfrm>
                  <a:off x="542" y="1282"/>
                  <a:ext cx="2572" cy="1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grpSp>
          <p:sp>
            <p:nvSpPr>
              <p:cNvPr id="137241" name="Text Box 25"/>
              <p:cNvSpPr txBox="1">
                <a:spLocks noChangeArrowheads="1"/>
              </p:cNvSpPr>
              <p:nvPr/>
            </p:nvSpPr>
            <p:spPr bwMode="auto">
              <a:xfrm>
                <a:off x="395" y="3634"/>
                <a:ext cx="21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b="1" smtClean="0">
                    <a:solidFill>
                      <a:srgbClr val="FFFFFF"/>
                    </a:solidFill>
                    <a:latin typeface="Helvetica" pitchFamily="34" charset="0"/>
                  </a:rPr>
                  <a:t>13 Gust Measurements &gt; 10 m s</a:t>
                </a:r>
                <a:r>
                  <a:rPr lang="en-US" altLang="en-US" sz="1600" b="1" baseline="30000" smtClean="0">
                    <a:solidFill>
                      <a:srgbClr val="FFFFFF"/>
                    </a:solidFill>
                    <a:latin typeface="Helvetica" pitchFamily="34" charset="0"/>
                  </a:rPr>
                  <a:t>-1</a:t>
                </a:r>
                <a:endParaRPr lang="en-US" altLang="en-US" sz="1600" smtClean="0">
                  <a:solidFill>
                    <a:srgbClr val="FFFFFF"/>
                  </a:solidFill>
                </a:endParaRPr>
              </a:p>
            </p:txBody>
          </p:sp>
        </p:grpSp>
        <p:sp>
          <p:nvSpPr>
            <p:cNvPr id="137242" name="Text Box 26"/>
            <p:cNvSpPr txBox="1">
              <a:spLocks noChangeArrowheads="1"/>
            </p:cNvSpPr>
            <p:nvPr/>
          </p:nvSpPr>
          <p:spPr bwMode="auto">
            <a:xfrm>
              <a:off x="4889" y="3692"/>
              <a:ext cx="91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i="1" smtClean="0">
                  <a:solidFill>
                    <a:srgbClr val="000000"/>
                  </a:solidFill>
                  <a:latin typeface="Helvetica" pitchFamily="34" charset="0"/>
                </a:rPr>
                <a:t>Holmboe and Klieforth 1957</a:t>
              </a:r>
            </a:p>
          </p:txBody>
        </p:sp>
      </p:grpSp>
      <p:grpSp>
        <p:nvGrpSpPr>
          <p:cNvPr id="137243" name="Group 27"/>
          <p:cNvGrpSpPr>
            <a:grpSpLocks/>
          </p:cNvGrpSpPr>
          <p:nvPr/>
        </p:nvGrpSpPr>
        <p:grpSpPr bwMode="auto">
          <a:xfrm>
            <a:off x="133350" y="3276600"/>
            <a:ext cx="9086850" cy="3635375"/>
            <a:chOff x="84" y="2064"/>
            <a:chExt cx="5724" cy="2290"/>
          </a:xfrm>
        </p:grpSpPr>
        <p:grpSp>
          <p:nvGrpSpPr>
            <p:cNvPr id="137244" name="Group 28"/>
            <p:cNvGrpSpPr>
              <a:grpSpLocks/>
            </p:cNvGrpSpPr>
            <p:nvPr/>
          </p:nvGrpSpPr>
          <p:grpSpPr bwMode="auto">
            <a:xfrm>
              <a:off x="85" y="2064"/>
              <a:ext cx="5723" cy="2181"/>
              <a:chOff x="37" y="2112"/>
              <a:chExt cx="5723" cy="2181"/>
            </a:xfrm>
          </p:grpSpPr>
          <p:grpSp>
            <p:nvGrpSpPr>
              <p:cNvPr id="137245" name="Group 29"/>
              <p:cNvGrpSpPr>
                <a:grpSpLocks/>
              </p:cNvGrpSpPr>
              <p:nvPr/>
            </p:nvGrpSpPr>
            <p:grpSpPr bwMode="auto">
              <a:xfrm>
                <a:off x="37" y="2112"/>
                <a:ext cx="5723" cy="2181"/>
                <a:chOff x="37" y="2112"/>
                <a:chExt cx="5723" cy="2181"/>
              </a:xfrm>
            </p:grpSpPr>
            <p:grpSp>
              <p:nvGrpSpPr>
                <p:cNvPr id="137246" name="Group 30"/>
                <p:cNvGrpSpPr>
                  <a:grpSpLocks/>
                </p:cNvGrpSpPr>
                <p:nvPr/>
              </p:nvGrpSpPr>
              <p:grpSpPr bwMode="auto">
                <a:xfrm>
                  <a:off x="119" y="2263"/>
                  <a:ext cx="2586" cy="2030"/>
                  <a:chOff x="96" y="2263"/>
                  <a:chExt cx="2586" cy="2030"/>
                </a:xfrm>
              </p:grpSpPr>
              <p:grpSp>
                <p:nvGrpSpPr>
                  <p:cNvPr id="137247" name="Group 31"/>
                  <p:cNvGrpSpPr>
                    <a:grpSpLocks/>
                  </p:cNvGrpSpPr>
                  <p:nvPr/>
                </p:nvGrpSpPr>
                <p:grpSpPr bwMode="auto">
                  <a:xfrm>
                    <a:off x="96" y="2297"/>
                    <a:ext cx="2586" cy="1996"/>
                    <a:chOff x="96" y="2297"/>
                    <a:chExt cx="2586" cy="1996"/>
                  </a:xfrm>
                </p:grpSpPr>
                <p:pic>
                  <p:nvPicPr>
                    <p:cNvPr id="137248" name="Picture 32" descr="Fig1"/>
                    <p:cNvPicPr>
                      <a:picLocks noChangeAspect="1" noChangeArrowheads="1"/>
                    </p:cNvPicPr>
                    <p:nvPr/>
                  </p:nvPicPr>
                  <p:blipFill>
                    <a:blip r:embed="rId6" cstate="print">
                      <a:extLst>
                        <a:ext uri="{28A0092B-C50C-407E-A947-70E740481C1C}">
                          <a14:useLocalDpi xmlns:a14="http://schemas.microsoft.com/office/drawing/2010/main" val="0"/>
                        </a:ext>
                      </a:extLst>
                    </a:blip>
                    <a:srcRect t="6013" r="9192" b="10368"/>
                    <a:stretch>
                      <a:fillRect/>
                    </a:stretch>
                  </p:blipFill>
                  <p:spPr bwMode="auto">
                    <a:xfrm>
                      <a:off x="96" y="2297"/>
                      <a:ext cx="2586" cy="1996"/>
                    </a:xfrm>
                    <a:prstGeom prst="rect">
                      <a:avLst/>
                    </a:prstGeom>
                    <a:noFill/>
                    <a:extLst>
                      <a:ext uri="{909E8E84-426E-40DD-AFC4-6F175D3DCCD1}">
                        <a14:hiddenFill xmlns:a14="http://schemas.microsoft.com/office/drawing/2010/main">
                          <a:solidFill>
                            <a:srgbClr val="FFFFFF"/>
                          </a:solidFill>
                        </a14:hiddenFill>
                      </a:ext>
                    </a:extLst>
                  </p:spPr>
                </p:pic>
                <p:grpSp>
                  <p:nvGrpSpPr>
                    <p:cNvPr id="137249" name="Group 33"/>
                    <p:cNvGrpSpPr>
                      <a:grpSpLocks/>
                    </p:cNvGrpSpPr>
                    <p:nvPr/>
                  </p:nvGrpSpPr>
                  <p:grpSpPr bwMode="auto">
                    <a:xfrm>
                      <a:off x="1020" y="3754"/>
                      <a:ext cx="518" cy="326"/>
                      <a:chOff x="2660" y="2211"/>
                      <a:chExt cx="433" cy="288"/>
                    </a:xfrm>
                  </p:grpSpPr>
                  <p:sp>
                    <p:nvSpPr>
                      <p:cNvPr id="137250" name="Freeform 34"/>
                      <p:cNvSpPr>
                        <a:spLocks/>
                      </p:cNvSpPr>
                      <p:nvPr/>
                    </p:nvSpPr>
                    <p:spPr bwMode="auto">
                      <a:xfrm>
                        <a:off x="2660" y="2211"/>
                        <a:ext cx="433" cy="288"/>
                      </a:xfrm>
                      <a:custGeom>
                        <a:avLst/>
                        <a:gdLst>
                          <a:gd name="T0" fmla="*/ 6 w 433"/>
                          <a:gd name="T1" fmla="*/ 171 h 288"/>
                          <a:gd name="T2" fmla="*/ 4 w 433"/>
                          <a:gd name="T3" fmla="*/ 117 h 288"/>
                          <a:gd name="T4" fmla="*/ 30 w 433"/>
                          <a:gd name="T5" fmla="*/ 59 h 288"/>
                          <a:gd name="T6" fmla="*/ 75 w 433"/>
                          <a:gd name="T7" fmla="*/ 17 h 288"/>
                          <a:gd name="T8" fmla="*/ 138 w 433"/>
                          <a:gd name="T9" fmla="*/ 2 h 288"/>
                          <a:gd name="T10" fmla="*/ 192 w 433"/>
                          <a:gd name="T11" fmla="*/ 5 h 288"/>
                          <a:gd name="T12" fmla="*/ 291 w 433"/>
                          <a:gd name="T13" fmla="*/ 33 h 288"/>
                          <a:gd name="T14" fmla="*/ 352 w 433"/>
                          <a:gd name="T15" fmla="*/ 80 h 288"/>
                          <a:gd name="T16" fmla="*/ 399 w 433"/>
                          <a:gd name="T17" fmla="*/ 131 h 288"/>
                          <a:gd name="T18" fmla="*/ 429 w 433"/>
                          <a:gd name="T19" fmla="*/ 189 h 288"/>
                          <a:gd name="T20" fmla="*/ 423 w 433"/>
                          <a:gd name="T21" fmla="*/ 234 h 288"/>
                          <a:gd name="T22" fmla="*/ 390 w 433"/>
                          <a:gd name="T23" fmla="*/ 267 h 288"/>
                          <a:gd name="T24" fmla="*/ 315 w 433"/>
                          <a:gd name="T25" fmla="*/ 282 h 288"/>
                          <a:gd name="T26" fmla="*/ 196 w 433"/>
                          <a:gd name="T27" fmla="*/ 282 h 288"/>
                          <a:gd name="T28" fmla="*/ 75 w 433"/>
                          <a:gd name="T29" fmla="*/ 246 h 288"/>
                          <a:gd name="T30" fmla="*/ 16 w 433"/>
                          <a:gd name="T31" fmla="*/ 197 h 288"/>
                          <a:gd name="T32" fmla="*/ 4 w 433"/>
                          <a:gd name="T33" fmla="*/ 15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3" h="288">
                            <a:moveTo>
                              <a:pt x="6" y="171"/>
                            </a:moveTo>
                            <a:cubicBezTo>
                              <a:pt x="3" y="153"/>
                              <a:pt x="0" y="136"/>
                              <a:pt x="4" y="117"/>
                            </a:cubicBezTo>
                            <a:cubicBezTo>
                              <a:pt x="8" y="98"/>
                              <a:pt x="18" y="76"/>
                              <a:pt x="30" y="59"/>
                            </a:cubicBezTo>
                            <a:cubicBezTo>
                              <a:pt x="42" y="42"/>
                              <a:pt x="57" y="26"/>
                              <a:pt x="75" y="17"/>
                            </a:cubicBezTo>
                            <a:cubicBezTo>
                              <a:pt x="93" y="8"/>
                              <a:pt x="119" y="4"/>
                              <a:pt x="138" y="2"/>
                            </a:cubicBezTo>
                            <a:cubicBezTo>
                              <a:pt x="157" y="0"/>
                              <a:pt x="167" y="0"/>
                              <a:pt x="192" y="5"/>
                            </a:cubicBezTo>
                            <a:cubicBezTo>
                              <a:pt x="217" y="10"/>
                              <a:pt x="264" y="21"/>
                              <a:pt x="291" y="33"/>
                            </a:cubicBezTo>
                            <a:cubicBezTo>
                              <a:pt x="318" y="45"/>
                              <a:pt x="334" y="64"/>
                              <a:pt x="352" y="80"/>
                            </a:cubicBezTo>
                            <a:cubicBezTo>
                              <a:pt x="370" y="96"/>
                              <a:pt x="386" y="113"/>
                              <a:pt x="399" y="131"/>
                            </a:cubicBezTo>
                            <a:cubicBezTo>
                              <a:pt x="412" y="149"/>
                              <a:pt x="425" y="172"/>
                              <a:pt x="429" y="189"/>
                            </a:cubicBezTo>
                            <a:cubicBezTo>
                              <a:pt x="433" y="206"/>
                              <a:pt x="429" y="221"/>
                              <a:pt x="423" y="234"/>
                            </a:cubicBezTo>
                            <a:cubicBezTo>
                              <a:pt x="417" y="247"/>
                              <a:pt x="408" y="259"/>
                              <a:pt x="390" y="267"/>
                            </a:cubicBezTo>
                            <a:cubicBezTo>
                              <a:pt x="372" y="275"/>
                              <a:pt x="347" y="279"/>
                              <a:pt x="315" y="282"/>
                            </a:cubicBezTo>
                            <a:cubicBezTo>
                              <a:pt x="283" y="285"/>
                              <a:pt x="236" y="288"/>
                              <a:pt x="196" y="282"/>
                            </a:cubicBezTo>
                            <a:cubicBezTo>
                              <a:pt x="156" y="276"/>
                              <a:pt x="105" y="260"/>
                              <a:pt x="75" y="246"/>
                            </a:cubicBezTo>
                            <a:cubicBezTo>
                              <a:pt x="45" y="232"/>
                              <a:pt x="28" y="212"/>
                              <a:pt x="16" y="197"/>
                            </a:cubicBezTo>
                            <a:cubicBezTo>
                              <a:pt x="4" y="182"/>
                              <a:pt x="4" y="168"/>
                              <a:pt x="4" y="155"/>
                            </a:cubicBez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137251" name="Line 35"/>
                      <p:cNvSpPr>
                        <a:spLocks noChangeShapeType="1"/>
                      </p:cNvSpPr>
                      <p:nvPr/>
                    </p:nvSpPr>
                    <p:spPr bwMode="auto">
                      <a:xfrm>
                        <a:off x="2858" y="2216"/>
                        <a:ext cx="63" cy="1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137252" name="Line 36"/>
                      <p:cNvSpPr>
                        <a:spLocks noChangeShapeType="1"/>
                      </p:cNvSpPr>
                      <p:nvPr/>
                    </p:nvSpPr>
                    <p:spPr bwMode="auto">
                      <a:xfrm>
                        <a:off x="2777" y="2474"/>
                        <a:ext cx="63" cy="18"/>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grpSp>
              </p:grpSp>
              <p:sp>
                <p:nvSpPr>
                  <p:cNvPr id="137253" name="Text Box 37"/>
                  <p:cNvSpPr txBox="1">
                    <a:spLocks noChangeArrowheads="1"/>
                  </p:cNvSpPr>
                  <p:nvPr/>
                </p:nvSpPr>
                <p:spPr bwMode="auto">
                  <a:xfrm>
                    <a:off x="419" y="2263"/>
                    <a:ext cx="1734"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b="1" smtClean="0">
                        <a:solidFill>
                          <a:srgbClr val="000000"/>
                        </a:solidFill>
                        <a:latin typeface="Helvetica" pitchFamily="34" charset="0"/>
                      </a:rPr>
                      <a:t>Mountain Wave and Rotor Flow</a:t>
                    </a:r>
                  </a:p>
                  <a:p>
                    <a:pPr algn="ctr" fontAlgn="base">
                      <a:spcBef>
                        <a:spcPct val="0"/>
                      </a:spcBef>
                      <a:spcAft>
                        <a:spcPct val="0"/>
                      </a:spcAft>
                    </a:pPr>
                    <a:r>
                      <a:rPr lang="en-US" altLang="en-US" sz="1200" b="1" smtClean="0">
                        <a:solidFill>
                          <a:srgbClr val="000000"/>
                        </a:solidFill>
                        <a:latin typeface="Helvetica" pitchFamily="34" charset="0"/>
                      </a:rPr>
                      <a:t>Derived From Glider Measurements</a:t>
                    </a:r>
                  </a:p>
                </p:txBody>
              </p:sp>
            </p:grpSp>
            <p:sp>
              <p:nvSpPr>
                <p:cNvPr id="137254" name="Text Box 38"/>
                <p:cNvSpPr txBox="1">
                  <a:spLocks noChangeArrowheads="1"/>
                </p:cNvSpPr>
                <p:nvPr/>
              </p:nvSpPr>
              <p:spPr bwMode="auto">
                <a:xfrm>
                  <a:off x="37" y="2112"/>
                  <a:ext cx="572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4300" indent="-1143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buFontTx/>
                    <a:buChar char="•"/>
                  </a:pPr>
                  <a:r>
                    <a:rPr lang="en-US" altLang="en-US" sz="1600" b="1" smtClean="0">
                      <a:solidFill>
                        <a:srgbClr val="FFFF00"/>
                      </a:solidFill>
                      <a:latin typeface="Helvetica" pitchFamily="34" charset="0"/>
                    </a:rPr>
                    <a:t>Rotor structure and characteristics were documented in several cases during SWP</a:t>
                  </a:r>
                </a:p>
              </p:txBody>
            </p:sp>
          </p:grpSp>
          <p:grpSp>
            <p:nvGrpSpPr>
              <p:cNvPr id="137255" name="Group 39"/>
              <p:cNvGrpSpPr>
                <a:grpSpLocks/>
              </p:cNvGrpSpPr>
              <p:nvPr/>
            </p:nvGrpSpPr>
            <p:grpSpPr bwMode="auto">
              <a:xfrm>
                <a:off x="465" y="2509"/>
                <a:ext cx="2186" cy="1403"/>
                <a:chOff x="442" y="2509"/>
                <a:chExt cx="2186" cy="1403"/>
              </a:xfrm>
            </p:grpSpPr>
            <p:sp>
              <p:nvSpPr>
                <p:cNvPr id="137256" name="Freeform 40"/>
                <p:cNvSpPr>
                  <a:spLocks/>
                </p:cNvSpPr>
                <p:nvPr/>
              </p:nvSpPr>
              <p:spPr bwMode="auto">
                <a:xfrm>
                  <a:off x="442" y="2778"/>
                  <a:ext cx="991" cy="289"/>
                </a:xfrm>
                <a:custGeom>
                  <a:avLst/>
                  <a:gdLst>
                    <a:gd name="T0" fmla="*/ 744 w 991"/>
                    <a:gd name="T1" fmla="*/ 42 h 289"/>
                    <a:gd name="T2" fmla="*/ 812 w 991"/>
                    <a:gd name="T3" fmla="*/ 45 h 289"/>
                    <a:gd name="T4" fmla="*/ 869 w 991"/>
                    <a:gd name="T5" fmla="*/ 42 h 289"/>
                    <a:gd name="T6" fmla="*/ 853 w 991"/>
                    <a:gd name="T7" fmla="*/ 26 h 289"/>
                    <a:gd name="T8" fmla="*/ 368 w 991"/>
                    <a:gd name="T9" fmla="*/ 9 h 289"/>
                    <a:gd name="T10" fmla="*/ 289 w 991"/>
                    <a:gd name="T11" fmla="*/ 9 h 289"/>
                    <a:gd name="T12" fmla="*/ 229 w 991"/>
                    <a:gd name="T13" fmla="*/ 9 h 289"/>
                    <a:gd name="T14" fmla="*/ 166 w 991"/>
                    <a:gd name="T15" fmla="*/ 60 h 289"/>
                    <a:gd name="T16" fmla="*/ 118 w 991"/>
                    <a:gd name="T17" fmla="*/ 89 h 289"/>
                    <a:gd name="T18" fmla="*/ 59 w 991"/>
                    <a:gd name="T19" fmla="*/ 122 h 289"/>
                    <a:gd name="T20" fmla="*/ 23 w 991"/>
                    <a:gd name="T21" fmla="*/ 168 h 289"/>
                    <a:gd name="T22" fmla="*/ 29 w 991"/>
                    <a:gd name="T23" fmla="*/ 213 h 289"/>
                    <a:gd name="T24" fmla="*/ 196 w 991"/>
                    <a:gd name="T25" fmla="*/ 261 h 289"/>
                    <a:gd name="T26" fmla="*/ 364 w 991"/>
                    <a:gd name="T27" fmla="*/ 269 h 289"/>
                    <a:gd name="T28" fmla="*/ 557 w 991"/>
                    <a:gd name="T29" fmla="*/ 240 h 289"/>
                    <a:gd name="T30" fmla="*/ 728 w 991"/>
                    <a:gd name="T31" fmla="*/ 207 h 289"/>
                    <a:gd name="T32" fmla="*/ 862 w 991"/>
                    <a:gd name="T33" fmla="*/ 188 h 289"/>
                    <a:gd name="T34" fmla="*/ 958 w 991"/>
                    <a:gd name="T35" fmla="*/ 192 h 289"/>
                    <a:gd name="T36" fmla="*/ 989 w 991"/>
                    <a:gd name="T37" fmla="*/ 198 h 289"/>
                    <a:gd name="T38" fmla="*/ 973 w 991"/>
                    <a:gd name="T39" fmla="*/ 231 h 289"/>
                    <a:gd name="T40" fmla="*/ 917 w 991"/>
                    <a:gd name="T41" fmla="*/ 266 h 289"/>
                    <a:gd name="T42" fmla="*/ 863 w 991"/>
                    <a:gd name="T43" fmla="*/ 285 h 289"/>
                    <a:gd name="T44" fmla="*/ 817 w 991"/>
                    <a:gd name="T45" fmla="*/ 282 h 289"/>
                    <a:gd name="T46" fmla="*/ 761 w 991"/>
                    <a:gd name="T47" fmla="*/ 240 h 289"/>
                    <a:gd name="T48" fmla="*/ 676 w 991"/>
                    <a:gd name="T49" fmla="*/ 18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1" h="289">
                      <a:moveTo>
                        <a:pt x="744" y="42"/>
                      </a:moveTo>
                      <a:cubicBezTo>
                        <a:pt x="755" y="42"/>
                        <a:pt x="791" y="45"/>
                        <a:pt x="812" y="45"/>
                      </a:cubicBezTo>
                      <a:cubicBezTo>
                        <a:pt x="833" y="45"/>
                        <a:pt x="862" y="45"/>
                        <a:pt x="869" y="42"/>
                      </a:cubicBezTo>
                      <a:cubicBezTo>
                        <a:pt x="876" y="39"/>
                        <a:pt x="936" y="31"/>
                        <a:pt x="853" y="26"/>
                      </a:cubicBezTo>
                      <a:cubicBezTo>
                        <a:pt x="770" y="21"/>
                        <a:pt x="462" y="12"/>
                        <a:pt x="368" y="9"/>
                      </a:cubicBezTo>
                      <a:cubicBezTo>
                        <a:pt x="274" y="6"/>
                        <a:pt x="312" y="9"/>
                        <a:pt x="289" y="9"/>
                      </a:cubicBezTo>
                      <a:cubicBezTo>
                        <a:pt x="266" y="9"/>
                        <a:pt x="250" y="0"/>
                        <a:pt x="229" y="9"/>
                      </a:cubicBezTo>
                      <a:cubicBezTo>
                        <a:pt x="208" y="18"/>
                        <a:pt x="184" y="47"/>
                        <a:pt x="166" y="60"/>
                      </a:cubicBezTo>
                      <a:cubicBezTo>
                        <a:pt x="148" y="73"/>
                        <a:pt x="136" y="79"/>
                        <a:pt x="118" y="89"/>
                      </a:cubicBezTo>
                      <a:cubicBezTo>
                        <a:pt x="100" y="99"/>
                        <a:pt x="75" y="109"/>
                        <a:pt x="59" y="122"/>
                      </a:cubicBezTo>
                      <a:cubicBezTo>
                        <a:pt x="43" y="135"/>
                        <a:pt x="28" y="153"/>
                        <a:pt x="23" y="168"/>
                      </a:cubicBezTo>
                      <a:cubicBezTo>
                        <a:pt x="18" y="183"/>
                        <a:pt x="0" y="198"/>
                        <a:pt x="29" y="213"/>
                      </a:cubicBezTo>
                      <a:cubicBezTo>
                        <a:pt x="58" y="228"/>
                        <a:pt x="140" y="252"/>
                        <a:pt x="196" y="261"/>
                      </a:cubicBezTo>
                      <a:cubicBezTo>
                        <a:pt x="252" y="270"/>
                        <a:pt x="304" y="272"/>
                        <a:pt x="364" y="269"/>
                      </a:cubicBezTo>
                      <a:cubicBezTo>
                        <a:pt x="424" y="266"/>
                        <a:pt x="496" y="250"/>
                        <a:pt x="557" y="240"/>
                      </a:cubicBezTo>
                      <a:cubicBezTo>
                        <a:pt x="618" y="230"/>
                        <a:pt x="677" y="216"/>
                        <a:pt x="728" y="207"/>
                      </a:cubicBezTo>
                      <a:cubicBezTo>
                        <a:pt x="779" y="198"/>
                        <a:pt x="824" y="190"/>
                        <a:pt x="862" y="188"/>
                      </a:cubicBezTo>
                      <a:cubicBezTo>
                        <a:pt x="900" y="186"/>
                        <a:pt x="937" y="190"/>
                        <a:pt x="958" y="192"/>
                      </a:cubicBezTo>
                      <a:cubicBezTo>
                        <a:pt x="979" y="194"/>
                        <a:pt x="987" y="192"/>
                        <a:pt x="989" y="198"/>
                      </a:cubicBezTo>
                      <a:cubicBezTo>
                        <a:pt x="991" y="204"/>
                        <a:pt x="985" y="220"/>
                        <a:pt x="973" y="231"/>
                      </a:cubicBezTo>
                      <a:cubicBezTo>
                        <a:pt x="961" y="242"/>
                        <a:pt x="935" y="257"/>
                        <a:pt x="917" y="266"/>
                      </a:cubicBezTo>
                      <a:cubicBezTo>
                        <a:pt x="899" y="275"/>
                        <a:pt x="880" y="282"/>
                        <a:pt x="863" y="285"/>
                      </a:cubicBezTo>
                      <a:cubicBezTo>
                        <a:pt x="846" y="288"/>
                        <a:pt x="834" y="289"/>
                        <a:pt x="817" y="282"/>
                      </a:cubicBezTo>
                      <a:cubicBezTo>
                        <a:pt x="800" y="275"/>
                        <a:pt x="785" y="256"/>
                        <a:pt x="761" y="240"/>
                      </a:cubicBezTo>
                      <a:cubicBezTo>
                        <a:pt x="737" y="224"/>
                        <a:pt x="706" y="205"/>
                        <a:pt x="676" y="186"/>
                      </a:cubicBezTo>
                    </a:path>
                  </a:pathLst>
                </a:custGeom>
                <a:noFill/>
                <a:ln w="19050"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grpSp>
              <p:nvGrpSpPr>
                <p:cNvPr id="137257" name="Group 41"/>
                <p:cNvGrpSpPr>
                  <a:grpSpLocks/>
                </p:cNvGrpSpPr>
                <p:nvPr/>
              </p:nvGrpSpPr>
              <p:grpSpPr bwMode="auto">
                <a:xfrm>
                  <a:off x="507" y="2509"/>
                  <a:ext cx="2121" cy="1403"/>
                  <a:chOff x="507" y="2509"/>
                  <a:chExt cx="2121" cy="1403"/>
                </a:xfrm>
              </p:grpSpPr>
              <p:sp>
                <p:nvSpPr>
                  <p:cNvPr id="137258" name="Freeform 42"/>
                  <p:cNvSpPr>
                    <a:spLocks/>
                  </p:cNvSpPr>
                  <p:nvPr/>
                </p:nvSpPr>
                <p:spPr bwMode="auto">
                  <a:xfrm>
                    <a:off x="652" y="2509"/>
                    <a:ext cx="940" cy="1273"/>
                  </a:xfrm>
                  <a:custGeom>
                    <a:avLst/>
                    <a:gdLst>
                      <a:gd name="T0" fmla="*/ 224 w 940"/>
                      <a:gd name="T1" fmla="*/ 10 h 1273"/>
                      <a:gd name="T2" fmla="*/ 281 w 940"/>
                      <a:gd name="T3" fmla="*/ 31 h 1273"/>
                      <a:gd name="T4" fmla="*/ 337 w 940"/>
                      <a:gd name="T5" fmla="*/ 43 h 1273"/>
                      <a:gd name="T6" fmla="*/ 383 w 940"/>
                      <a:gd name="T7" fmla="*/ 43 h 1273"/>
                      <a:gd name="T8" fmla="*/ 401 w 940"/>
                      <a:gd name="T9" fmla="*/ 17 h 1273"/>
                      <a:gd name="T10" fmla="*/ 385 w 940"/>
                      <a:gd name="T11" fmla="*/ 2 h 1273"/>
                      <a:gd name="T12" fmla="*/ 352 w 940"/>
                      <a:gd name="T13" fmla="*/ 5 h 1273"/>
                      <a:gd name="T14" fmla="*/ 322 w 940"/>
                      <a:gd name="T15" fmla="*/ 20 h 1273"/>
                      <a:gd name="T16" fmla="*/ 190 w 940"/>
                      <a:gd name="T17" fmla="*/ 79 h 1273"/>
                      <a:gd name="T18" fmla="*/ 124 w 940"/>
                      <a:gd name="T19" fmla="*/ 104 h 1273"/>
                      <a:gd name="T20" fmla="*/ 29 w 940"/>
                      <a:gd name="T21" fmla="*/ 119 h 1273"/>
                      <a:gd name="T22" fmla="*/ 8 w 940"/>
                      <a:gd name="T23" fmla="*/ 92 h 1273"/>
                      <a:gd name="T24" fmla="*/ 76 w 940"/>
                      <a:gd name="T25" fmla="*/ 73 h 1273"/>
                      <a:gd name="T26" fmla="*/ 104 w 940"/>
                      <a:gd name="T27" fmla="*/ 91 h 1273"/>
                      <a:gd name="T28" fmla="*/ 112 w 940"/>
                      <a:gd name="T29" fmla="*/ 127 h 1273"/>
                      <a:gd name="T30" fmla="*/ 110 w 940"/>
                      <a:gd name="T31" fmla="*/ 160 h 1273"/>
                      <a:gd name="T32" fmla="*/ 127 w 940"/>
                      <a:gd name="T33" fmla="*/ 196 h 1273"/>
                      <a:gd name="T34" fmla="*/ 158 w 940"/>
                      <a:gd name="T35" fmla="*/ 209 h 1273"/>
                      <a:gd name="T36" fmla="*/ 188 w 940"/>
                      <a:gd name="T37" fmla="*/ 223 h 1273"/>
                      <a:gd name="T38" fmla="*/ 215 w 940"/>
                      <a:gd name="T39" fmla="*/ 268 h 1273"/>
                      <a:gd name="T40" fmla="*/ 256 w 940"/>
                      <a:gd name="T41" fmla="*/ 322 h 1273"/>
                      <a:gd name="T42" fmla="*/ 299 w 940"/>
                      <a:gd name="T43" fmla="*/ 353 h 1273"/>
                      <a:gd name="T44" fmla="*/ 364 w 940"/>
                      <a:gd name="T45" fmla="*/ 374 h 1273"/>
                      <a:gd name="T46" fmla="*/ 436 w 940"/>
                      <a:gd name="T47" fmla="*/ 376 h 1273"/>
                      <a:gd name="T48" fmla="*/ 491 w 940"/>
                      <a:gd name="T49" fmla="*/ 376 h 1273"/>
                      <a:gd name="T50" fmla="*/ 505 w 940"/>
                      <a:gd name="T51" fmla="*/ 383 h 1273"/>
                      <a:gd name="T52" fmla="*/ 487 w 940"/>
                      <a:gd name="T53" fmla="*/ 394 h 1273"/>
                      <a:gd name="T54" fmla="*/ 407 w 940"/>
                      <a:gd name="T55" fmla="*/ 418 h 1273"/>
                      <a:gd name="T56" fmla="*/ 274 w 940"/>
                      <a:gd name="T57" fmla="*/ 449 h 1273"/>
                      <a:gd name="T58" fmla="*/ 167 w 940"/>
                      <a:gd name="T59" fmla="*/ 473 h 1273"/>
                      <a:gd name="T60" fmla="*/ 55 w 940"/>
                      <a:gd name="T61" fmla="*/ 509 h 1273"/>
                      <a:gd name="T62" fmla="*/ 23 w 940"/>
                      <a:gd name="T63" fmla="*/ 532 h 1273"/>
                      <a:gd name="T64" fmla="*/ 34 w 940"/>
                      <a:gd name="T65" fmla="*/ 563 h 1273"/>
                      <a:gd name="T66" fmla="*/ 88 w 940"/>
                      <a:gd name="T67" fmla="*/ 601 h 1273"/>
                      <a:gd name="T68" fmla="*/ 121 w 940"/>
                      <a:gd name="T69" fmla="*/ 641 h 1273"/>
                      <a:gd name="T70" fmla="*/ 145 w 940"/>
                      <a:gd name="T71" fmla="*/ 670 h 1273"/>
                      <a:gd name="T72" fmla="*/ 178 w 940"/>
                      <a:gd name="T73" fmla="*/ 691 h 1273"/>
                      <a:gd name="T74" fmla="*/ 235 w 940"/>
                      <a:gd name="T75" fmla="*/ 740 h 1273"/>
                      <a:gd name="T76" fmla="*/ 268 w 940"/>
                      <a:gd name="T77" fmla="*/ 835 h 1273"/>
                      <a:gd name="T78" fmla="*/ 290 w 940"/>
                      <a:gd name="T79" fmla="*/ 926 h 1273"/>
                      <a:gd name="T80" fmla="*/ 302 w 940"/>
                      <a:gd name="T81" fmla="*/ 1015 h 1273"/>
                      <a:gd name="T82" fmla="*/ 212 w 940"/>
                      <a:gd name="T83" fmla="*/ 1129 h 1273"/>
                      <a:gd name="T84" fmla="*/ 244 w 940"/>
                      <a:gd name="T85" fmla="*/ 1201 h 1273"/>
                      <a:gd name="T86" fmla="*/ 331 w 940"/>
                      <a:gd name="T87" fmla="*/ 1246 h 1273"/>
                      <a:gd name="T88" fmla="*/ 457 w 940"/>
                      <a:gd name="T89" fmla="*/ 1268 h 1273"/>
                      <a:gd name="T90" fmla="*/ 568 w 940"/>
                      <a:gd name="T91" fmla="*/ 1268 h 1273"/>
                      <a:gd name="T92" fmla="*/ 679 w 940"/>
                      <a:gd name="T93" fmla="*/ 1235 h 1273"/>
                      <a:gd name="T94" fmla="*/ 802 w 940"/>
                      <a:gd name="T95" fmla="*/ 1181 h 1273"/>
                      <a:gd name="T96" fmla="*/ 890 w 940"/>
                      <a:gd name="T97" fmla="*/ 1150 h 1273"/>
                      <a:gd name="T98" fmla="*/ 940 w 940"/>
                      <a:gd name="T99" fmla="*/ 1145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40" h="1273">
                        <a:moveTo>
                          <a:pt x="224" y="10"/>
                        </a:moveTo>
                        <a:cubicBezTo>
                          <a:pt x="234" y="14"/>
                          <a:pt x="262" y="26"/>
                          <a:pt x="281" y="31"/>
                        </a:cubicBezTo>
                        <a:cubicBezTo>
                          <a:pt x="300" y="36"/>
                          <a:pt x="320" y="41"/>
                          <a:pt x="337" y="43"/>
                        </a:cubicBezTo>
                        <a:cubicBezTo>
                          <a:pt x="354" y="45"/>
                          <a:pt x="372" y="47"/>
                          <a:pt x="383" y="43"/>
                        </a:cubicBezTo>
                        <a:cubicBezTo>
                          <a:pt x="394" y="39"/>
                          <a:pt x="401" y="24"/>
                          <a:pt x="401" y="17"/>
                        </a:cubicBezTo>
                        <a:cubicBezTo>
                          <a:pt x="401" y="10"/>
                          <a:pt x="393" y="4"/>
                          <a:pt x="385" y="2"/>
                        </a:cubicBezTo>
                        <a:cubicBezTo>
                          <a:pt x="377" y="0"/>
                          <a:pt x="362" y="2"/>
                          <a:pt x="352" y="5"/>
                        </a:cubicBezTo>
                        <a:cubicBezTo>
                          <a:pt x="342" y="8"/>
                          <a:pt x="349" y="8"/>
                          <a:pt x="322" y="20"/>
                        </a:cubicBezTo>
                        <a:cubicBezTo>
                          <a:pt x="295" y="32"/>
                          <a:pt x="223" y="65"/>
                          <a:pt x="190" y="79"/>
                        </a:cubicBezTo>
                        <a:cubicBezTo>
                          <a:pt x="157" y="93"/>
                          <a:pt x="151" y="97"/>
                          <a:pt x="124" y="104"/>
                        </a:cubicBezTo>
                        <a:cubicBezTo>
                          <a:pt x="97" y="111"/>
                          <a:pt x="48" y="121"/>
                          <a:pt x="29" y="119"/>
                        </a:cubicBezTo>
                        <a:cubicBezTo>
                          <a:pt x="10" y="117"/>
                          <a:pt x="0" y="100"/>
                          <a:pt x="8" y="92"/>
                        </a:cubicBezTo>
                        <a:cubicBezTo>
                          <a:pt x="16" y="84"/>
                          <a:pt x="60" y="73"/>
                          <a:pt x="76" y="73"/>
                        </a:cubicBezTo>
                        <a:cubicBezTo>
                          <a:pt x="92" y="73"/>
                          <a:pt x="98" y="82"/>
                          <a:pt x="104" y="91"/>
                        </a:cubicBezTo>
                        <a:cubicBezTo>
                          <a:pt x="110" y="100"/>
                          <a:pt x="111" y="116"/>
                          <a:pt x="112" y="127"/>
                        </a:cubicBezTo>
                        <a:cubicBezTo>
                          <a:pt x="113" y="138"/>
                          <a:pt x="108" y="149"/>
                          <a:pt x="110" y="160"/>
                        </a:cubicBezTo>
                        <a:cubicBezTo>
                          <a:pt x="112" y="171"/>
                          <a:pt x="119" y="188"/>
                          <a:pt x="127" y="196"/>
                        </a:cubicBezTo>
                        <a:cubicBezTo>
                          <a:pt x="135" y="204"/>
                          <a:pt x="148" y="205"/>
                          <a:pt x="158" y="209"/>
                        </a:cubicBezTo>
                        <a:cubicBezTo>
                          <a:pt x="168" y="213"/>
                          <a:pt x="179" y="213"/>
                          <a:pt x="188" y="223"/>
                        </a:cubicBezTo>
                        <a:cubicBezTo>
                          <a:pt x="197" y="233"/>
                          <a:pt x="204" y="252"/>
                          <a:pt x="215" y="268"/>
                        </a:cubicBezTo>
                        <a:cubicBezTo>
                          <a:pt x="226" y="284"/>
                          <a:pt x="242" y="308"/>
                          <a:pt x="256" y="322"/>
                        </a:cubicBezTo>
                        <a:cubicBezTo>
                          <a:pt x="270" y="336"/>
                          <a:pt x="281" y="344"/>
                          <a:pt x="299" y="353"/>
                        </a:cubicBezTo>
                        <a:cubicBezTo>
                          <a:pt x="317" y="362"/>
                          <a:pt x="341" y="370"/>
                          <a:pt x="364" y="374"/>
                        </a:cubicBezTo>
                        <a:cubicBezTo>
                          <a:pt x="387" y="378"/>
                          <a:pt x="415" y="376"/>
                          <a:pt x="436" y="376"/>
                        </a:cubicBezTo>
                        <a:cubicBezTo>
                          <a:pt x="457" y="376"/>
                          <a:pt x="480" y="375"/>
                          <a:pt x="491" y="376"/>
                        </a:cubicBezTo>
                        <a:cubicBezTo>
                          <a:pt x="502" y="377"/>
                          <a:pt x="506" y="380"/>
                          <a:pt x="505" y="383"/>
                        </a:cubicBezTo>
                        <a:cubicBezTo>
                          <a:pt x="504" y="386"/>
                          <a:pt x="503" y="388"/>
                          <a:pt x="487" y="394"/>
                        </a:cubicBezTo>
                        <a:cubicBezTo>
                          <a:pt x="471" y="400"/>
                          <a:pt x="442" y="409"/>
                          <a:pt x="407" y="418"/>
                        </a:cubicBezTo>
                        <a:cubicBezTo>
                          <a:pt x="372" y="427"/>
                          <a:pt x="314" y="440"/>
                          <a:pt x="274" y="449"/>
                        </a:cubicBezTo>
                        <a:cubicBezTo>
                          <a:pt x="234" y="458"/>
                          <a:pt x="203" y="463"/>
                          <a:pt x="167" y="473"/>
                        </a:cubicBezTo>
                        <a:cubicBezTo>
                          <a:pt x="131" y="483"/>
                          <a:pt x="79" y="499"/>
                          <a:pt x="55" y="509"/>
                        </a:cubicBezTo>
                        <a:cubicBezTo>
                          <a:pt x="31" y="519"/>
                          <a:pt x="27" y="523"/>
                          <a:pt x="23" y="532"/>
                        </a:cubicBezTo>
                        <a:cubicBezTo>
                          <a:pt x="19" y="541"/>
                          <a:pt x="23" y="552"/>
                          <a:pt x="34" y="563"/>
                        </a:cubicBezTo>
                        <a:cubicBezTo>
                          <a:pt x="45" y="574"/>
                          <a:pt x="74" y="588"/>
                          <a:pt x="88" y="601"/>
                        </a:cubicBezTo>
                        <a:cubicBezTo>
                          <a:pt x="102" y="614"/>
                          <a:pt x="112" y="629"/>
                          <a:pt x="121" y="641"/>
                        </a:cubicBezTo>
                        <a:cubicBezTo>
                          <a:pt x="130" y="653"/>
                          <a:pt x="135" y="662"/>
                          <a:pt x="145" y="670"/>
                        </a:cubicBezTo>
                        <a:cubicBezTo>
                          <a:pt x="155" y="678"/>
                          <a:pt x="163" y="679"/>
                          <a:pt x="178" y="691"/>
                        </a:cubicBezTo>
                        <a:cubicBezTo>
                          <a:pt x="193" y="703"/>
                          <a:pt x="220" y="716"/>
                          <a:pt x="235" y="740"/>
                        </a:cubicBezTo>
                        <a:cubicBezTo>
                          <a:pt x="250" y="764"/>
                          <a:pt x="259" y="804"/>
                          <a:pt x="268" y="835"/>
                        </a:cubicBezTo>
                        <a:cubicBezTo>
                          <a:pt x="277" y="866"/>
                          <a:pt x="284" y="896"/>
                          <a:pt x="290" y="926"/>
                        </a:cubicBezTo>
                        <a:cubicBezTo>
                          <a:pt x="296" y="956"/>
                          <a:pt x="315" y="981"/>
                          <a:pt x="302" y="1015"/>
                        </a:cubicBezTo>
                        <a:cubicBezTo>
                          <a:pt x="289" y="1049"/>
                          <a:pt x="222" y="1098"/>
                          <a:pt x="212" y="1129"/>
                        </a:cubicBezTo>
                        <a:cubicBezTo>
                          <a:pt x="202" y="1160"/>
                          <a:pt x="224" y="1182"/>
                          <a:pt x="244" y="1201"/>
                        </a:cubicBezTo>
                        <a:cubicBezTo>
                          <a:pt x="264" y="1220"/>
                          <a:pt x="296" y="1235"/>
                          <a:pt x="331" y="1246"/>
                        </a:cubicBezTo>
                        <a:cubicBezTo>
                          <a:pt x="366" y="1257"/>
                          <a:pt x="418" y="1264"/>
                          <a:pt x="457" y="1268"/>
                        </a:cubicBezTo>
                        <a:cubicBezTo>
                          <a:pt x="496" y="1272"/>
                          <a:pt x="531" y="1273"/>
                          <a:pt x="568" y="1268"/>
                        </a:cubicBezTo>
                        <a:cubicBezTo>
                          <a:pt x="605" y="1263"/>
                          <a:pt x="640" y="1249"/>
                          <a:pt x="679" y="1235"/>
                        </a:cubicBezTo>
                        <a:cubicBezTo>
                          <a:pt x="718" y="1221"/>
                          <a:pt x="767" y="1195"/>
                          <a:pt x="802" y="1181"/>
                        </a:cubicBezTo>
                        <a:cubicBezTo>
                          <a:pt x="837" y="1167"/>
                          <a:pt x="867" y="1156"/>
                          <a:pt x="890" y="1150"/>
                        </a:cubicBezTo>
                        <a:cubicBezTo>
                          <a:pt x="913" y="1144"/>
                          <a:pt x="926" y="1144"/>
                          <a:pt x="940" y="1145"/>
                        </a:cubicBezTo>
                      </a:path>
                    </a:pathLst>
                  </a:custGeom>
                  <a:noFill/>
                  <a:ln w="19050" cap="flat" cmpd="sng">
                    <a:solidFill>
                      <a:srgbClr val="00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137259" name="Freeform 43"/>
                  <p:cNvSpPr>
                    <a:spLocks/>
                  </p:cNvSpPr>
                  <p:nvPr/>
                </p:nvSpPr>
                <p:spPr bwMode="auto">
                  <a:xfrm>
                    <a:off x="507" y="2604"/>
                    <a:ext cx="2121" cy="590"/>
                  </a:xfrm>
                  <a:custGeom>
                    <a:avLst/>
                    <a:gdLst>
                      <a:gd name="T0" fmla="*/ 0 w 2121"/>
                      <a:gd name="T1" fmla="*/ 18 h 590"/>
                      <a:gd name="T2" fmla="*/ 98 w 2121"/>
                      <a:gd name="T3" fmla="*/ 39 h 590"/>
                      <a:gd name="T4" fmla="*/ 192 w 2121"/>
                      <a:gd name="T5" fmla="*/ 47 h 590"/>
                      <a:gd name="T6" fmla="*/ 303 w 2121"/>
                      <a:gd name="T7" fmla="*/ 51 h 590"/>
                      <a:gd name="T8" fmla="*/ 434 w 2121"/>
                      <a:gd name="T9" fmla="*/ 45 h 590"/>
                      <a:gd name="T10" fmla="*/ 524 w 2121"/>
                      <a:gd name="T11" fmla="*/ 33 h 590"/>
                      <a:gd name="T12" fmla="*/ 633 w 2121"/>
                      <a:gd name="T13" fmla="*/ 6 h 590"/>
                      <a:gd name="T14" fmla="*/ 777 w 2121"/>
                      <a:gd name="T15" fmla="*/ 6 h 590"/>
                      <a:gd name="T16" fmla="*/ 947 w 2121"/>
                      <a:gd name="T17" fmla="*/ 2 h 590"/>
                      <a:gd name="T18" fmla="*/ 1077 w 2121"/>
                      <a:gd name="T19" fmla="*/ 20 h 590"/>
                      <a:gd name="T20" fmla="*/ 1262 w 2121"/>
                      <a:gd name="T21" fmla="*/ 60 h 590"/>
                      <a:gd name="T22" fmla="*/ 1448 w 2121"/>
                      <a:gd name="T23" fmla="*/ 99 h 590"/>
                      <a:gd name="T24" fmla="*/ 1572 w 2121"/>
                      <a:gd name="T25" fmla="*/ 114 h 590"/>
                      <a:gd name="T26" fmla="*/ 1721 w 2121"/>
                      <a:gd name="T27" fmla="*/ 102 h 590"/>
                      <a:gd name="T28" fmla="*/ 1937 w 2121"/>
                      <a:gd name="T29" fmla="*/ 92 h 590"/>
                      <a:gd name="T30" fmla="*/ 2070 w 2121"/>
                      <a:gd name="T31" fmla="*/ 96 h 590"/>
                      <a:gd name="T32" fmla="*/ 2117 w 2121"/>
                      <a:gd name="T33" fmla="*/ 119 h 590"/>
                      <a:gd name="T34" fmla="*/ 2096 w 2121"/>
                      <a:gd name="T35" fmla="*/ 141 h 590"/>
                      <a:gd name="T36" fmla="*/ 2004 w 2121"/>
                      <a:gd name="T37" fmla="*/ 162 h 590"/>
                      <a:gd name="T38" fmla="*/ 1907 w 2121"/>
                      <a:gd name="T39" fmla="*/ 176 h 590"/>
                      <a:gd name="T40" fmla="*/ 1811 w 2121"/>
                      <a:gd name="T41" fmla="*/ 173 h 590"/>
                      <a:gd name="T42" fmla="*/ 1722 w 2121"/>
                      <a:gd name="T43" fmla="*/ 167 h 590"/>
                      <a:gd name="T44" fmla="*/ 1673 w 2121"/>
                      <a:gd name="T45" fmla="*/ 173 h 590"/>
                      <a:gd name="T46" fmla="*/ 1628 w 2121"/>
                      <a:gd name="T47" fmla="*/ 182 h 590"/>
                      <a:gd name="T48" fmla="*/ 1539 w 2121"/>
                      <a:gd name="T49" fmla="*/ 221 h 590"/>
                      <a:gd name="T50" fmla="*/ 1482 w 2121"/>
                      <a:gd name="T51" fmla="*/ 254 h 590"/>
                      <a:gd name="T52" fmla="*/ 1424 w 2121"/>
                      <a:gd name="T53" fmla="*/ 276 h 590"/>
                      <a:gd name="T54" fmla="*/ 1368 w 2121"/>
                      <a:gd name="T55" fmla="*/ 306 h 590"/>
                      <a:gd name="T56" fmla="*/ 1266 w 2121"/>
                      <a:gd name="T57" fmla="*/ 396 h 590"/>
                      <a:gd name="T58" fmla="*/ 1178 w 2121"/>
                      <a:gd name="T59" fmla="*/ 482 h 590"/>
                      <a:gd name="T60" fmla="*/ 1109 w 2121"/>
                      <a:gd name="T61" fmla="*/ 536 h 590"/>
                      <a:gd name="T62" fmla="*/ 1028 w 2121"/>
                      <a:gd name="T63" fmla="*/ 566 h 590"/>
                      <a:gd name="T64" fmla="*/ 969 w 2121"/>
                      <a:gd name="T65" fmla="*/ 587 h 590"/>
                      <a:gd name="T66" fmla="*/ 924 w 2121"/>
                      <a:gd name="T67" fmla="*/ 587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1" h="590">
                        <a:moveTo>
                          <a:pt x="0" y="18"/>
                        </a:moveTo>
                        <a:cubicBezTo>
                          <a:pt x="16" y="21"/>
                          <a:pt x="66" y="34"/>
                          <a:pt x="98" y="39"/>
                        </a:cubicBezTo>
                        <a:cubicBezTo>
                          <a:pt x="130" y="44"/>
                          <a:pt x="158" y="45"/>
                          <a:pt x="192" y="47"/>
                        </a:cubicBezTo>
                        <a:cubicBezTo>
                          <a:pt x="226" y="49"/>
                          <a:pt x="263" y="51"/>
                          <a:pt x="303" y="51"/>
                        </a:cubicBezTo>
                        <a:cubicBezTo>
                          <a:pt x="343" y="51"/>
                          <a:pt x="397" y="48"/>
                          <a:pt x="434" y="45"/>
                        </a:cubicBezTo>
                        <a:cubicBezTo>
                          <a:pt x="471" y="42"/>
                          <a:pt x="491" y="39"/>
                          <a:pt x="524" y="33"/>
                        </a:cubicBezTo>
                        <a:cubicBezTo>
                          <a:pt x="557" y="27"/>
                          <a:pt x="591" y="10"/>
                          <a:pt x="633" y="6"/>
                        </a:cubicBezTo>
                        <a:cubicBezTo>
                          <a:pt x="675" y="2"/>
                          <a:pt x="725" y="7"/>
                          <a:pt x="777" y="6"/>
                        </a:cubicBezTo>
                        <a:cubicBezTo>
                          <a:pt x="829" y="5"/>
                          <a:pt x="897" y="0"/>
                          <a:pt x="947" y="2"/>
                        </a:cubicBezTo>
                        <a:cubicBezTo>
                          <a:pt x="997" y="4"/>
                          <a:pt x="1025" y="10"/>
                          <a:pt x="1077" y="20"/>
                        </a:cubicBezTo>
                        <a:cubicBezTo>
                          <a:pt x="1129" y="30"/>
                          <a:pt x="1200" y="47"/>
                          <a:pt x="1262" y="60"/>
                        </a:cubicBezTo>
                        <a:cubicBezTo>
                          <a:pt x="1324" y="73"/>
                          <a:pt x="1396" y="90"/>
                          <a:pt x="1448" y="99"/>
                        </a:cubicBezTo>
                        <a:cubicBezTo>
                          <a:pt x="1500" y="108"/>
                          <a:pt x="1527" y="114"/>
                          <a:pt x="1572" y="114"/>
                        </a:cubicBezTo>
                        <a:cubicBezTo>
                          <a:pt x="1617" y="114"/>
                          <a:pt x="1660" y="106"/>
                          <a:pt x="1721" y="102"/>
                        </a:cubicBezTo>
                        <a:cubicBezTo>
                          <a:pt x="1782" y="98"/>
                          <a:pt x="1879" y="93"/>
                          <a:pt x="1937" y="92"/>
                        </a:cubicBezTo>
                        <a:cubicBezTo>
                          <a:pt x="1995" y="91"/>
                          <a:pt x="2040" y="92"/>
                          <a:pt x="2070" y="96"/>
                        </a:cubicBezTo>
                        <a:cubicBezTo>
                          <a:pt x="2100" y="100"/>
                          <a:pt x="2113" y="112"/>
                          <a:pt x="2117" y="119"/>
                        </a:cubicBezTo>
                        <a:cubicBezTo>
                          <a:pt x="2121" y="126"/>
                          <a:pt x="2115" y="134"/>
                          <a:pt x="2096" y="141"/>
                        </a:cubicBezTo>
                        <a:cubicBezTo>
                          <a:pt x="2077" y="148"/>
                          <a:pt x="2035" y="156"/>
                          <a:pt x="2004" y="162"/>
                        </a:cubicBezTo>
                        <a:cubicBezTo>
                          <a:pt x="1973" y="168"/>
                          <a:pt x="1939" y="174"/>
                          <a:pt x="1907" y="176"/>
                        </a:cubicBezTo>
                        <a:cubicBezTo>
                          <a:pt x="1875" y="178"/>
                          <a:pt x="1842" y="174"/>
                          <a:pt x="1811" y="173"/>
                        </a:cubicBezTo>
                        <a:cubicBezTo>
                          <a:pt x="1780" y="172"/>
                          <a:pt x="1745" y="167"/>
                          <a:pt x="1722" y="167"/>
                        </a:cubicBezTo>
                        <a:cubicBezTo>
                          <a:pt x="1699" y="167"/>
                          <a:pt x="1689" y="171"/>
                          <a:pt x="1673" y="173"/>
                        </a:cubicBezTo>
                        <a:cubicBezTo>
                          <a:pt x="1657" y="175"/>
                          <a:pt x="1650" y="174"/>
                          <a:pt x="1628" y="182"/>
                        </a:cubicBezTo>
                        <a:cubicBezTo>
                          <a:pt x="1606" y="190"/>
                          <a:pt x="1563" y="209"/>
                          <a:pt x="1539" y="221"/>
                        </a:cubicBezTo>
                        <a:cubicBezTo>
                          <a:pt x="1515" y="233"/>
                          <a:pt x="1501" y="245"/>
                          <a:pt x="1482" y="254"/>
                        </a:cubicBezTo>
                        <a:cubicBezTo>
                          <a:pt x="1463" y="263"/>
                          <a:pt x="1443" y="267"/>
                          <a:pt x="1424" y="276"/>
                        </a:cubicBezTo>
                        <a:cubicBezTo>
                          <a:pt x="1405" y="285"/>
                          <a:pt x="1394" y="286"/>
                          <a:pt x="1368" y="306"/>
                        </a:cubicBezTo>
                        <a:cubicBezTo>
                          <a:pt x="1342" y="326"/>
                          <a:pt x="1298" y="367"/>
                          <a:pt x="1266" y="396"/>
                        </a:cubicBezTo>
                        <a:cubicBezTo>
                          <a:pt x="1234" y="425"/>
                          <a:pt x="1204" y="459"/>
                          <a:pt x="1178" y="482"/>
                        </a:cubicBezTo>
                        <a:cubicBezTo>
                          <a:pt x="1152" y="505"/>
                          <a:pt x="1134" y="522"/>
                          <a:pt x="1109" y="536"/>
                        </a:cubicBezTo>
                        <a:cubicBezTo>
                          <a:pt x="1084" y="550"/>
                          <a:pt x="1051" y="558"/>
                          <a:pt x="1028" y="566"/>
                        </a:cubicBezTo>
                        <a:cubicBezTo>
                          <a:pt x="1005" y="574"/>
                          <a:pt x="986" y="584"/>
                          <a:pt x="969" y="587"/>
                        </a:cubicBezTo>
                        <a:cubicBezTo>
                          <a:pt x="952" y="590"/>
                          <a:pt x="938" y="588"/>
                          <a:pt x="924" y="587"/>
                        </a:cubicBezTo>
                      </a:path>
                    </a:pathLst>
                  </a:custGeom>
                  <a:noFill/>
                  <a:ln w="19050"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137260" name="Freeform 44"/>
                  <p:cNvSpPr>
                    <a:spLocks/>
                  </p:cNvSpPr>
                  <p:nvPr/>
                </p:nvSpPr>
                <p:spPr bwMode="auto">
                  <a:xfrm>
                    <a:off x="623" y="2663"/>
                    <a:ext cx="486" cy="236"/>
                  </a:xfrm>
                  <a:custGeom>
                    <a:avLst/>
                    <a:gdLst>
                      <a:gd name="T0" fmla="*/ 108 w 486"/>
                      <a:gd name="T1" fmla="*/ 0 h 236"/>
                      <a:gd name="T2" fmla="*/ 43 w 486"/>
                      <a:gd name="T3" fmla="*/ 30 h 236"/>
                      <a:gd name="T4" fmla="*/ 13 w 486"/>
                      <a:gd name="T5" fmla="*/ 55 h 236"/>
                      <a:gd name="T6" fmla="*/ 6 w 486"/>
                      <a:gd name="T7" fmla="*/ 78 h 236"/>
                      <a:gd name="T8" fmla="*/ 48 w 486"/>
                      <a:gd name="T9" fmla="*/ 135 h 236"/>
                      <a:gd name="T10" fmla="*/ 97 w 486"/>
                      <a:gd name="T11" fmla="*/ 171 h 236"/>
                      <a:gd name="T12" fmla="*/ 174 w 486"/>
                      <a:gd name="T13" fmla="*/ 204 h 236"/>
                      <a:gd name="T14" fmla="*/ 289 w 486"/>
                      <a:gd name="T15" fmla="*/ 223 h 236"/>
                      <a:gd name="T16" fmla="*/ 415 w 486"/>
                      <a:gd name="T17" fmla="*/ 234 h 236"/>
                      <a:gd name="T18" fmla="*/ 486 w 486"/>
                      <a:gd name="T19" fmla="*/ 235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6" h="236">
                        <a:moveTo>
                          <a:pt x="108" y="0"/>
                        </a:moveTo>
                        <a:cubicBezTo>
                          <a:pt x="97" y="5"/>
                          <a:pt x="59" y="21"/>
                          <a:pt x="43" y="30"/>
                        </a:cubicBezTo>
                        <a:cubicBezTo>
                          <a:pt x="27" y="39"/>
                          <a:pt x="19" y="47"/>
                          <a:pt x="13" y="55"/>
                        </a:cubicBezTo>
                        <a:cubicBezTo>
                          <a:pt x="7" y="63"/>
                          <a:pt x="0" y="65"/>
                          <a:pt x="6" y="78"/>
                        </a:cubicBezTo>
                        <a:cubicBezTo>
                          <a:pt x="12" y="91"/>
                          <a:pt x="33" y="119"/>
                          <a:pt x="48" y="135"/>
                        </a:cubicBezTo>
                        <a:cubicBezTo>
                          <a:pt x="63" y="151"/>
                          <a:pt x="76" y="160"/>
                          <a:pt x="97" y="171"/>
                        </a:cubicBezTo>
                        <a:cubicBezTo>
                          <a:pt x="118" y="182"/>
                          <a:pt x="142" y="195"/>
                          <a:pt x="174" y="204"/>
                        </a:cubicBezTo>
                        <a:cubicBezTo>
                          <a:pt x="206" y="213"/>
                          <a:pt x="249" y="218"/>
                          <a:pt x="289" y="223"/>
                        </a:cubicBezTo>
                        <a:cubicBezTo>
                          <a:pt x="329" y="228"/>
                          <a:pt x="382" y="232"/>
                          <a:pt x="415" y="234"/>
                        </a:cubicBezTo>
                        <a:cubicBezTo>
                          <a:pt x="448" y="236"/>
                          <a:pt x="475" y="235"/>
                          <a:pt x="486" y="235"/>
                        </a:cubicBezTo>
                      </a:path>
                    </a:pathLst>
                  </a:custGeom>
                  <a:noFill/>
                  <a:ln w="19050"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sp>
                <p:nvSpPr>
                  <p:cNvPr id="137261" name="Freeform 45"/>
                  <p:cNvSpPr>
                    <a:spLocks/>
                  </p:cNvSpPr>
                  <p:nvPr/>
                </p:nvSpPr>
                <p:spPr bwMode="auto">
                  <a:xfrm>
                    <a:off x="1025" y="3582"/>
                    <a:ext cx="820" cy="330"/>
                  </a:xfrm>
                  <a:custGeom>
                    <a:avLst/>
                    <a:gdLst>
                      <a:gd name="T0" fmla="*/ 0 w 820"/>
                      <a:gd name="T1" fmla="*/ 29 h 330"/>
                      <a:gd name="T2" fmla="*/ 93 w 820"/>
                      <a:gd name="T3" fmla="*/ 11 h 330"/>
                      <a:gd name="T4" fmla="*/ 189 w 820"/>
                      <a:gd name="T5" fmla="*/ 3 h 330"/>
                      <a:gd name="T6" fmla="*/ 306 w 820"/>
                      <a:gd name="T7" fmla="*/ 27 h 330"/>
                      <a:gd name="T8" fmla="*/ 396 w 820"/>
                      <a:gd name="T9" fmla="*/ 62 h 330"/>
                      <a:gd name="T10" fmla="*/ 522 w 820"/>
                      <a:gd name="T11" fmla="*/ 119 h 330"/>
                      <a:gd name="T12" fmla="*/ 666 w 820"/>
                      <a:gd name="T13" fmla="*/ 198 h 330"/>
                      <a:gd name="T14" fmla="*/ 778 w 820"/>
                      <a:gd name="T15" fmla="*/ 278 h 330"/>
                      <a:gd name="T16" fmla="*/ 820 w 820"/>
                      <a:gd name="T1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330">
                        <a:moveTo>
                          <a:pt x="0" y="29"/>
                        </a:moveTo>
                        <a:cubicBezTo>
                          <a:pt x="16" y="26"/>
                          <a:pt x="61" y="15"/>
                          <a:pt x="93" y="11"/>
                        </a:cubicBezTo>
                        <a:cubicBezTo>
                          <a:pt x="125" y="7"/>
                          <a:pt x="154" y="0"/>
                          <a:pt x="189" y="3"/>
                        </a:cubicBezTo>
                        <a:cubicBezTo>
                          <a:pt x="224" y="6"/>
                          <a:pt x="272" y="17"/>
                          <a:pt x="306" y="27"/>
                        </a:cubicBezTo>
                        <a:cubicBezTo>
                          <a:pt x="340" y="37"/>
                          <a:pt x="360" y="47"/>
                          <a:pt x="396" y="62"/>
                        </a:cubicBezTo>
                        <a:cubicBezTo>
                          <a:pt x="432" y="77"/>
                          <a:pt x="477" y="96"/>
                          <a:pt x="522" y="119"/>
                        </a:cubicBezTo>
                        <a:cubicBezTo>
                          <a:pt x="567" y="142"/>
                          <a:pt x="623" y="172"/>
                          <a:pt x="666" y="198"/>
                        </a:cubicBezTo>
                        <a:cubicBezTo>
                          <a:pt x="709" y="224"/>
                          <a:pt x="752" y="256"/>
                          <a:pt x="778" y="278"/>
                        </a:cubicBezTo>
                        <a:cubicBezTo>
                          <a:pt x="804" y="300"/>
                          <a:pt x="812" y="315"/>
                          <a:pt x="820" y="330"/>
                        </a:cubicBezTo>
                      </a:path>
                    </a:pathLst>
                  </a:custGeom>
                  <a:noFill/>
                  <a:ln w="19050" cmpd="sng">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smtClean="0">
                      <a:solidFill>
                        <a:srgbClr val="000000"/>
                      </a:solidFill>
                    </a:endParaRPr>
                  </a:p>
                </p:txBody>
              </p:sp>
            </p:grpSp>
          </p:grpSp>
          <p:grpSp>
            <p:nvGrpSpPr>
              <p:cNvPr id="137262" name="Group 46"/>
              <p:cNvGrpSpPr>
                <a:grpSpLocks/>
              </p:cNvGrpSpPr>
              <p:nvPr/>
            </p:nvGrpSpPr>
            <p:grpSpPr bwMode="auto">
              <a:xfrm>
                <a:off x="1605" y="3634"/>
                <a:ext cx="571" cy="154"/>
                <a:chOff x="1592" y="3632"/>
                <a:chExt cx="571" cy="154"/>
              </a:xfrm>
            </p:grpSpPr>
            <p:sp>
              <p:nvSpPr>
                <p:cNvPr id="137263" name="Rectangle 47"/>
                <p:cNvSpPr>
                  <a:spLocks noChangeArrowheads="1"/>
                </p:cNvSpPr>
                <p:nvPr/>
              </p:nvSpPr>
              <p:spPr bwMode="auto">
                <a:xfrm>
                  <a:off x="1652" y="3676"/>
                  <a:ext cx="420" cy="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37264" name="Text Box 48"/>
                <p:cNvSpPr txBox="1">
                  <a:spLocks noChangeArrowheads="1"/>
                </p:cNvSpPr>
                <p:nvPr/>
              </p:nvSpPr>
              <p:spPr bwMode="auto">
                <a:xfrm>
                  <a:off x="1592" y="3632"/>
                  <a:ext cx="57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b="1" i="1" smtClean="0">
                      <a:solidFill>
                        <a:srgbClr val="000000"/>
                      </a:solidFill>
                      <a:latin typeface="Helvetica" pitchFamily="34" charset="0"/>
                    </a:rPr>
                    <a:t>w=-9.4 m s</a:t>
                  </a:r>
                  <a:r>
                    <a:rPr lang="en-US" altLang="en-US" sz="1000" b="1" i="1" baseline="30000" smtClean="0">
                      <a:solidFill>
                        <a:srgbClr val="000000"/>
                      </a:solidFill>
                      <a:latin typeface="Helvetica" pitchFamily="34" charset="0"/>
                    </a:rPr>
                    <a:t>-1</a:t>
                  </a:r>
                </a:p>
              </p:txBody>
            </p:sp>
          </p:grpSp>
          <p:grpSp>
            <p:nvGrpSpPr>
              <p:cNvPr id="137265" name="Group 49"/>
              <p:cNvGrpSpPr>
                <a:grpSpLocks/>
              </p:cNvGrpSpPr>
              <p:nvPr/>
            </p:nvGrpSpPr>
            <p:grpSpPr bwMode="auto">
              <a:xfrm>
                <a:off x="557" y="2908"/>
                <a:ext cx="588" cy="154"/>
                <a:chOff x="1592" y="3632"/>
                <a:chExt cx="588" cy="154"/>
              </a:xfrm>
            </p:grpSpPr>
            <p:sp>
              <p:nvSpPr>
                <p:cNvPr id="137266" name="Rectangle 50"/>
                <p:cNvSpPr>
                  <a:spLocks noChangeArrowheads="1"/>
                </p:cNvSpPr>
                <p:nvPr/>
              </p:nvSpPr>
              <p:spPr bwMode="auto">
                <a:xfrm>
                  <a:off x="1652" y="3676"/>
                  <a:ext cx="420" cy="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137267" name="Text Box 51"/>
                <p:cNvSpPr txBox="1">
                  <a:spLocks noChangeArrowheads="1"/>
                </p:cNvSpPr>
                <p:nvPr/>
              </p:nvSpPr>
              <p:spPr bwMode="auto">
                <a:xfrm>
                  <a:off x="1592" y="3632"/>
                  <a:ext cx="5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b="1" i="1" smtClean="0">
                      <a:solidFill>
                        <a:srgbClr val="000000"/>
                      </a:solidFill>
                      <a:latin typeface="Helvetica" pitchFamily="34" charset="0"/>
                    </a:rPr>
                    <a:t>w=12.5 m s</a:t>
                  </a:r>
                  <a:r>
                    <a:rPr lang="en-US" altLang="en-US" sz="1000" b="1" i="1" baseline="30000" smtClean="0">
                      <a:solidFill>
                        <a:srgbClr val="000000"/>
                      </a:solidFill>
                      <a:latin typeface="Helvetica" pitchFamily="34" charset="0"/>
                    </a:rPr>
                    <a:t>-1</a:t>
                  </a:r>
                </a:p>
              </p:txBody>
            </p:sp>
          </p:grpSp>
          <p:sp>
            <p:nvSpPr>
              <p:cNvPr id="137268" name="Text Box 52"/>
              <p:cNvSpPr txBox="1">
                <a:spLocks noChangeArrowheads="1"/>
              </p:cNvSpPr>
              <p:nvPr/>
            </p:nvSpPr>
            <p:spPr bwMode="auto">
              <a:xfrm>
                <a:off x="1007" y="2772"/>
                <a:ext cx="1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smtClean="0">
                    <a:solidFill>
                      <a:srgbClr val="000000"/>
                    </a:solidFill>
                    <a:cs typeface="Times New Roman" pitchFamily="18" charset="0"/>
                  </a:rPr>
                  <a:t>•</a:t>
                </a:r>
                <a:endParaRPr lang="en-US" altLang="en-US" sz="2400" smtClean="0">
                  <a:solidFill>
                    <a:srgbClr val="000000"/>
                  </a:solidFill>
                </a:endParaRPr>
              </a:p>
            </p:txBody>
          </p:sp>
          <p:sp>
            <p:nvSpPr>
              <p:cNvPr id="137269" name="Text Box 53"/>
              <p:cNvSpPr txBox="1">
                <a:spLocks noChangeArrowheads="1"/>
              </p:cNvSpPr>
              <p:nvPr/>
            </p:nvSpPr>
            <p:spPr bwMode="auto">
              <a:xfrm>
                <a:off x="1525" y="3576"/>
                <a:ext cx="1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smtClean="0">
                    <a:solidFill>
                      <a:srgbClr val="000000"/>
                    </a:solidFill>
                    <a:cs typeface="Times New Roman" pitchFamily="18" charset="0"/>
                  </a:rPr>
                  <a:t>•</a:t>
                </a:r>
                <a:endParaRPr lang="en-US" altLang="en-US" sz="2400" smtClean="0">
                  <a:solidFill>
                    <a:srgbClr val="000000"/>
                  </a:solidFill>
                </a:endParaRPr>
              </a:p>
            </p:txBody>
          </p:sp>
        </p:grpSp>
        <p:sp>
          <p:nvSpPr>
            <p:cNvPr id="137270" name="Text Box 54"/>
            <p:cNvSpPr txBox="1">
              <a:spLocks noChangeArrowheads="1"/>
            </p:cNvSpPr>
            <p:nvPr/>
          </p:nvSpPr>
          <p:spPr bwMode="auto">
            <a:xfrm>
              <a:off x="84" y="4219"/>
              <a:ext cx="91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i="1" smtClean="0">
                  <a:solidFill>
                    <a:srgbClr val="FFFFFF"/>
                  </a:solidFill>
                  <a:latin typeface="Helvetica" pitchFamily="34" charset="0"/>
                </a:rPr>
                <a:t>Holmboe and Klieforth 1957</a:t>
              </a:r>
            </a:p>
          </p:txBody>
        </p:sp>
      </p:grpSp>
      <p:sp>
        <p:nvSpPr>
          <p:cNvPr id="137271" name="Text Box 55"/>
          <p:cNvSpPr txBox="1">
            <a:spLocks noChangeArrowheads="1"/>
          </p:cNvSpPr>
          <p:nvPr/>
        </p:nvSpPr>
        <p:spPr bwMode="auto">
          <a:xfrm>
            <a:off x="1824038" y="4763"/>
            <a:ext cx="5715000" cy="519112"/>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1"/>
                </a:solidFill>
                <a:miter lim="800000"/>
                <a:headEnd/>
                <a:tailEnd/>
              </a14:hiddenLine>
            </a:ext>
          </a:extLst>
        </p:spPr>
        <p:txBody>
          <a:bodyPr>
            <a:spAutoFit/>
          </a:bodyPr>
          <a:lstStyle/>
          <a:p>
            <a:pPr algn="ctr" fontAlgn="base">
              <a:spcBef>
                <a:spcPct val="0"/>
              </a:spcBef>
              <a:spcAft>
                <a:spcPct val="0"/>
              </a:spcAft>
            </a:pPr>
            <a:r>
              <a:rPr lang="en-US" altLang="en-US" sz="2800" b="1" dirty="0" smtClean="0">
                <a:solidFill>
                  <a:srgbClr val="FFFF00"/>
                </a:solidFill>
                <a:latin typeface="Helvetica" pitchFamily="34" charset="0"/>
              </a:rPr>
              <a:t>Rotors:  Sierra Wave Project</a:t>
            </a:r>
          </a:p>
        </p:txBody>
      </p:sp>
      <p:grpSp>
        <p:nvGrpSpPr>
          <p:cNvPr id="137283" name="Group 67"/>
          <p:cNvGrpSpPr>
            <a:grpSpLocks/>
          </p:cNvGrpSpPr>
          <p:nvPr/>
        </p:nvGrpSpPr>
        <p:grpSpPr bwMode="auto">
          <a:xfrm>
            <a:off x="4427538" y="3530600"/>
            <a:ext cx="4716462" cy="3319463"/>
            <a:chOff x="2789" y="2224"/>
            <a:chExt cx="2971" cy="2091"/>
          </a:xfrm>
        </p:grpSpPr>
        <p:sp>
          <p:nvSpPr>
            <p:cNvPr id="137278" name="Rectangle 62"/>
            <p:cNvSpPr>
              <a:spLocks noChangeArrowheads="1"/>
            </p:cNvSpPr>
            <p:nvPr/>
          </p:nvSpPr>
          <p:spPr bwMode="auto">
            <a:xfrm>
              <a:off x="2789" y="2224"/>
              <a:ext cx="2971" cy="20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grpSp>
          <p:nvGrpSpPr>
            <p:cNvPr id="137279" name="Group 63"/>
            <p:cNvGrpSpPr>
              <a:grpSpLocks/>
            </p:cNvGrpSpPr>
            <p:nvPr/>
          </p:nvGrpSpPr>
          <p:grpSpPr bwMode="auto">
            <a:xfrm>
              <a:off x="2971" y="2259"/>
              <a:ext cx="2688" cy="2056"/>
              <a:chOff x="3072" y="1920"/>
              <a:chExt cx="2688" cy="2056"/>
            </a:xfrm>
          </p:grpSpPr>
          <p:pic>
            <p:nvPicPr>
              <p:cNvPr id="137280" name="Picture 64" descr="tst2"/>
              <p:cNvPicPr>
                <a:picLocks noChangeAspect="1" noChangeArrowheads="1"/>
              </p:cNvPicPr>
              <p:nvPr/>
            </p:nvPicPr>
            <p:blipFill>
              <a:blip r:embed="rId7">
                <a:lum contrast="38000"/>
                <a:extLst>
                  <a:ext uri="{28A0092B-C50C-407E-A947-70E740481C1C}">
                    <a14:useLocalDpi xmlns:a14="http://schemas.microsoft.com/office/drawing/2010/main" val="0"/>
                  </a:ext>
                </a:extLst>
              </a:blip>
              <a:srcRect b="16983"/>
              <a:stretch>
                <a:fillRect/>
              </a:stretch>
            </p:blipFill>
            <p:spPr bwMode="auto">
              <a:xfrm>
                <a:off x="3158" y="1920"/>
                <a:ext cx="2400" cy="1562"/>
              </a:xfrm>
              <a:prstGeom prst="rect">
                <a:avLst/>
              </a:prstGeom>
              <a:noFill/>
              <a:extLst>
                <a:ext uri="{909E8E84-426E-40DD-AFC4-6F175D3DCCD1}">
                  <a14:hiddenFill xmlns:a14="http://schemas.microsoft.com/office/drawing/2010/main">
                    <a:solidFill>
                      <a:srgbClr val="FFFFFF"/>
                    </a:solidFill>
                  </a14:hiddenFill>
                </a:ext>
              </a:extLst>
            </p:spPr>
          </p:pic>
          <p:sp>
            <p:nvSpPr>
              <p:cNvPr id="137281" name="Text Box 65"/>
              <p:cNvSpPr txBox="1">
                <a:spLocks noChangeArrowheads="1"/>
              </p:cNvSpPr>
              <p:nvPr/>
            </p:nvSpPr>
            <p:spPr bwMode="auto">
              <a:xfrm>
                <a:off x="4704" y="3237"/>
                <a:ext cx="70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latin typeface="Helvetica" pitchFamily="34" charset="0"/>
                  </a:rPr>
                  <a:t>25 April 1955</a:t>
                </a:r>
              </a:p>
            </p:txBody>
          </p:sp>
          <p:sp>
            <p:nvSpPr>
              <p:cNvPr id="137282" name="Text Box 66"/>
              <p:cNvSpPr txBox="1">
                <a:spLocks noChangeArrowheads="1"/>
              </p:cNvSpPr>
              <p:nvPr/>
            </p:nvSpPr>
            <p:spPr bwMode="auto">
              <a:xfrm>
                <a:off x="3072" y="3456"/>
                <a:ext cx="2688"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1125" indent="-1111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buFontTx/>
                  <a:buChar char="•"/>
                </a:pPr>
                <a:r>
                  <a:rPr lang="en-US" altLang="en-US" sz="1600" b="1" dirty="0" smtClean="0">
                    <a:solidFill>
                      <a:srgbClr val="000000"/>
                    </a:solidFill>
                    <a:latin typeface="Helvetica" pitchFamily="34" charset="0"/>
                  </a:rPr>
                  <a:t>Sailplane destroyed in mid-flight during rotor encounter (~16Gs) at 4 km </a:t>
                </a:r>
              </a:p>
              <a:p>
                <a:pPr fontAlgn="base">
                  <a:spcBef>
                    <a:spcPct val="0"/>
                  </a:spcBef>
                  <a:spcAft>
                    <a:spcPct val="0"/>
                  </a:spcAft>
                  <a:buFontTx/>
                  <a:buChar char="•"/>
                </a:pPr>
                <a:r>
                  <a:rPr lang="en-US" altLang="en-US" sz="1600" b="1" dirty="0" smtClean="0">
                    <a:solidFill>
                      <a:srgbClr val="000000"/>
                    </a:solidFill>
                    <a:latin typeface="Helvetica" pitchFamily="34" charset="0"/>
                  </a:rPr>
                  <a:t>Surface gusts &gt; 25 m s</a:t>
                </a:r>
                <a:r>
                  <a:rPr lang="en-US" altLang="en-US" sz="1600" b="1" baseline="30000" dirty="0" smtClean="0">
                    <a:solidFill>
                      <a:srgbClr val="000000"/>
                    </a:solidFill>
                    <a:latin typeface="Helvetica" pitchFamily="34" charset="0"/>
                  </a:rPr>
                  <a:t>-1</a:t>
                </a:r>
                <a:endParaRPr lang="en-US" altLang="en-US" dirty="0" smtClean="0">
                  <a:solidFill>
                    <a:srgbClr val="000000"/>
                  </a:solidFill>
                </a:endParaRPr>
              </a:p>
            </p:txBody>
          </p:sp>
        </p:grpSp>
      </p:grpSp>
      <p:pic>
        <p:nvPicPr>
          <p:cNvPr id="6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1" y="81320"/>
            <a:ext cx="738188" cy="49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318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72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72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372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7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Rotors: T-REX</a:t>
            </a:r>
            <a:endParaRPr lang="en-US" altLang="en-US" sz="3200" b="0" dirty="0">
              <a:solidFill>
                <a:srgbClr val="FFFF00"/>
              </a:solidFill>
              <a:latin typeface="Arial Black" pitchFamily="34" charset="0"/>
            </a:endParaRPr>
          </a:p>
        </p:txBody>
      </p:sp>
      <p:sp>
        <p:nvSpPr>
          <p:cNvPr id="9" name="Text Box 3"/>
          <p:cNvSpPr txBox="1">
            <a:spLocks noChangeArrowheads="1"/>
          </p:cNvSpPr>
          <p:nvPr/>
        </p:nvSpPr>
        <p:spPr bwMode="auto">
          <a:xfrm>
            <a:off x="491205" y="858838"/>
            <a:ext cx="8040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lIns="0" tIns="0" rIns="0" bIns="0">
            <a:spAutoFit/>
          </a:bodyPr>
          <a:lstStyle/>
          <a:p>
            <a:pPr algn="ctr" fontAlgn="base">
              <a:spcBef>
                <a:spcPct val="50000"/>
              </a:spcBef>
              <a:spcAft>
                <a:spcPct val="0"/>
              </a:spcAft>
            </a:pPr>
            <a:r>
              <a:rPr lang="en-US" altLang="en-US" sz="2000" b="1" dirty="0" err="1">
                <a:solidFill>
                  <a:srgbClr val="0000CC"/>
                </a:solidFill>
                <a:latin typeface="Arial" charset="0"/>
              </a:rPr>
              <a:t>Subrotor</a:t>
            </a:r>
            <a:r>
              <a:rPr lang="en-US" altLang="en-US" sz="2000" b="1" dirty="0">
                <a:solidFill>
                  <a:srgbClr val="0000CC"/>
                </a:solidFill>
                <a:latin typeface="Arial" charset="0"/>
              </a:rPr>
              <a:t> Vortices During the Terrain-Induced Rotor Experiment</a:t>
            </a:r>
          </a:p>
        </p:txBody>
      </p:sp>
      <p:grpSp>
        <p:nvGrpSpPr>
          <p:cNvPr id="11" name="Group 14"/>
          <p:cNvGrpSpPr>
            <a:grpSpLocks/>
          </p:cNvGrpSpPr>
          <p:nvPr/>
        </p:nvGrpSpPr>
        <p:grpSpPr bwMode="auto">
          <a:xfrm>
            <a:off x="216567" y="1143000"/>
            <a:ext cx="3733800" cy="3870325"/>
            <a:chOff x="3024" y="1141"/>
            <a:chExt cx="2352" cy="2438"/>
          </a:xfrm>
        </p:grpSpPr>
        <p:pic>
          <p:nvPicPr>
            <p:cNvPr id="12" name="Picture 15"/>
            <p:cNvPicPr>
              <a:picLocks noChangeAspect="1" noChangeArrowheads="1"/>
            </p:cNvPicPr>
            <p:nvPr/>
          </p:nvPicPr>
          <p:blipFill>
            <a:blip r:embed="rId2">
              <a:extLst>
                <a:ext uri="{28A0092B-C50C-407E-A947-70E740481C1C}">
                  <a14:useLocalDpi xmlns:a14="http://schemas.microsoft.com/office/drawing/2010/main" val="0"/>
                </a:ext>
              </a:extLst>
            </a:blip>
            <a:srcRect t="25839" r="1830" b="414"/>
            <a:stretch>
              <a:fillRect/>
            </a:stretch>
          </p:blipFill>
          <p:spPr bwMode="auto">
            <a:xfrm>
              <a:off x="3024" y="1344"/>
              <a:ext cx="2352" cy="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6"/>
            <p:cNvSpPr txBox="1">
              <a:spLocks noChangeArrowheads="1"/>
            </p:cNvSpPr>
            <p:nvPr/>
          </p:nvSpPr>
          <p:spPr bwMode="auto">
            <a:xfrm>
              <a:off x="3230" y="1141"/>
              <a:ext cx="194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i="1">
                  <a:solidFill>
                    <a:srgbClr val="000000"/>
                  </a:solidFill>
                  <a:latin typeface="Helvetica" pitchFamily="34" charset="0"/>
                </a:rPr>
                <a:t>Doppler Lidar Velocities</a:t>
              </a:r>
              <a:endParaRPr lang="en-US" altLang="en-US" sz="2000">
                <a:solidFill>
                  <a:srgbClr val="000000"/>
                </a:solidFill>
                <a:latin typeface="Arial" charset="0"/>
              </a:endParaRPr>
            </a:p>
          </p:txBody>
        </p:sp>
      </p:grpSp>
      <p:sp>
        <p:nvSpPr>
          <p:cNvPr id="14" name="Oval 17"/>
          <p:cNvSpPr>
            <a:spLocks noChangeArrowheads="1"/>
          </p:cNvSpPr>
          <p:nvPr/>
        </p:nvSpPr>
        <p:spPr bwMode="auto">
          <a:xfrm>
            <a:off x="1610392" y="4240212"/>
            <a:ext cx="3048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5" name="Text Box 18"/>
          <p:cNvSpPr txBox="1">
            <a:spLocks noChangeArrowheads="1"/>
          </p:cNvSpPr>
          <p:nvPr/>
        </p:nvSpPr>
        <p:spPr bwMode="auto">
          <a:xfrm>
            <a:off x="36095" y="4948415"/>
            <a:ext cx="5046574"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fontAlgn="base" hangingPunct="0">
              <a:spcBef>
                <a:spcPct val="50000"/>
              </a:spcBef>
              <a:spcAft>
                <a:spcPct val="0"/>
              </a:spcAft>
            </a:pPr>
            <a:r>
              <a:rPr lang="en-US" altLang="en-US" sz="1000" i="1" dirty="0" smtClean="0">
                <a:solidFill>
                  <a:srgbClr val="000000"/>
                </a:solidFill>
                <a:latin typeface="Arial" charset="0"/>
              </a:rPr>
              <a:t>Doyle, </a:t>
            </a:r>
            <a:r>
              <a:rPr lang="en-US" altLang="en-US" sz="1000" i="1" dirty="0" err="1" smtClean="0">
                <a:solidFill>
                  <a:srgbClr val="000000"/>
                </a:solidFill>
                <a:latin typeface="Arial" charset="0"/>
              </a:rPr>
              <a:t>Grubišić</a:t>
            </a:r>
            <a:r>
              <a:rPr lang="en-US" altLang="en-US" sz="1000" i="1" dirty="0">
                <a:solidFill>
                  <a:srgbClr val="000000"/>
                </a:solidFill>
                <a:latin typeface="Arial" charset="0"/>
              </a:rPr>
              <a:t>, </a:t>
            </a:r>
            <a:r>
              <a:rPr lang="en-US" altLang="en-US" sz="1000" i="1" dirty="0" smtClean="0">
                <a:solidFill>
                  <a:srgbClr val="000000"/>
                </a:solidFill>
                <a:latin typeface="Arial" charset="0"/>
              </a:rPr>
              <a:t>Brown</a:t>
            </a:r>
            <a:r>
              <a:rPr lang="en-US" altLang="en-US" sz="1000" i="1" dirty="0">
                <a:solidFill>
                  <a:srgbClr val="000000"/>
                </a:solidFill>
                <a:latin typeface="Arial" charset="0"/>
              </a:rPr>
              <a:t>, </a:t>
            </a:r>
            <a:r>
              <a:rPr lang="en-US" altLang="en-US" sz="1000" i="1" dirty="0" smtClean="0">
                <a:solidFill>
                  <a:srgbClr val="000000"/>
                </a:solidFill>
                <a:latin typeface="Arial" charset="0"/>
              </a:rPr>
              <a:t>De </a:t>
            </a:r>
            <a:r>
              <a:rPr lang="en-US" altLang="en-US" sz="1000" i="1" dirty="0" err="1">
                <a:solidFill>
                  <a:srgbClr val="000000"/>
                </a:solidFill>
                <a:latin typeface="Arial" charset="0"/>
              </a:rPr>
              <a:t>Wekker</a:t>
            </a:r>
            <a:r>
              <a:rPr lang="en-US" altLang="en-US" sz="1000" i="1" dirty="0">
                <a:solidFill>
                  <a:srgbClr val="000000"/>
                </a:solidFill>
                <a:latin typeface="Arial" charset="0"/>
              </a:rPr>
              <a:t>, </a:t>
            </a:r>
            <a:r>
              <a:rPr lang="en-US" altLang="en-US" sz="1000" i="1" dirty="0" err="1" smtClean="0">
                <a:solidFill>
                  <a:srgbClr val="000000"/>
                </a:solidFill>
                <a:latin typeface="Arial" charset="0"/>
              </a:rPr>
              <a:t>Dörnbrack</a:t>
            </a:r>
            <a:r>
              <a:rPr lang="en-US" altLang="en-US" sz="1000" i="1" dirty="0">
                <a:solidFill>
                  <a:srgbClr val="000000"/>
                </a:solidFill>
                <a:latin typeface="Arial" charset="0"/>
              </a:rPr>
              <a:t>, </a:t>
            </a:r>
            <a:r>
              <a:rPr lang="en-US" altLang="en-US" sz="1000" i="1" dirty="0" smtClean="0">
                <a:solidFill>
                  <a:srgbClr val="000000"/>
                </a:solidFill>
                <a:latin typeface="Arial" charset="0"/>
              </a:rPr>
              <a:t>Jiang</a:t>
            </a:r>
            <a:r>
              <a:rPr lang="en-US" altLang="en-US" sz="1000" i="1" dirty="0">
                <a:solidFill>
                  <a:srgbClr val="000000"/>
                </a:solidFill>
                <a:latin typeface="Arial" charset="0"/>
              </a:rPr>
              <a:t>, </a:t>
            </a:r>
            <a:r>
              <a:rPr lang="en-US" altLang="en-US" sz="1000" i="1" dirty="0" smtClean="0">
                <a:solidFill>
                  <a:srgbClr val="000000"/>
                </a:solidFill>
                <a:latin typeface="Arial" charset="0"/>
              </a:rPr>
              <a:t>Mayor</a:t>
            </a:r>
            <a:r>
              <a:rPr lang="en-US" altLang="en-US" sz="1000" i="1" dirty="0">
                <a:solidFill>
                  <a:srgbClr val="000000"/>
                </a:solidFill>
                <a:latin typeface="Arial" charset="0"/>
              </a:rPr>
              <a:t>, </a:t>
            </a:r>
            <a:r>
              <a:rPr lang="en-US" altLang="en-US" sz="1000" i="1" dirty="0" smtClean="0">
                <a:solidFill>
                  <a:srgbClr val="000000"/>
                </a:solidFill>
                <a:latin typeface="Arial" charset="0"/>
              </a:rPr>
              <a:t>Weissmann</a:t>
            </a:r>
            <a:r>
              <a:rPr lang="en-US" altLang="en-US" sz="1000" i="1" dirty="0">
                <a:solidFill>
                  <a:srgbClr val="000000"/>
                </a:solidFill>
                <a:latin typeface="Arial" charset="0"/>
              </a:rPr>
              <a:t>, </a:t>
            </a:r>
            <a:r>
              <a:rPr lang="en-US" altLang="en-US" sz="1000" i="1" dirty="0" smtClean="0">
                <a:solidFill>
                  <a:srgbClr val="000000"/>
                </a:solidFill>
                <a:latin typeface="Arial" charset="0"/>
              </a:rPr>
              <a:t>2009, JAS</a:t>
            </a:r>
            <a:endParaRPr lang="en-US" altLang="en-US" sz="1000" i="1" dirty="0">
              <a:solidFill>
                <a:srgbClr val="000000"/>
              </a:solidFill>
              <a:latin typeface="Arial" charset="0"/>
            </a:endParaRPr>
          </a:p>
        </p:txBody>
      </p:sp>
      <p:grpSp>
        <p:nvGrpSpPr>
          <p:cNvPr id="16" name="Group 4"/>
          <p:cNvGrpSpPr>
            <a:grpSpLocks/>
          </p:cNvGrpSpPr>
          <p:nvPr/>
        </p:nvGrpSpPr>
        <p:grpSpPr bwMode="auto">
          <a:xfrm>
            <a:off x="4499516" y="1196392"/>
            <a:ext cx="4367213" cy="3744912"/>
            <a:chOff x="2817" y="1385"/>
            <a:chExt cx="2751" cy="2359"/>
          </a:xfrm>
        </p:grpSpPr>
        <p:grpSp>
          <p:nvGrpSpPr>
            <p:cNvPr id="17" name="Group 5"/>
            <p:cNvGrpSpPr>
              <a:grpSpLocks/>
            </p:cNvGrpSpPr>
            <p:nvPr/>
          </p:nvGrpSpPr>
          <p:grpSpPr bwMode="auto">
            <a:xfrm>
              <a:off x="2817" y="1385"/>
              <a:ext cx="2751" cy="2359"/>
              <a:chOff x="2817" y="1385"/>
              <a:chExt cx="2751" cy="2359"/>
            </a:xfrm>
          </p:grpSpPr>
          <p:pic>
            <p:nvPicPr>
              <p:cNvPr id="20" name="Picture 6" descr="3d_roto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 y="1394"/>
                <a:ext cx="2731" cy="234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7"/>
              <p:cNvSpPr>
                <a:spLocks noChangeArrowheads="1"/>
              </p:cNvSpPr>
              <p:nvPr/>
            </p:nvSpPr>
            <p:spPr bwMode="auto">
              <a:xfrm>
                <a:off x="2817" y="1385"/>
                <a:ext cx="2751" cy="2359"/>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8" name="Text Box 8"/>
            <p:cNvSpPr txBox="1">
              <a:spLocks noChangeArrowheads="1"/>
            </p:cNvSpPr>
            <p:nvPr/>
          </p:nvSpPr>
          <p:spPr bwMode="auto">
            <a:xfrm>
              <a:off x="2843" y="1443"/>
              <a:ext cx="2679" cy="596"/>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1"/>
                  </a:solidFill>
                  <a:miter lim="800000"/>
                  <a:headEnd/>
                  <a:tailEnd/>
                </a14:hiddenLine>
              </a:ext>
            </a:extLst>
          </p:spPr>
          <p:txBody>
            <a:bodyPr>
              <a:spAutoFit/>
            </a:bodyPr>
            <a:lstStyle/>
            <a:p>
              <a:pPr algn="ctr" fontAlgn="base">
                <a:spcBef>
                  <a:spcPct val="0"/>
                </a:spcBef>
                <a:spcAft>
                  <a:spcPct val="0"/>
                </a:spcAft>
              </a:pPr>
              <a:r>
                <a:rPr lang="en-US" altLang="en-US" sz="2000" b="1" i="1" dirty="0" smtClean="0">
                  <a:solidFill>
                    <a:srgbClr val="FFFF00"/>
                  </a:solidFill>
                  <a:latin typeface="Helvetica" pitchFamily="34" charset="0"/>
                </a:rPr>
                <a:t>COAMPS LES </a:t>
              </a:r>
              <a:r>
                <a:rPr lang="en-US" altLang="en-US" sz="2000" b="1" i="1" dirty="0" smtClean="0">
                  <a:solidFill>
                    <a:srgbClr val="FFFF00"/>
                  </a:solidFill>
                  <a:latin typeface="Helvetica" pitchFamily="34" charset="0"/>
                </a:rPr>
                <a:t>Simulation</a:t>
              </a:r>
              <a:endParaRPr lang="en-US" altLang="en-US" sz="2000" b="1" i="1" dirty="0">
                <a:solidFill>
                  <a:srgbClr val="FFFF00"/>
                </a:solidFill>
                <a:latin typeface="Helvetica" pitchFamily="34" charset="0"/>
              </a:endParaRPr>
            </a:p>
            <a:p>
              <a:pPr algn="ctr" fontAlgn="base">
                <a:spcBef>
                  <a:spcPct val="0"/>
                </a:spcBef>
                <a:spcAft>
                  <a:spcPct val="0"/>
                </a:spcAft>
              </a:pPr>
              <a:r>
                <a:rPr lang="en-US" altLang="en-US" b="1" dirty="0">
                  <a:solidFill>
                    <a:srgbClr val="FFFFFF"/>
                  </a:solidFill>
                  <a:latin typeface="Helvetica" pitchFamily="34" charset="0"/>
                </a:rPr>
                <a:t>2100 UTC 16 April 2007</a:t>
              </a:r>
            </a:p>
            <a:p>
              <a:pPr algn="ctr" fontAlgn="base">
                <a:spcBef>
                  <a:spcPct val="0"/>
                </a:spcBef>
                <a:spcAft>
                  <a:spcPct val="0"/>
                </a:spcAft>
              </a:pPr>
              <a:r>
                <a:rPr lang="en-US" altLang="en-US" b="1" dirty="0">
                  <a:solidFill>
                    <a:srgbClr val="FFFFFF"/>
                  </a:solidFill>
                  <a:latin typeface="Helvetica" pitchFamily="34" charset="0"/>
                </a:rPr>
                <a:t>[30 min. period, </a:t>
              </a:r>
              <a:r>
                <a:rPr lang="en-US" altLang="en-US" b="1" dirty="0" err="1">
                  <a:solidFill>
                    <a:srgbClr val="FFFFFF"/>
                  </a:solidFill>
                  <a:latin typeface="Symbol" pitchFamily="18" charset="2"/>
                </a:rPr>
                <a:t>D</a:t>
              </a:r>
              <a:r>
                <a:rPr lang="en-US" altLang="en-US" b="1" dirty="0" err="1">
                  <a:solidFill>
                    <a:srgbClr val="FFFFFF"/>
                  </a:solidFill>
                  <a:latin typeface="Helvetica" pitchFamily="34" charset="0"/>
                </a:rPr>
                <a:t>x</a:t>
              </a:r>
              <a:r>
                <a:rPr lang="en-US" altLang="en-US" b="1" dirty="0">
                  <a:solidFill>
                    <a:srgbClr val="FFFFFF"/>
                  </a:solidFill>
                  <a:latin typeface="Helvetica" pitchFamily="34" charset="0"/>
                </a:rPr>
                <a:t>=60 m]</a:t>
              </a:r>
            </a:p>
          </p:txBody>
        </p:sp>
        <p:sp>
          <p:nvSpPr>
            <p:cNvPr id="19" name="Text Box 9"/>
            <p:cNvSpPr txBox="1">
              <a:spLocks noChangeArrowheads="1"/>
            </p:cNvSpPr>
            <p:nvPr/>
          </p:nvSpPr>
          <p:spPr bwMode="auto">
            <a:xfrm>
              <a:off x="2832" y="3264"/>
              <a:ext cx="1071"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dirty="0">
                  <a:solidFill>
                    <a:srgbClr val="FFFFFF"/>
                  </a:solidFill>
                  <a:latin typeface="Symbol" pitchFamily="18" charset="2"/>
                </a:rPr>
                <a:t>h</a:t>
              </a:r>
              <a:r>
                <a:rPr lang="en-US" altLang="en-US" sz="1400" b="1" dirty="0">
                  <a:solidFill>
                    <a:srgbClr val="FFFFFF"/>
                  </a:solidFill>
                  <a:latin typeface="Helvetica" pitchFamily="34" charset="0"/>
                </a:rPr>
                <a:t> Vorticity (color)</a:t>
              </a:r>
            </a:p>
            <a:p>
              <a:pPr fontAlgn="base">
                <a:spcBef>
                  <a:spcPct val="0"/>
                </a:spcBef>
                <a:spcAft>
                  <a:spcPct val="0"/>
                </a:spcAft>
              </a:pPr>
              <a:r>
                <a:rPr lang="en-US" altLang="en-US" sz="1400" b="1" dirty="0">
                  <a:solidFill>
                    <a:srgbClr val="FFFFFF"/>
                  </a:solidFill>
                  <a:latin typeface="Symbol" pitchFamily="18" charset="2"/>
                </a:rPr>
                <a:t>h </a:t>
              </a:r>
              <a:r>
                <a:rPr lang="en-US" altLang="en-US" sz="1400" b="1" dirty="0">
                  <a:solidFill>
                    <a:srgbClr val="FFFFFF"/>
                  </a:solidFill>
                  <a:latin typeface="Helvetica" pitchFamily="34" charset="0"/>
                </a:rPr>
                <a:t>= 0.15 s</a:t>
              </a:r>
              <a:r>
                <a:rPr lang="en-US" altLang="en-US" sz="1400" b="1" baseline="30000" dirty="0">
                  <a:solidFill>
                    <a:srgbClr val="FFFFFF"/>
                  </a:solidFill>
                  <a:latin typeface="Helvetica" pitchFamily="34" charset="0"/>
                </a:rPr>
                <a:t>-1</a:t>
              </a:r>
              <a:r>
                <a:rPr lang="en-US" altLang="en-US" sz="1400" b="1" dirty="0">
                  <a:solidFill>
                    <a:srgbClr val="FFFFFF"/>
                  </a:solidFill>
                  <a:latin typeface="Helvetica" pitchFamily="34" charset="0"/>
                </a:rPr>
                <a:t> (red)</a:t>
              </a:r>
            </a:p>
            <a:p>
              <a:pPr fontAlgn="base">
                <a:spcBef>
                  <a:spcPct val="0"/>
                </a:spcBef>
                <a:spcAft>
                  <a:spcPct val="0"/>
                </a:spcAft>
              </a:pPr>
              <a:r>
                <a:rPr lang="en-US" altLang="en-US" sz="1400" b="1" dirty="0">
                  <a:solidFill>
                    <a:srgbClr val="FFFFFF"/>
                  </a:solidFill>
                  <a:latin typeface="Symbol" pitchFamily="18" charset="2"/>
                </a:rPr>
                <a:t>h</a:t>
              </a:r>
              <a:r>
                <a:rPr lang="en-US" altLang="en-US" sz="1400" b="1" dirty="0">
                  <a:solidFill>
                    <a:srgbClr val="FFFFFF"/>
                  </a:solidFill>
                  <a:latin typeface="Helvetica" pitchFamily="34" charset="0"/>
                </a:rPr>
                <a:t> = 0.02 s</a:t>
              </a:r>
              <a:r>
                <a:rPr lang="en-US" altLang="en-US" sz="1400" b="1" baseline="30000" dirty="0">
                  <a:solidFill>
                    <a:srgbClr val="FFFFFF"/>
                  </a:solidFill>
                  <a:latin typeface="Helvetica" pitchFamily="34" charset="0"/>
                </a:rPr>
                <a:t>-1</a:t>
              </a:r>
              <a:r>
                <a:rPr lang="en-US" altLang="en-US" sz="1400" b="1" dirty="0">
                  <a:solidFill>
                    <a:srgbClr val="FFFFFF"/>
                  </a:solidFill>
                  <a:latin typeface="Helvetica" pitchFamily="34" charset="0"/>
                </a:rPr>
                <a:t> (gray)</a:t>
              </a:r>
            </a:p>
          </p:txBody>
        </p:sp>
      </p:grpSp>
      <p:sp>
        <p:nvSpPr>
          <p:cNvPr id="25" name="Text Box 10"/>
          <p:cNvSpPr txBox="1">
            <a:spLocks noChangeArrowheads="1"/>
          </p:cNvSpPr>
          <p:nvPr/>
        </p:nvSpPr>
        <p:spPr bwMode="auto">
          <a:xfrm>
            <a:off x="145495" y="5258472"/>
            <a:ext cx="8799930" cy="757130"/>
          </a:xfrm>
          <a:prstGeom prst="rect">
            <a:avLst/>
          </a:prstGeom>
          <a:solidFill>
            <a:srgbClr val="000066"/>
          </a:solidFill>
          <a:ln>
            <a:noFill/>
          </a:ln>
          <a:effectLst/>
          <a:extLst/>
        </p:spPr>
        <p:txBody>
          <a:bodyPr wrap="square">
            <a:spAutoFit/>
          </a:bodyPr>
          <a:lstStyle/>
          <a:p>
            <a:pPr algn="ctr" fontAlgn="base">
              <a:lnSpc>
                <a:spcPct val="80000"/>
              </a:lnSpc>
              <a:spcBef>
                <a:spcPct val="30000"/>
              </a:spcBef>
              <a:spcAft>
                <a:spcPct val="0"/>
              </a:spcAft>
            </a:pPr>
            <a:r>
              <a:rPr lang="en-US" altLang="en-US" b="1" dirty="0" smtClean="0">
                <a:solidFill>
                  <a:schemeClr val="bg1"/>
                </a:solidFill>
                <a:latin typeface="Arial" charset="0"/>
              </a:rPr>
              <a:t>Large Eddy Simulations of rotors underscores the key characteristics including flow separation, elevation of vortex street, and development of KH billows or sub-rotors downstream</a:t>
            </a:r>
            <a:endParaRPr lang="en-US" altLang="en-US" b="1" dirty="0">
              <a:solidFill>
                <a:schemeClr val="bg1"/>
              </a:solidFill>
              <a:latin typeface="Arial" charset="0"/>
            </a:endParaRPr>
          </a:p>
        </p:txBody>
      </p:sp>
    </p:spTree>
    <p:extLst>
      <p:ext uri="{BB962C8B-B14F-4D97-AF65-F5344CB8AC3E}">
        <p14:creationId xmlns:p14="http://schemas.microsoft.com/office/powerpoint/2010/main" val="367144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Rotors</a:t>
            </a:r>
            <a:endParaRPr lang="en-US" altLang="en-US" sz="3200" b="0" dirty="0">
              <a:solidFill>
                <a:srgbClr val="FFFF00"/>
              </a:solidFill>
              <a:latin typeface="Arial Black" pitchFamily="34" charset="0"/>
            </a:endParaRPr>
          </a:p>
        </p:txBody>
      </p:sp>
      <p:sp>
        <p:nvSpPr>
          <p:cNvPr id="25" name="Text Box 10"/>
          <p:cNvSpPr txBox="1">
            <a:spLocks noChangeArrowheads="1"/>
          </p:cNvSpPr>
          <p:nvPr/>
        </p:nvSpPr>
        <p:spPr bwMode="auto">
          <a:xfrm>
            <a:off x="114300" y="5410200"/>
            <a:ext cx="8799930" cy="618631"/>
          </a:xfrm>
          <a:prstGeom prst="rect">
            <a:avLst/>
          </a:prstGeom>
          <a:solidFill>
            <a:srgbClr val="000066"/>
          </a:solidFill>
          <a:ln>
            <a:noFill/>
          </a:ln>
          <a:effectLst/>
          <a:extLst/>
        </p:spPr>
        <p:txBody>
          <a:bodyPr wrap="square">
            <a:spAutoFit/>
          </a:bodyPr>
          <a:lstStyle/>
          <a:p>
            <a:pPr lvl="1" algn="ctr" fontAlgn="base">
              <a:lnSpc>
                <a:spcPct val="80000"/>
              </a:lnSpc>
              <a:spcBef>
                <a:spcPct val="30000"/>
              </a:spcBef>
              <a:spcAft>
                <a:spcPct val="0"/>
              </a:spcAft>
            </a:pPr>
            <a:r>
              <a:rPr lang="en-US" altLang="en-US" b="1" dirty="0" smtClean="0">
                <a:solidFill>
                  <a:schemeClr val="bg1"/>
                </a:solidFill>
                <a:latin typeface="Arial" charset="0"/>
              </a:rPr>
              <a:t>How does the turbulence differ between hydraulic-like jump rotors and </a:t>
            </a:r>
          </a:p>
          <a:p>
            <a:pPr lvl="1" algn="ctr" fontAlgn="base">
              <a:lnSpc>
                <a:spcPct val="80000"/>
              </a:lnSpc>
              <a:spcBef>
                <a:spcPct val="30000"/>
              </a:spcBef>
              <a:spcAft>
                <a:spcPct val="0"/>
              </a:spcAft>
            </a:pPr>
            <a:r>
              <a:rPr lang="en-US" altLang="en-US" b="1" dirty="0" smtClean="0">
                <a:solidFill>
                  <a:schemeClr val="bg1"/>
                </a:solidFill>
                <a:latin typeface="Arial" charset="0"/>
              </a:rPr>
              <a:t>lee wave rotors?   </a:t>
            </a:r>
            <a:endParaRPr lang="en-US" altLang="en-US" b="1" dirty="0">
              <a:solidFill>
                <a:schemeClr val="bg1"/>
              </a:solidFill>
              <a:latin typeface="Arial"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0981"/>
          <a:stretch/>
        </p:blipFill>
        <p:spPr bwMode="auto">
          <a:xfrm>
            <a:off x="2133600" y="914400"/>
            <a:ext cx="6712505" cy="27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172" b="22944"/>
          <a:stretch/>
        </p:blipFill>
        <p:spPr bwMode="auto">
          <a:xfrm>
            <a:off x="2120900" y="3695700"/>
            <a:ext cx="671250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114300" y="4869448"/>
            <a:ext cx="209223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Strauss et al. (2015) </a:t>
            </a:r>
            <a:endParaRPr lang="en-US" sz="1600" dirty="0">
              <a:latin typeface="Arial" panose="020B0604020202020204" pitchFamily="34" charset="0"/>
              <a:cs typeface="Arial" panose="020B0604020202020204" pitchFamily="34" charset="0"/>
            </a:endParaRPr>
          </a:p>
        </p:txBody>
      </p:sp>
      <p:sp>
        <p:nvSpPr>
          <p:cNvPr id="28" name="TextBox 27"/>
          <p:cNvSpPr txBox="1"/>
          <p:nvPr/>
        </p:nvSpPr>
        <p:spPr>
          <a:xfrm>
            <a:off x="23855" y="990600"/>
            <a:ext cx="2033545" cy="3293209"/>
          </a:xfrm>
          <a:prstGeom prst="rect">
            <a:avLst/>
          </a:prstGeom>
          <a:noFill/>
        </p:spPr>
        <p:txBody>
          <a:bodyPr wrap="square" rtlCol="0">
            <a:spAutoFit/>
          </a:bodyPr>
          <a:lstStyle/>
          <a:p>
            <a:pPr marL="114300" indent="-114300">
              <a:buFont typeface="Arial" panose="020B0604020202020204" pitchFamily="34" charset="0"/>
              <a:buChar char="•"/>
            </a:pPr>
            <a:r>
              <a:rPr lang="en-US" sz="1600" dirty="0">
                <a:latin typeface="Arial" panose="020B0604020202020204" pitchFamily="34" charset="0"/>
                <a:cs typeface="Arial" panose="020B0604020202020204" pitchFamily="34" charset="0"/>
              </a:rPr>
              <a:t>Medicine Bow Mountains </a:t>
            </a:r>
            <a:r>
              <a:rPr lang="en-US" sz="1600" dirty="0" smtClean="0">
                <a:latin typeface="Arial" panose="020B0604020202020204" pitchFamily="34" charset="0"/>
                <a:cs typeface="Arial" panose="020B0604020202020204" pitchFamily="34" charset="0"/>
              </a:rPr>
              <a:t>during </a:t>
            </a:r>
            <a:r>
              <a:rPr lang="en-US" sz="1600" dirty="0">
                <a:latin typeface="Arial" panose="020B0604020202020204" pitchFamily="34" charset="0"/>
                <a:cs typeface="Arial" panose="020B0604020202020204" pitchFamily="34" charset="0"/>
              </a:rPr>
              <a:t>the NASA Orographic Clouds </a:t>
            </a:r>
            <a:r>
              <a:rPr lang="en-US" sz="1600" dirty="0" smtClean="0">
                <a:latin typeface="Arial" panose="020B0604020202020204" pitchFamily="34" charset="0"/>
                <a:cs typeface="Arial" panose="020B0604020202020204" pitchFamily="34" charset="0"/>
              </a:rPr>
              <a:t>Experiment</a:t>
            </a:r>
            <a:endParaRPr lang="en-US" sz="1600"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Hydraulic jump type of rotor</a:t>
            </a:r>
          </a:p>
          <a:p>
            <a:pPr marL="114300" indent="-1143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Severe </a:t>
            </a:r>
            <a:r>
              <a:rPr lang="en-US" sz="1600" dirty="0">
                <a:latin typeface="Arial" panose="020B0604020202020204" pitchFamily="34" charset="0"/>
                <a:cs typeface="Arial" panose="020B0604020202020204" pitchFamily="34" charset="0"/>
              </a:rPr>
              <a:t>turbulence is encountered in the </a:t>
            </a:r>
            <a:r>
              <a:rPr lang="en-US" sz="1600" dirty="0" smtClean="0">
                <a:latin typeface="Arial" panose="020B0604020202020204" pitchFamily="34" charset="0"/>
                <a:cs typeface="Arial" panose="020B0604020202020204" pitchFamily="34" charset="0"/>
              </a:rPr>
              <a:t>downdraft, with </a:t>
            </a:r>
            <a:r>
              <a:rPr lang="en-US" sz="1600" dirty="0">
                <a:latin typeface="Arial" panose="020B0604020202020204" pitchFamily="34" charset="0"/>
                <a:cs typeface="Arial" panose="020B0604020202020204" pitchFamily="34" charset="0"/>
              </a:rPr>
              <a:t>maximum </a:t>
            </a:r>
            <a:r>
              <a:rPr lang="en-US" sz="1600" dirty="0" smtClean="0">
                <a:latin typeface="Arial" panose="020B0604020202020204" pitchFamily="34" charset="0"/>
                <a:cs typeface="Arial" panose="020B0604020202020204" pitchFamily="34" charset="0"/>
              </a:rPr>
              <a:t>σ</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w and </a:t>
            </a:r>
            <a:r>
              <a:rPr lang="en-US" sz="1600" dirty="0" err="1">
                <a:latin typeface="Arial" panose="020B0604020202020204" pitchFamily="34" charset="0"/>
                <a:cs typeface="Arial" panose="020B0604020202020204" pitchFamily="34" charset="0"/>
              </a:rPr>
              <a:t>EDR</a:t>
            </a:r>
            <a:r>
              <a:rPr lang="en-US" sz="1600" baseline="-25000" dirty="0" err="1">
                <a:latin typeface="Arial" panose="020B0604020202020204" pitchFamily="34" charset="0"/>
                <a:cs typeface="Arial" panose="020B0604020202020204" pitchFamily="34" charset="0"/>
              </a:rPr>
              <a:t>w</a:t>
            </a:r>
            <a:r>
              <a:rPr lang="en-US" sz="1600" dirty="0">
                <a:latin typeface="Arial" panose="020B0604020202020204" pitchFamily="34" charset="0"/>
                <a:cs typeface="Arial" panose="020B0604020202020204" pitchFamily="34" charset="0"/>
              </a:rPr>
              <a:t> of 16.4m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and 0.77m</a:t>
            </a:r>
            <a:r>
              <a:rPr lang="en-US" sz="1600" baseline="30000" dirty="0">
                <a:latin typeface="Arial" panose="020B0604020202020204" pitchFamily="34" charset="0"/>
                <a:cs typeface="Arial" panose="020B0604020202020204" pitchFamily="34" charset="0"/>
              </a:rPr>
              <a:t>2/3</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906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12051" y="160338"/>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Hydraulic Jumps and Rotors</a:t>
            </a:r>
            <a:endParaRPr lang="en-US" altLang="en-US" sz="3200" b="0" dirty="0">
              <a:solidFill>
                <a:srgbClr val="FFFF00"/>
              </a:solidFill>
              <a:latin typeface="Arial Black" pitchFamily="34" charset="0"/>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420"/>
          <a:stretch/>
        </p:blipFill>
        <p:spPr bwMode="auto">
          <a:xfrm>
            <a:off x="4446891" y="1247896"/>
            <a:ext cx="4710458"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791200" y="4390926"/>
            <a:ext cx="2269339" cy="338554"/>
          </a:xfrm>
          <a:prstGeom prst="rect">
            <a:avLst/>
          </a:prstGeom>
          <a:noFill/>
        </p:spPr>
        <p:txBody>
          <a:bodyPr wrap="none" rtlCol="0">
            <a:spAutoFit/>
          </a:bodyPr>
          <a:lstStyle/>
          <a:p>
            <a:r>
              <a:rPr lang="en-US" sz="1600" dirty="0" err="1" smtClean="0">
                <a:latin typeface="Arial" panose="020B0604020202020204" pitchFamily="34" charset="0"/>
                <a:cs typeface="Arial" panose="020B0604020202020204" pitchFamily="34" charset="0"/>
              </a:rPr>
              <a:t>Armi</a:t>
            </a:r>
            <a:r>
              <a:rPr lang="en-US" sz="1600" dirty="0" smtClean="0">
                <a:latin typeface="Arial" panose="020B0604020202020204" pitchFamily="34" charset="0"/>
                <a:cs typeface="Arial" panose="020B0604020202020204" pitchFamily="34" charset="0"/>
              </a:rPr>
              <a:t> and Meyer (2011)</a:t>
            </a:r>
            <a:endParaRPr lang="en-US" sz="1600" dirty="0">
              <a:latin typeface="Arial" panose="020B0604020202020204" pitchFamily="34" charset="0"/>
              <a:cs typeface="Arial" panose="020B0604020202020204" pitchFamily="34" charset="0"/>
            </a:endParaRPr>
          </a:p>
        </p:txBody>
      </p:sp>
      <p:sp>
        <p:nvSpPr>
          <p:cNvPr id="10" name="Text Box 10"/>
          <p:cNvSpPr txBox="1">
            <a:spLocks noChangeArrowheads="1"/>
          </p:cNvSpPr>
          <p:nvPr/>
        </p:nvSpPr>
        <p:spPr bwMode="auto">
          <a:xfrm>
            <a:off x="155575" y="5038795"/>
            <a:ext cx="8799930" cy="840230"/>
          </a:xfrm>
          <a:prstGeom prst="rect">
            <a:avLst/>
          </a:prstGeom>
          <a:solidFill>
            <a:srgbClr val="000066"/>
          </a:solidFill>
          <a:ln>
            <a:noFill/>
          </a:ln>
          <a:effectLst/>
          <a:extLst/>
        </p:spPr>
        <p:txBody>
          <a:bodyPr wrap="square">
            <a:spAutoFit/>
          </a:bodyPr>
          <a:lstStyle/>
          <a:p>
            <a:pPr marL="742950" lvl="1" indent="-285750" fontAlgn="base">
              <a:lnSpc>
                <a:spcPct val="80000"/>
              </a:lnSpc>
              <a:spcBef>
                <a:spcPct val="30000"/>
              </a:spcBef>
              <a:spcAft>
                <a:spcPct val="0"/>
              </a:spcAft>
              <a:buFont typeface="Arial" panose="020B0604020202020204" pitchFamily="34" charset="0"/>
              <a:buChar char="•"/>
            </a:pPr>
            <a:r>
              <a:rPr lang="en-US" altLang="en-US" b="1" dirty="0" smtClean="0">
                <a:solidFill>
                  <a:schemeClr val="bg1"/>
                </a:solidFill>
                <a:latin typeface="Arial" charset="0"/>
              </a:rPr>
              <a:t>Internal </a:t>
            </a:r>
            <a:r>
              <a:rPr lang="en-US" altLang="en-US" b="1" dirty="0">
                <a:solidFill>
                  <a:schemeClr val="bg1"/>
                </a:solidFill>
                <a:latin typeface="Arial" charset="0"/>
              </a:rPr>
              <a:t>hydraulic jump vs. low-level wave breaking </a:t>
            </a:r>
            <a:r>
              <a:rPr lang="en-US" altLang="en-US" b="1" dirty="0" smtClean="0">
                <a:solidFill>
                  <a:schemeClr val="bg1"/>
                </a:solidFill>
                <a:latin typeface="Arial" charset="0"/>
              </a:rPr>
              <a:t>paradigms</a:t>
            </a:r>
          </a:p>
          <a:p>
            <a:pPr marL="742950" lvl="1" indent="-285750" fontAlgn="base">
              <a:lnSpc>
                <a:spcPct val="80000"/>
              </a:lnSpc>
              <a:spcBef>
                <a:spcPct val="30000"/>
              </a:spcBef>
              <a:spcAft>
                <a:spcPct val="0"/>
              </a:spcAft>
              <a:buFont typeface="Arial" panose="020B0604020202020204" pitchFamily="34" charset="0"/>
              <a:buChar char="•"/>
            </a:pPr>
            <a:r>
              <a:rPr lang="en-US" altLang="en-US" b="1" dirty="0" smtClean="0">
                <a:solidFill>
                  <a:schemeClr val="bg1"/>
                </a:solidFill>
                <a:latin typeface="Arial" charset="0"/>
              </a:rPr>
              <a:t>Characteristics of turbulence and relationship to vortex breakdown are important</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9" y="1087121"/>
            <a:ext cx="4384012" cy="2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5" y="3328737"/>
            <a:ext cx="4457700" cy="1320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9285" y="4560203"/>
            <a:ext cx="209223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Strauss et al. (2016) </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5747953" y="902455"/>
            <a:ext cx="2236574"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Hydraulic Analogue </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424815" y="878564"/>
            <a:ext cx="342055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Wave Breaking / Rotor  Regime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32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2947" y="970547"/>
            <a:ext cx="674502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307975" y="5418932"/>
            <a:ext cx="8226425" cy="535531"/>
          </a:xfrm>
          <a:prstGeom prst="rect">
            <a:avLst/>
          </a:prstGeom>
          <a:solidFill>
            <a:srgbClr val="000066"/>
          </a:solidFill>
          <a:ln>
            <a:noFill/>
          </a:ln>
          <a:effectLst/>
          <a:extLst/>
        </p:spPr>
        <p:txBody>
          <a:bodyPr wrap="square">
            <a:spAutoFit/>
          </a:bodyPr>
          <a:lstStyle/>
          <a:p>
            <a:pPr lvl="1" algn="ctr" fontAlgn="base">
              <a:lnSpc>
                <a:spcPct val="80000"/>
              </a:lnSpc>
              <a:spcBef>
                <a:spcPct val="30000"/>
              </a:spcBef>
              <a:spcAft>
                <a:spcPct val="0"/>
              </a:spcAft>
            </a:pPr>
            <a:r>
              <a:rPr lang="en-US" altLang="en-US" b="1" dirty="0" smtClean="0">
                <a:solidFill>
                  <a:schemeClr val="bg1"/>
                </a:solidFill>
                <a:latin typeface="Arial" charset="0"/>
              </a:rPr>
              <a:t>Measurements of low-level turbulence in rotors and wave breaking are rare</a:t>
            </a:r>
          </a:p>
        </p:txBody>
      </p:sp>
      <p:sp>
        <p:nvSpPr>
          <p:cNvPr id="19" name="TextBox 18"/>
          <p:cNvSpPr txBox="1"/>
          <p:nvPr/>
        </p:nvSpPr>
        <p:spPr>
          <a:xfrm>
            <a:off x="-12051" y="4911564"/>
            <a:ext cx="209223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Strauss et al. (2015) </a:t>
            </a:r>
            <a:endParaRPr lang="en-US" sz="1600" dirty="0">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12051" y="160338"/>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Low-Level Wave Breaking</a:t>
            </a:r>
            <a:endParaRPr lang="en-US" altLang="en-US" sz="3200" b="0" dirty="0">
              <a:solidFill>
                <a:srgbClr val="FFFF00"/>
              </a:solidFill>
              <a:latin typeface="Arial Black" pitchFamily="34" charset="0"/>
            </a:endParaRPr>
          </a:p>
        </p:txBody>
      </p:sp>
    </p:spTree>
    <p:extLst>
      <p:ext uri="{BB962C8B-B14F-4D97-AF65-F5344CB8AC3E}">
        <p14:creationId xmlns:p14="http://schemas.microsoft.com/office/powerpoint/2010/main" val="270402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8">
      <a:dk1>
        <a:srgbClr val="000000"/>
      </a:dk1>
      <a:lt1>
        <a:srgbClr val="FFFFFF"/>
      </a:lt1>
      <a:dk2>
        <a:srgbClr val="000000"/>
      </a:dk2>
      <a:lt2>
        <a:srgbClr val="808080"/>
      </a:lt2>
      <a:accent1>
        <a:srgbClr val="00CC99"/>
      </a:accent1>
      <a:accent2>
        <a:srgbClr val="000099"/>
      </a:accent2>
      <a:accent3>
        <a:srgbClr val="FFFFFF"/>
      </a:accent3>
      <a:accent4>
        <a:srgbClr val="000000"/>
      </a:accent4>
      <a:accent5>
        <a:srgbClr val="AAE2CA"/>
      </a:accent5>
      <a:accent6>
        <a:srgbClr val="00008A"/>
      </a:accent6>
      <a:hlink>
        <a:srgbClr val="FFFF00"/>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000099"/>
        </a:accent2>
        <a:accent3>
          <a:srgbClr val="FFFFFF"/>
        </a:accent3>
        <a:accent4>
          <a:srgbClr val="000000"/>
        </a:accent4>
        <a:accent5>
          <a:srgbClr val="AAE2CA"/>
        </a:accent5>
        <a:accent6>
          <a:srgbClr val="00008A"/>
        </a:accent6>
        <a:hlink>
          <a:srgbClr val="FFFF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3100</TotalTime>
  <Words>1756</Words>
  <Application>Microsoft Office PowerPoint</Application>
  <PresentationFormat>On-screen Show (4:3)</PresentationFormat>
  <Paragraphs>218</Paragraphs>
  <Slides>20</Slides>
  <Notes>1</Notes>
  <HiddenSlides>0</HiddenSlides>
  <MMClips>1</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1_Default Design</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Naval Research Laboratory, Monterey 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Doyle, Dr. James</dc:creator>
  <cp:lastModifiedBy>Doyle, Dr. James</cp:lastModifiedBy>
  <cp:revision>188</cp:revision>
  <dcterms:created xsi:type="dcterms:W3CDTF">2017-05-05T18:01:43Z</dcterms:created>
  <dcterms:modified xsi:type="dcterms:W3CDTF">2018-08-24T20:15:47Z</dcterms:modified>
</cp:coreProperties>
</file>