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701" r:id="rId3"/>
    <p:sldId id="348" r:id="rId4"/>
    <p:sldId id="350" r:id="rId5"/>
    <p:sldId id="710" r:id="rId6"/>
    <p:sldId id="347" r:id="rId7"/>
    <p:sldId id="421" r:id="rId8"/>
    <p:sldId id="708" r:id="rId9"/>
    <p:sldId id="420" r:id="rId10"/>
    <p:sldId id="390" r:id="rId11"/>
    <p:sldId id="709" r:id="rId12"/>
    <p:sldId id="70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">
          <p15:clr>
            <a:srgbClr val="A4A3A4"/>
          </p15:clr>
        </p15:guide>
        <p15:guide id="2" pos="36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0C0"/>
    <a:srgbClr val="000BC0"/>
    <a:srgbClr val="00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9"/>
    <p:restoredTop sz="86195" autoAdjust="0"/>
  </p:normalViewPr>
  <p:slideViewPr>
    <p:cSldViewPr snapToGrid="0" snapToObjects="1" showGuides="1">
      <p:cViewPr varScale="1">
        <p:scale>
          <a:sx n="82" d="100"/>
          <a:sy n="82" d="100"/>
        </p:scale>
        <p:origin x="936" y="176"/>
      </p:cViewPr>
      <p:guideLst>
        <p:guide orient="horz" pos="69"/>
        <p:guide pos="3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D09A8-6B05-7F4C-BD97-19EC2388E6E2}" type="datetimeFigureOut">
              <a:rPr lang="en-US" smtClean="0"/>
              <a:t>8/29/18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6B1B0-045F-BE4B-93EC-C211CBF77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60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understand response of aerial vehicle to turbulence &amp; critical thresholds (especially for smaller &amp; delicate aircrafts)</a:t>
            </a:r>
          </a:p>
          <a:p>
            <a:r>
              <a:rPr lang="en-US" dirty="0"/>
              <a:t>Need to combine &amp; tailor information into actionable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 observations may include specialized field experiments</a:t>
            </a:r>
          </a:p>
          <a:p>
            <a:r>
              <a:rPr lang="en-US" dirty="0"/>
              <a:t>Dissemination enhancements include ADS-</a:t>
            </a:r>
            <a:r>
              <a:rPr lang="en-US" dirty="0" err="1"/>
              <a:t>Wx</a:t>
            </a:r>
            <a:r>
              <a:rPr lang="en-US" dirty="0"/>
              <a:t>, FIS-B, etc.</a:t>
            </a:r>
          </a:p>
          <a:p>
            <a:r>
              <a:rPr lang="en-US" dirty="0"/>
              <a:t>Sharing of data enhances situational awareness for everyone (may be thorny issue, also requiring standards,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6B1B0-045F-BE4B-93EC-C211CBF77E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2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focused on point-to-point flights, but there are other flight patters covering various altitude ranges</a:t>
            </a:r>
          </a:p>
          <a:p>
            <a:r>
              <a:rPr lang="en-US" dirty="0"/>
              <a:t>Every flight has a purpose/mission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0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scheduled transport category &amp; on-demand business or general aviation flights</a:t>
            </a:r>
          </a:p>
          <a:p>
            <a:r>
              <a:rPr lang="en-US" dirty="0"/>
              <a:t>Defense &amp; NOAA operations include on-demand large UAS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range of emerging modes of transportation that may yield new requirements for turbulence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can impact operations/missions in various ways</a:t>
            </a:r>
          </a:p>
          <a:p>
            <a:r>
              <a:rPr lang="en-US" dirty="0"/>
              <a:t>Turbulence results from both natural (atmosphere, terrain) &amp; man-made (aircraft, buildings) generation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3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Observations of turbulence are absolutely essential!</a:t>
            </a:r>
          </a:p>
          <a:p>
            <a:r>
              <a:rPr lang="en-US" dirty="0"/>
              <a:t>  - in situ include pilot reports (subjective), tapping into avionics or from radiosonde (objective) – acceleration from tabloids &amp; iPhones</a:t>
            </a:r>
          </a:p>
          <a:p>
            <a:r>
              <a:rPr lang="en-US" dirty="0"/>
              <a:t>  - remotely sensed include radar (NTDA) &amp; satellite diagnostics (recognition of waves, etc.) – new Aeolus satellite for global wind observations</a:t>
            </a:r>
          </a:p>
          <a:p>
            <a:r>
              <a:rPr lang="en-US" dirty="0"/>
              <a:t>Prediction benefits from improved computational capabilities &amp; better process understanding (e.g., low level turbulence)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4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3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Observations of turbulence are absolutely essential!</a:t>
            </a:r>
          </a:p>
          <a:p>
            <a:r>
              <a:rPr lang="en-US" dirty="0"/>
              <a:t>  - in situ include pilot reports (subjective), tapping into avionics or from radiosonde (objective) – acceleration from tabloids &amp; iPhones</a:t>
            </a:r>
          </a:p>
          <a:p>
            <a:r>
              <a:rPr lang="en-US" dirty="0"/>
              <a:t>  - remotely sensed include radar (NTDA) &amp; satellite diagnostics (recognition of waves, etc.) – new Aeolus satellite for global wind observations</a:t>
            </a:r>
          </a:p>
          <a:p>
            <a:r>
              <a:rPr lang="en-US" dirty="0"/>
              <a:t>Prediction benefits from improved computational capabilities &amp; better process understanding (e.g., low level turbulence)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understand response of aerial vehicle to turbulence &amp; critical thresholds (especially for smaller &amp; delicate aircrafts)</a:t>
            </a:r>
          </a:p>
          <a:p>
            <a:r>
              <a:rPr lang="en-US" dirty="0"/>
              <a:t>Need to combine &amp; tailor information into actionable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E3FB-8EC7-4246-92D6-7EE3E5C95A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4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7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1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7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3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9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8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C5ABC-772F-5E44-8237-4FE67183DBBB}" type="datetimeFigureOut">
              <a:rPr lang="en-US" smtClean="0"/>
              <a:t>8/29/18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4AE2-0337-2B49-8ECE-423894F0A2C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DBE3E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0" y="4800600"/>
            <a:ext cx="381000" cy="2057400"/>
          </a:xfrm>
          <a:prstGeom prst="rect">
            <a:avLst/>
          </a:prstGeom>
          <a:solidFill>
            <a:srgbClr val="6685B3">
              <a:alpha val="5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4343400"/>
            <a:ext cx="381000" cy="304800"/>
          </a:xfrm>
          <a:prstGeom prst="rect">
            <a:avLst/>
          </a:prstGeom>
          <a:solidFill>
            <a:srgbClr val="6685B3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3886200"/>
            <a:ext cx="381000" cy="304800"/>
          </a:xfrm>
          <a:prstGeom prst="rect">
            <a:avLst/>
          </a:prstGeom>
          <a:solidFill>
            <a:srgbClr val="6685B3">
              <a:alpha val="31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0" y="3429000"/>
            <a:ext cx="381000" cy="304800"/>
          </a:xfrm>
          <a:prstGeom prst="rect">
            <a:avLst/>
          </a:prstGeom>
          <a:solidFill>
            <a:srgbClr val="6685B3">
              <a:alpha val="2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0" y="2971800"/>
            <a:ext cx="381000" cy="304800"/>
          </a:xfrm>
          <a:prstGeom prst="rect">
            <a:avLst/>
          </a:prstGeom>
          <a:solidFill>
            <a:srgbClr val="6685B3">
              <a:alpha val="10001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27"/>
          <p:cNvSpPr txBox="1"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rgbClr val="404040"/>
                </a:solidFill>
                <a:latin typeface="+mn-lt"/>
                <a:ea typeface="Osaka" charset="0"/>
                <a:cs typeface="Osak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ea"/>
                <a:cs typeface="+mn-cs"/>
              </a:rPr>
              <a:t>© 2018 University Corporation for Atmospheric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A76878-DD9A-5E46-8FA5-0266FD17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3" y="805582"/>
            <a:ext cx="5943600" cy="3336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918" y="601688"/>
            <a:ext cx="6701322" cy="646331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Frontiers of Turbulence Prediction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6743" y="5957086"/>
            <a:ext cx="3338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Turbulence Impact Mitigation Workshop #3</a:t>
            </a:r>
            <a:br>
              <a:rPr lang="en-US" sz="1400" i="1" dirty="0"/>
            </a:br>
            <a:r>
              <a:rPr lang="en-US" sz="1400" i="1" dirty="0"/>
              <a:t>5 – 6 September 2018, McLean, VA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" name="Picture 12" descr="NCAR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4" y="5867273"/>
            <a:ext cx="1666756" cy="548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171222" y="143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A9607-0C29-804B-8956-BEDD377F2F64}"/>
              </a:ext>
            </a:extLst>
          </p:cNvPr>
          <p:cNvSpPr txBox="1"/>
          <p:nvPr/>
        </p:nvSpPr>
        <p:spPr>
          <a:xfrm>
            <a:off x="1994247" y="4408561"/>
            <a:ext cx="45668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Matthias Steiner</a:t>
            </a:r>
          </a:p>
          <a:p>
            <a:endParaRPr lang="en-US" sz="800" dirty="0"/>
          </a:p>
          <a:p>
            <a:r>
              <a:rPr lang="en-US" sz="2000" dirty="0"/>
              <a:t>National Center for Atmospheric Research</a:t>
            </a:r>
          </a:p>
          <a:p>
            <a:r>
              <a:rPr lang="en-US" sz="2000" dirty="0" err="1"/>
              <a:t>msteiner@ucar.edu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365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546312"/>
            <a:ext cx="2133600" cy="31063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0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sz="1000" dirty="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41" y="5168268"/>
            <a:ext cx="444243" cy="182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71" y="2849035"/>
            <a:ext cx="5486400" cy="3453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914CE5-7AD6-9A4F-BE7E-3237A0238C73}"/>
              </a:ext>
            </a:extLst>
          </p:cNvPr>
          <p:cNvSpPr txBox="1"/>
          <p:nvPr/>
        </p:nvSpPr>
        <p:spPr>
          <a:xfrm>
            <a:off x="373153" y="465231"/>
            <a:ext cx="6352573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BC0"/>
                </a:solidFill>
              </a:rPr>
              <a:t>Smart decision support based on big data &amp; data analytics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Calibri"/>
              </a:rPr>
              <a:t>What-if scenarios for traffic management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- record of past weather, air traffic, &amp; other data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- ability to search for “similar events” in past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- ability to replay situation using different TMIs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- ability to simulate conditions into future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Calibri"/>
              </a:rPr>
              <a:t>Useful for training &amp; real-time decision making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38" y="1389846"/>
            <a:ext cx="3200400" cy="37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9B986-FC8E-8E42-B720-D57C16E70AE7}"/>
              </a:ext>
            </a:extLst>
          </p:cNvPr>
          <p:cNvSpPr txBox="1"/>
          <p:nvPr/>
        </p:nvSpPr>
        <p:spPr>
          <a:xfrm>
            <a:off x="3714161" y="296890"/>
            <a:ext cx="4732128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Use of Turbulence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70C475-C2C1-424C-A3AA-3F0A412E256B}"/>
              </a:ext>
            </a:extLst>
          </p:cNvPr>
          <p:cNvGrpSpPr/>
          <p:nvPr/>
        </p:nvGrpSpPr>
        <p:grpSpPr>
          <a:xfrm>
            <a:off x="627080" y="1407359"/>
            <a:ext cx="2377440" cy="1097280"/>
            <a:chOff x="656952" y="2442098"/>
            <a:chExt cx="2377440" cy="10972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E685D8-69F8-3D4F-BE02-C84E429B32A8}"/>
                </a:ext>
              </a:extLst>
            </p:cNvPr>
            <p:cNvSpPr/>
            <p:nvPr/>
          </p:nvSpPr>
          <p:spPr>
            <a:xfrm>
              <a:off x="656952" y="2442098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05BF1-59CD-3643-9907-0A705F1B27EF}"/>
                </a:ext>
              </a:extLst>
            </p:cNvPr>
            <p:cNvSpPr txBox="1"/>
            <p:nvPr/>
          </p:nvSpPr>
          <p:spPr>
            <a:xfrm>
              <a:off x="866788" y="2806072"/>
              <a:ext cx="19577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Impact Translation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D37BB3-637C-4D49-A53E-412792D6A680}"/>
              </a:ext>
            </a:extLst>
          </p:cNvPr>
          <p:cNvGrpSpPr/>
          <p:nvPr/>
        </p:nvGrpSpPr>
        <p:grpSpPr>
          <a:xfrm>
            <a:off x="6461909" y="1407359"/>
            <a:ext cx="2377440" cy="1097280"/>
            <a:chOff x="5033161" y="4452123"/>
            <a:chExt cx="2377440" cy="10972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BFDC9B-4BAB-B74A-A483-1988DC5A270E}"/>
                </a:ext>
              </a:extLst>
            </p:cNvPr>
            <p:cNvSpPr/>
            <p:nvPr/>
          </p:nvSpPr>
          <p:spPr>
            <a:xfrm>
              <a:off x="5033161" y="4452123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0696D-FF3A-7F4B-B760-D022C004A930}"/>
                </a:ext>
              </a:extLst>
            </p:cNvPr>
            <p:cNvSpPr txBox="1"/>
            <p:nvPr/>
          </p:nvSpPr>
          <p:spPr>
            <a:xfrm>
              <a:off x="5211870" y="4816097"/>
              <a:ext cx="20200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Mitigation Strategy</a:t>
              </a:r>
            </a:p>
          </p:txBody>
        </p:sp>
      </p:grp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8806E2D-D301-DF4A-9790-D8A573197783}"/>
              </a:ext>
            </a:extLst>
          </p:cNvPr>
          <p:cNvSpPr/>
          <p:nvPr/>
        </p:nvSpPr>
        <p:spPr>
          <a:xfrm rot="5400000" flipV="1">
            <a:off x="1587200" y="1173993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98DBBD-E241-324D-A561-C7131566261A}"/>
              </a:ext>
            </a:extLst>
          </p:cNvPr>
          <p:cNvGrpSpPr/>
          <p:nvPr/>
        </p:nvGrpSpPr>
        <p:grpSpPr>
          <a:xfrm>
            <a:off x="627080" y="150235"/>
            <a:ext cx="2377440" cy="1097280"/>
            <a:chOff x="997272" y="278827"/>
            <a:chExt cx="2377440" cy="10972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69B121-2817-DA42-AD2B-4651355B09C7}"/>
                </a:ext>
              </a:extLst>
            </p:cNvPr>
            <p:cNvSpPr/>
            <p:nvPr/>
          </p:nvSpPr>
          <p:spPr>
            <a:xfrm>
              <a:off x="997272" y="278827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E39D3F-8867-5F46-A5D3-98094765753C}"/>
                </a:ext>
              </a:extLst>
            </p:cNvPr>
            <p:cNvSpPr txBox="1"/>
            <p:nvPr/>
          </p:nvSpPr>
          <p:spPr>
            <a:xfrm>
              <a:off x="1248460" y="504302"/>
              <a:ext cx="18750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Dissemination for</a:t>
              </a:r>
              <a:br>
                <a:rPr lang="en-US" b="1" dirty="0"/>
              </a:br>
              <a:r>
                <a:rPr lang="en-US" b="1" dirty="0"/>
                <a:t>Operational Use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B0E060-EBC5-5647-9D23-46D8D095B2B2}"/>
              </a:ext>
            </a:extLst>
          </p:cNvPr>
          <p:cNvGrpSpPr/>
          <p:nvPr/>
        </p:nvGrpSpPr>
        <p:grpSpPr>
          <a:xfrm>
            <a:off x="3544494" y="1407359"/>
            <a:ext cx="2377440" cy="1097280"/>
            <a:chOff x="3777956" y="2458648"/>
            <a:chExt cx="2377440" cy="109728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27D456-4D2D-4E45-BD24-E76902F12A7A}"/>
                </a:ext>
              </a:extLst>
            </p:cNvPr>
            <p:cNvSpPr/>
            <p:nvPr/>
          </p:nvSpPr>
          <p:spPr>
            <a:xfrm>
              <a:off x="3777956" y="2458648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74E5CF-47A8-EF40-BDA6-B2CBDC6023E8}"/>
                </a:ext>
              </a:extLst>
            </p:cNvPr>
            <p:cNvSpPr txBox="1"/>
            <p:nvPr/>
          </p:nvSpPr>
          <p:spPr>
            <a:xfrm>
              <a:off x="3909188" y="2822622"/>
              <a:ext cx="21150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Operational Context</a:t>
              </a:r>
            </a:p>
          </p:txBody>
        </p: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F98B935-5A29-D940-9E6E-40F06C33BF8A}"/>
              </a:ext>
            </a:extLst>
          </p:cNvPr>
          <p:cNvSpPr/>
          <p:nvPr/>
        </p:nvSpPr>
        <p:spPr>
          <a:xfrm flipV="1">
            <a:off x="3060195" y="1695396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93B8FFB-EFCF-224B-9E10-A3EE041D49C4}"/>
              </a:ext>
            </a:extLst>
          </p:cNvPr>
          <p:cNvSpPr/>
          <p:nvPr/>
        </p:nvSpPr>
        <p:spPr>
          <a:xfrm flipV="1">
            <a:off x="5977609" y="1695396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8BC859-A97D-6143-8C0F-21D803B189C6}"/>
              </a:ext>
            </a:extLst>
          </p:cNvPr>
          <p:cNvGrpSpPr/>
          <p:nvPr/>
        </p:nvGrpSpPr>
        <p:grpSpPr>
          <a:xfrm>
            <a:off x="184983" y="2616614"/>
            <a:ext cx="2926080" cy="1920660"/>
            <a:chOff x="184983" y="2730918"/>
            <a:chExt cx="2926080" cy="19206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6486D7-A3B1-0249-BEC5-9BD8A7AF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4983" y="2730918"/>
              <a:ext cx="2926080" cy="19206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FF4A9B-9533-D04D-B14C-9F6C9962340A}"/>
                </a:ext>
              </a:extLst>
            </p:cNvPr>
            <p:cNvSpPr txBox="1"/>
            <p:nvPr/>
          </p:nvSpPr>
          <p:spPr>
            <a:xfrm>
              <a:off x="604351" y="3724990"/>
              <a:ext cx="24408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Response to turbulence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B43AB3-6D9B-4848-9660-7280C86F2281}"/>
              </a:ext>
            </a:extLst>
          </p:cNvPr>
          <p:cNvGrpSpPr/>
          <p:nvPr/>
        </p:nvGrpSpPr>
        <p:grpSpPr>
          <a:xfrm>
            <a:off x="333486" y="4686300"/>
            <a:ext cx="4401512" cy="1860554"/>
            <a:chOff x="333486" y="4743452"/>
            <a:chExt cx="4401512" cy="18605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9CC96D-EDBE-4740-8C2F-2770705AE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398" y="4743452"/>
              <a:ext cx="3657600" cy="161758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5B7E0A-A6B1-394C-ABFB-5DD413E540A1}"/>
                </a:ext>
              </a:extLst>
            </p:cNvPr>
            <p:cNvSpPr txBox="1"/>
            <p:nvPr/>
          </p:nvSpPr>
          <p:spPr>
            <a:xfrm>
              <a:off x="333486" y="6234674"/>
              <a:ext cx="2386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Hard &amp; soft constraints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105607-68C7-B54C-98D5-3177B10C7F50}"/>
              </a:ext>
            </a:extLst>
          </p:cNvPr>
          <p:cNvSpPr txBox="1"/>
          <p:nvPr/>
        </p:nvSpPr>
        <p:spPr>
          <a:xfrm>
            <a:off x="3343265" y="3214686"/>
            <a:ext cx="297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Runway, terminal or </a:t>
            </a:r>
            <a:r>
              <a:rPr lang="en-US" b="1" dirty="0" err="1"/>
              <a:t>en</a:t>
            </a:r>
            <a:r>
              <a:rPr lang="en-US" b="1" dirty="0"/>
              <a:t> route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E519AD-1066-834A-B408-A8F22A403914}"/>
              </a:ext>
            </a:extLst>
          </p:cNvPr>
          <p:cNvSpPr txBox="1"/>
          <p:nvPr/>
        </p:nvSpPr>
        <p:spPr>
          <a:xfrm>
            <a:off x="3789733" y="3671886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Urban environment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0C8800-68A6-664D-B3B2-264CDE1306A1}"/>
              </a:ext>
            </a:extLst>
          </p:cNvPr>
          <p:cNvSpPr txBox="1"/>
          <p:nvPr/>
        </p:nvSpPr>
        <p:spPr>
          <a:xfrm>
            <a:off x="6676164" y="2557453"/>
            <a:ext cx="194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Go/no-go decision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9D5648-A437-1C4D-8437-86B4E0753215}"/>
              </a:ext>
            </a:extLst>
          </p:cNvPr>
          <p:cNvSpPr txBox="1"/>
          <p:nvPr/>
        </p:nvSpPr>
        <p:spPr>
          <a:xfrm>
            <a:off x="6628394" y="3729038"/>
            <a:ext cx="20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Weather avoidance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B147D0-AB43-5C4D-B950-C25AB9228F5C}"/>
              </a:ext>
            </a:extLst>
          </p:cNvPr>
          <p:cNvSpPr txBox="1"/>
          <p:nvPr/>
        </p:nvSpPr>
        <p:spPr>
          <a:xfrm>
            <a:off x="6626054" y="3338509"/>
            <a:ext cx="20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Cabin management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990232-C1D0-F141-BE20-66019BEE10CA}"/>
              </a:ext>
            </a:extLst>
          </p:cNvPr>
          <p:cNvSpPr txBox="1"/>
          <p:nvPr/>
        </p:nvSpPr>
        <p:spPr>
          <a:xfrm>
            <a:off x="3408411" y="2757485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Flight planning or execution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D9C5E96-34C5-2D4D-B624-8756786F4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17"/>
          <a:stretch/>
        </p:blipFill>
        <p:spPr>
          <a:xfrm>
            <a:off x="5467506" y="4191874"/>
            <a:ext cx="3474720" cy="23464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62C4704-1337-EA40-BBD6-AD92685E86D1}"/>
              </a:ext>
            </a:extLst>
          </p:cNvPr>
          <p:cNvSpPr txBox="1"/>
          <p:nvPr/>
        </p:nvSpPr>
        <p:spPr>
          <a:xfrm>
            <a:off x="6663372" y="2947981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Aircraft separation</a:t>
            </a:r>
          </a:p>
        </p:txBody>
      </p:sp>
    </p:spTree>
    <p:extLst>
      <p:ext uri="{BB962C8B-B14F-4D97-AF65-F5344CB8AC3E}">
        <p14:creationId xmlns:p14="http://schemas.microsoft.com/office/powerpoint/2010/main" val="27773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765" y="742944"/>
            <a:ext cx="6840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300C0"/>
                </a:solidFill>
                <a:latin typeface="Calibri"/>
                <a:cs typeface="Calibri"/>
              </a:rPr>
              <a:t>New Requirements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/>
                <a:cs typeface="Calibri"/>
              </a:rPr>
              <a:t>emerging modes of transportation will need turbulence information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- at higher &amp; lower altitudes, including urban environments</a:t>
            </a:r>
            <a:endParaRPr lang="en-US" dirty="0">
              <a:cs typeface="Calibri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546312"/>
            <a:ext cx="2133600" cy="31063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0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US" sz="10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60161-2926-1749-96ED-8F678D82BC39}"/>
              </a:ext>
            </a:extLst>
          </p:cNvPr>
          <p:cNvSpPr txBox="1"/>
          <p:nvPr/>
        </p:nvSpPr>
        <p:spPr>
          <a:xfrm>
            <a:off x="3616476" y="296890"/>
            <a:ext cx="1727076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Key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46EAD-1DED-0448-A55E-8CDA26B43EC9}"/>
              </a:ext>
            </a:extLst>
          </p:cNvPr>
          <p:cNvSpPr txBox="1"/>
          <p:nvPr/>
        </p:nvSpPr>
        <p:spPr>
          <a:xfrm>
            <a:off x="452765" y="742944"/>
            <a:ext cx="79438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300C0"/>
              </a:solidFill>
              <a:latin typeface="Calibri"/>
              <a:cs typeface="Calibri"/>
            </a:endParaRPr>
          </a:p>
          <a:p>
            <a:br>
              <a:rPr lang="en-US" dirty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endParaRPr lang="en-US" sz="800" dirty="0"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0300C0"/>
                </a:solidFill>
                <a:cs typeface="Calibri"/>
              </a:rPr>
              <a:t>Turbulence Observation &amp; Prediction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opportunities for enhancing automated collection &amp; sharing of turbulence data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improve coverage of oceanic airspace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beneficial sharing across aviation industry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increasing computational capabilities enable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higher resolution to better resolve atmospheric processes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use of ensembles to capture forecast uncertainty &amp; probabilistic predictions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CCE26-44BD-7E4D-86D5-D48CA52D8BFB}"/>
              </a:ext>
            </a:extLst>
          </p:cNvPr>
          <p:cNvSpPr txBox="1"/>
          <p:nvPr/>
        </p:nvSpPr>
        <p:spPr>
          <a:xfrm>
            <a:off x="452765" y="742944"/>
            <a:ext cx="8466805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300C0"/>
              </a:solidFill>
              <a:latin typeface="Calibri"/>
              <a:cs typeface="Calibri"/>
            </a:endParaRPr>
          </a:p>
          <a:p>
            <a:br>
              <a:rPr lang="en-US" dirty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endParaRPr lang="en-US" sz="800" dirty="0">
              <a:latin typeface="Calibri"/>
              <a:cs typeface="Calibri"/>
            </a:endParaRPr>
          </a:p>
          <a:p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endParaRPr lang="en-US" sz="800" dirty="0"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0300C0"/>
                </a:solidFill>
                <a:cs typeface="Calibri"/>
              </a:rPr>
              <a:t>Weather Integration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characterization of weather impacts (translation) along flight paths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understanding response of aerial vehicle to turbulence &amp; critical thresholds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enabling consistent flight/flow planning &amp; execution through increased predictability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examination of what-if scenarios in real time yielding smarter decisions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- supported by large amounts of data &amp; data analytics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498FF-BD8E-324A-963E-2B1E5C28040C}"/>
              </a:ext>
            </a:extLst>
          </p:cNvPr>
          <p:cNvSpPr txBox="1"/>
          <p:nvPr/>
        </p:nvSpPr>
        <p:spPr>
          <a:xfrm>
            <a:off x="452765" y="742944"/>
            <a:ext cx="6385979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300C0"/>
              </a:solidFill>
              <a:latin typeface="Calibri"/>
              <a:cs typeface="Calibri"/>
            </a:endParaRPr>
          </a:p>
          <a:p>
            <a:br>
              <a:rPr lang="en-US" dirty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endParaRPr lang="en-US" sz="800" dirty="0">
              <a:latin typeface="Calibri"/>
              <a:cs typeface="Calibri"/>
            </a:endParaRPr>
          </a:p>
          <a:p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endParaRPr lang="en-US" sz="800" dirty="0">
              <a:latin typeface="Calibri"/>
              <a:cs typeface="Calibri"/>
            </a:endParaRPr>
          </a:p>
          <a:p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endParaRPr lang="en-US" sz="800" dirty="0">
              <a:cs typeface="Calibri"/>
            </a:endParaRPr>
          </a:p>
          <a:p>
            <a:r>
              <a:rPr lang="en-US" sz="2000" b="1" dirty="0">
                <a:solidFill>
                  <a:srgbClr val="0300C0"/>
                </a:solidFill>
                <a:cs typeface="Calibri"/>
              </a:rPr>
              <a:t>Story Telling</a:t>
            </a:r>
            <a:endParaRPr lang="en-US" sz="2000" b="1" dirty="0">
              <a:solidFill>
                <a:srgbClr val="0000FF"/>
              </a:solidFill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enhance quantification of turbulence impacts &amp; benefits from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better turbulence forecasts &amp; use thereof</a:t>
            </a:r>
          </a:p>
        </p:txBody>
      </p:sp>
    </p:spTree>
    <p:extLst>
      <p:ext uri="{BB962C8B-B14F-4D97-AF65-F5344CB8AC3E}">
        <p14:creationId xmlns:p14="http://schemas.microsoft.com/office/powerpoint/2010/main" val="17908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A425DB-6A34-F342-8E62-3CF02D919D45}"/>
              </a:ext>
            </a:extLst>
          </p:cNvPr>
          <p:cNvGrpSpPr/>
          <p:nvPr/>
        </p:nvGrpSpPr>
        <p:grpSpPr>
          <a:xfrm>
            <a:off x="558249" y="432310"/>
            <a:ext cx="8117233" cy="3066017"/>
            <a:chOff x="558249" y="432310"/>
            <a:chExt cx="8117233" cy="3066017"/>
          </a:xfrm>
        </p:grpSpPr>
        <p:pic>
          <p:nvPicPr>
            <p:cNvPr id="13" name="Picture 7" descr="iStock_000005631225Small.jpg">
              <a:extLst>
                <a:ext uri="{FF2B5EF4-FFF2-40B4-BE49-F238E27FC236}">
                  <a16:creationId xmlns:a16="http://schemas.microsoft.com/office/drawing/2014/main" id="{D6FD942E-D5F7-2E49-9F09-100568AD0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" r="5760" b="9369"/>
            <a:stretch>
              <a:fillRect/>
            </a:stretch>
          </p:blipFill>
          <p:spPr bwMode="auto">
            <a:xfrm flipH="1">
              <a:off x="558249" y="432310"/>
              <a:ext cx="3657600" cy="238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74F71E-4DA2-2545-B2B0-6F50FCA9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3482" y="1040016"/>
              <a:ext cx="4572000" cy="2458311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D978505-C859-ED4F-A82C-BC4907E37351}"/>
              </a:ext>
            </a:extLst>
          </p:cNvPr>
          <p:cNvSpPr txBox="1"/>
          <p:nvPr/>
        </p:nvSpPr>
        <p:spPr>
          <a:xfrm>
            <a:off x="3555711" y="296890"/>
            <a:ext cx="3449663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Typical Flight Patterns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1BC635-01B6-2946-9CDC-59566C4E2FAD}"/>
              </a:ext>
            </a:extLst>
          </p:cNvPr>
          <p:cNvGrpSpPr/>
          <p:nvPr/>
        </p:nvGrpSpPr>
        <p:grpSpPr>
          <a:xfrm>
            <a:off x="212033" y="3273284"/>
            <a:ext cx="5339249" cy="3336676"/>
            <a:chOff x="212033" y="3273284"/>
            <a:chExt cx="5339249" cy="33366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0A1074-ED4F-CD4A-98E1-E8A7ED3C2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956" t="7306" b="2798"/>
            <a:stretch/>
          </p:blipFill>
          <p:spPr>
            <a:xfrm>
              <a:off x="212033" y="3273284"/>
              <a:ext cx="4114800" cy="2849336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2B03EB-2347-4349-AB0C-E6B1A91C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3682" y="4789827"/>
              <a:ext cx="3657600" cy="182013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CF5D28-5531-7E4B-8768-BA392E7521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54" t="7580" r="6451" b="6934"/>
          <a:stretch/>
        </p:blipFill>
        <p:spPr>
          <a:xfrm>
            <a:off x="5247859" y="3337481"/>
            <a:ext cx="3657600" cy="22388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D62D5E-A8BD-4B4C-87D0-9FF99B8F1E2C}"/>
              </a:ext>
            </a:extLst>
          </p:cNvPr>
          <p:cNvSpPr txBox="1"/>
          <p:nvPr/>
        </p:nvSpPr>
        <p:spPr>
          <a:xfrm>
            <a:off x="1518301" y="2982621"/>
            <a:ext cx="4496808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BC0"/>
                </a:solidFill>
              </a:rPr>
              <a:t>Purpose of a flight may include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Delivery or retrieval of goods &amp; people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Collection of information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Recreation</a:t>
            </a:r>
          </a:p>
        </p:txBody>
      </p:sp>
    </p:spTree>
    <p:extLst>
      <p:ext uri="{BB962C8B-B14F-4D97-AF65-F5344CB8AC3E}">
        <p14:creationId xmlns:p14="http://schemas.microsoft.com/office/powerpoint/2010/main" val="23512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EB4591-A936-7443-89CA-3307F40DC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068813"/>
              </p:ext>
            </p:extLst>
          </p:nvPr>
        </p:nvGraphicFramePr>
        <p:xfrm>
          <a:off x="583093" y="1018891"/>
          <a:ext cx="8083827" cy="302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33">
                  <a:extLst>
                    <a:ext uri="{9D8B030D-6E8A-4147-A177-3AD203B41FA5}">
                      <a16:colId xmlns:a16="http://schemas.microsoft.com/office/drawing/2014/main" val="4170882652"/>
                    </a:ext>
                  </a:extLst>
                </a:gridCol>
                <a:gridCol w="3127513">
                  <a:extLst>
                    <a:ext uri="{9D8B030D-6E8A-4147-A177-3AD203B41FA5}">
                      <a16:colId xmlns:a16="http://schemas.microsoft.com/office/drawing/2014/main" val="1078171077"/>
                    </a:ext>
                  </a:extLst>
                </a:gridCol>
                <a:gridCol w="3246781">
                  <a:extLst>
                    <a:ext uri="{9D8B030D-6E8A-4147-A177-3AD203B41FA5}">
                      <a16:colId xmlns:a16="http://schemas.microsoft.com/office/drawing/2014/main" val="322344392"/>
                    </a:ext>
                  </a:extLst>
                </a:gridCol>
              </a:tblGrid>
              <a:tr h="708319">
                <a:tc>
                  <a:txBody>
                    <a:bodyPr/>
                    <a:lstStyle/>
                    <a:p>
                      <a:endParaRPr lang="en-US" sz="2400" b="1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Scheduled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 Demand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047404"/>
                  </a:ext>
                </a:extLst>
              </a:tr>
              <a:tr h="231691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Manned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65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339753-A6E5-6A48-BA86-C390FB1B4035}"/>
              </a:ext>
            </a:extLst>
          </p:cNvPr>
          <p:cNvSpPr txBox="1"/>
          <p:nvPr/>
        </p:nvSpPr>
        <p:spPr>
          <a:xfrm>
            <a:off x="2179216" y="296890"/>
            <a:ext cx="4082336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Today’s Air Transportation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4C0FCF-7B5B-4D4D-B563-4E6A133A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31" y="1969605"/>
            <a:ext cx="2743200" cy="1790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D1815-2C2E-0445-862D-37DF944A0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4"/>
          <a:stretch/>
        </p:blipFill>
        <p:spPr>
          <a:xfrm>
            <a:off x="2482853" y="1969605"/>
            <a:ext cx="2743200" cy="179003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2F27AE7-3A4B-A243-A273-2E43A489B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51743"/>
              </p:ext>
            </p:extLst>
          </p:nvPr>
        </p:nvGraphicFramePr>
        <p:xfrm>
          <a:off x="583093" y="4045708"/>
          <a:ext cx="8083827" cy="2316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33">
                  <a:extLst>
                    <a:ext uri="{9D8B030D-6E8A-4147-A177-3AD203B41FA5}">
                      <a16:colId xmlns:a16="http://schemas.microsoft.com/office/drawing/2014/main" val="4170882652"/>
                    </a:ext>
                  </a:extLst>
                </a:gridCol>
                <a:gridCol w="3127513">
                  <a:extLst>
                    <a:ext uri="{9D8B030D-6E8A-4147-A177-3AD203B41FA5}">
                      <a16:colId xmlns:a16="http://schemas.microsoft.com/office/drawing/2014/main" val="1078171077"/>
                    </a:ext>
                  </a:extLst>
                </a:gridCol>
                <a:gridCol w="3246781">
                  <a:extLst>
                    <a:ext uri="{9D8B030D-6E8A-4147-A177-3AD203B41FA5}">
                      <a16:colId xmlns:a16="http://schemas.microsoft.com/office/drawing/2014/main" val="322344392"/>
                    </a:ext>
                  </a:extLst>
                </a:gridCol>
              </a:tblGrid>
              <a:tr h="231691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Unmanned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39741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487C17D-1F68-974B-8771-58140D6B5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463" y="4308816"/>
            <a:ext cx="2743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EB4591-A936-7443-89CA-3307F40DC8F4}"/>
              </a:ext>
            </a:extLst>
          </p:cNvPr>
          <p:cNvGraphicFramePr>
            <a:graphicFrameLocks noGrp="1"/>
          </p:cNvGraphicFramePr>
          <p:nvPr/>
        </p:nvGraphicFramePr>
        <p:xfrm>
          <a:off x="583093" y="1018891"/>
          <a:ext cx="8083827" cy="534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33">
                  <a:extLst>
                    <a:ext uri="{9D8B030D-6E8A-4147-A177-3AD203B41FA5}">
                      <a16:colId xmlns:a16="http://schemas.microsoft.com/office/drawing/2014/main" val="4170882652"/>
                    </a:ext>
                  </a:extLst>
                </a:gridCol>
                <a:gridCol w="3127513">
                  <a:extLst>
                    <a:ext uri="{9D8B030D-6E8A-4147-A177-3AD203B41FA5}">
                      <a16:colId xmlns:a16="http://schemas.microsoft.com/office/drawing/2014/main" val="1078171077"/>
                    </a:ext>
                  </a:extLst>
                </a:gridCol>
                <a:gridCol w="3246781">
                  <a:extLst>
                    <a:ext uri="{9D8B030D-6E8A-4147-A177-3AD203B41FA5}">
                      <a16:colId xmlns:a16="http://schemas.microsoft.com/office/drawing/2014/main" val="322344392"/>
                    </a:ext>
                  </a:extLst>
                </a:gridCol>
              </a:tblGrid>
              <a:tr h="708319">
                <a:tc>
                  <a:txBody>
                    <a:bodyPr/>
                    <a:lstStyle/>
                    <a:p>
                      <a:endParaRPr lang="en-US" sz="2400" b="1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Scheduled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 Demand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047404"/>
                  </a:ext>
                </a:extLst>
              </a:tr>
              <a:tr h="231691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Manned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6571"/>
                  </a:ext>
                </a:extLst>
              </a:tr>
              <a:tr h="231691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Unmanned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3974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339753-A6E5-6A48-BA86-C390FB1B4035}"/>
              </a:ext>
            </a:extLst>
          </p:cNvPr>
          <p:cNvSpPr txBox="1"/>
          <p:nvPr/>
        </p:nvSpPr>
        <p:spPr>
          <a:xfrm>
            <a:off x="2239073" y="296890"/>
            <a:ext cx="3962623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Future Air Transportation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20921D-0596-B746-A51D-19249A50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48" y="1971921"/>
            <a:ext cx="27432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840D02-368D-EC4D-AEFA-5474E5FB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048" y="4449081"/>
            <a:ext cx="2743200" cy="182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EFB93-6FBD-654E-B277-C450CC28C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80" y="1993842"/>
            <a:ext cx="3017520" cy="1784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C167D3-856E-5B4F-B2E3-A8AE5A428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600" y="4153791"/>
            <a:ext cx="2926080" cy="2119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106361-ADB7-1B45-B0E9-2A87B84872E0}"/>
              </a:ext>
            </a:extLst>
          </p:cNvPr>
          <p:cNvSpPr txBox="1"/>
          <p:nvPr/>
        </p:nvSpPr>
        <p:spPr>
          <a:xfrm>
            <a:off x="478273" y="3073930"/>
            <a:ext cx="8059322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BC0"/>
                </a:solidFill>
              </a:rPr>
              <a:t>Emerging modes of transportation  </a:t>
            </a:r>
            <a:r>
              <a:rPr lang="en-US" sz="2000" b="1" dirty="0">
                <a:solidFill>
                  <a:srgbClr val="FF0000"/>
                </a:solidFill>
              </a:rPr>
              <a:t>=&gt;  new requirements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Space travel  </a:t>
            </a:r>
            <a:r>
              <a:rPr lang="en-US" sz="2000" dirty="0">
                <a:solidFill>
                  <a:srgbClr val="FF0000"/>
                </a:solidFill>
              </a:rPr>
              <a:t>=&gt;  takeoff, reentry &amp; landing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Supersonic flight  </a:t>
            </a:r>
            <a:r>
              <a:rPr lang="en-US" sz="2000" dirty="0">
                <a:solidFill>
                  <a:srgbClr val="FF0000"/>
                </a:solidFill>
              </a:rPr>
              <a:t>=&gt;  cover higher altitudes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Shared &amp; personal aerial rides  </a:t>
            </a:r>
            <a:r>
              <a:rPr lang="en-US" sz="2000" dirty="0">
                <a:solidFill>
                  <a:srgbClr val="FF0000"/>
                </a:solidFill>
              </a:rPr>
              <a:t>=&gt;  lower altitudes &amp; urban environments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Unmanned aerial transport  </a:t>
            </a:r>
            <a:r>
              <a:rPr lang="en-US" sz="2000" dirty="0">
                <a:solidFill>
                  <a:srgbClr val="FF0000"/>
                </a:solidFill>
              </a:rPr>
              <a:t>=&gt;  micro weather for small drones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Pseudo satellite drones  </a:t>
            </a:r>
            <a:r>
              <a:rPr lang="en-US" sz="2000" dirty="0">
                <a:solidFill>
                  <a:srgbClr val="FF0000"/>
                </a:solidFill>
              </a:rPr>
              <a:t>=&gt;  cover higher altitudes, takeoff &amp; landing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1B0335-E126-454E-947E-A69087A1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698" y="1053270"/>
            <a:ext cx="4191000" cy="25781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B012D-DD2D-DE4D-BB3E-92ED68029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4" y="596623"/>
            <a:ext cx="3200400" cy="1881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0B7FB-1257-CB4D-924D-A9B40F8A7637}"/>
              </a:ext>
            </a:extLst>
          </p:cNvPr>
          <p:cNvSpPr txBox="1"/>
          <p:nvPr/>
        </p:nvSpPr>
        <p:spPr>
          <a:xfrm>
            <a:off x="2988019" y="296890"/>
            <a:ext cx="5300682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Turbulence Impacts on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360AC-78DA-FC4D-9987-335DB972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47" y="3689903"/>
            <a:ext cx="3200400" cy="22002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 descr="20120125_17UTC_CIWS.tiff">
            <a:extLst>
              <a:ext uri="{FF2B5EF4-FFF2-40B4-BE49-F238E27FC236}">
                <a16:creationId xmlns:a16="http://schemas.microsoft.com/office/drawing/2014/main" id="{E31ECDBC-062E-7E42-8E55-3EBBAB516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12" y="3458418"/>
            <a:ext cx="4572000" cy="3011909"/>
          </a:xfrm>
          <a:prstGeom prst="rect">
            <a:avLst/>
          </a:prstGeom>
        </p:spPr>
      </p:pic>
      <p:pic>
        <p:nvPicPr>
          <p:cNvPr id="12" name="Picture 11" descr="20120125_16-18UTC.gif">
            <a:extLst>
              <a:ext uri="{FF2B5EF4-FFF2-40B4-BE49-F238E27FC236}">
                <a16:creationId xmlns:a16="http://schemas.microsoft.com/office/drawing/2014/main" id="{C2278484-444E-AF49-BF5C-57063FD37C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15495"/>
          <a:stretch/>
        </p:blipFill>
        <p:spPr>
          <a:xfrm>
            <a:off x="5778528" y="3004901"/>
            <a:ext cx="3200400" cy="2208613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97E344B2-EC8C-A044-AC98-1CD12FF4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783" y="5262967"/>
            <a:ext cx="139089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rgbClr val="660066"/>
                </a:solidFill>
              </a:rPr>
              <a:t>25 January 2012</a:t>
            </a:r>
            <a:br>
              <a:rPr lang="en-US" sz="1400" b="1" dirty="0">
                <a:solidFill>
                  <a:srgbClr val="660066"/>
                </a:solidFill>
              </a:rPr>
            </a:br>
            <a:r>
              <a:rPr lang="en-US" sz="1400" b="1" dirty="0">
                <a:solidFill>
                  <a:srgbClr val="660066"/>
                </a:solidFill>
              </a:rPr>
              <a:t>16 – 20 UTC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83F9C3-A3DD-CD4D-A427-219C300BDEAE}"/>
              </a:ext>
            </a:extLst>
          </p:cNvPr>
          <p:cNvSpPr txBox="1"/>
          <p:nvPr/>
        </p:nvSpPr>
        <p:spPr>
          <a:xfrm>
            <a:off x="408012" y="2853822"/>
            <a:ext cx="6130333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BC0"/>
                </a:solidFill>
              </a:rPr>
              <a:t>Turbulence affects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Safety (aircraft, people, goods)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Efficiency (separation, avoidance, workload, fuel burn)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Mission success (platform stability)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DF4843-4321-8E43-BCC0-4EA1EC744E6E}"/>
              </a:ext>
            </a:extLst>
          </p:cNvPr>
          <p:cNvCxnSpPr>
            <a:cxnSpLocks/>
          </p:cNvCxnSpPr>
          <p:nvPr/>
        </p:nvCxnSpPr>
        <p:spPr>
          <a:xfrm flipH="1" flipV="1">
            <a:off x="4510007" y="5098942"/>
            <a:ext cx="1720313" cy="895843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F85AD-D555-6E41-8366-099EB0399035}"/>
              </a:ext>
            </a:extLst>
          </p:cNvPr>
          <p:cNvSpPr/>
          <p:nvPr/>
        </p:nvSpPr>
        <p:spPr>
          <a:xfrm>
            <a:off x="5992676" y="5869327"/>
            <a:ext cx="267810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Aircraft avoiding deep convection</a:t>
            </a:r>
            <a:br>
              <a:rPr lang="en-US" sz="1400" b="1" dirty="0">
                <a:solidFill>
                  <a:srgbClr val="FF6600"/>
                </a:solidFill>
              </a:rPr>
            </a:br>
            <a:r>
              <a:rPr lang="en-US" sz="1400" b="1" dirty="0">
                <a:solidFill>
                  <a:srgbClr val="FF6600"/>
                </a:solidFill>
              </a:rPr>
              <a:t>but encountering CIT</a:t>
            </a:r>
          </a:p>
        </p:txBody>
      </p:sp>
    </p:spTree>
    <p:extLst>
      <p:ext uri="{BB962C8B-B14F-4D97-AF65-F5344CB8AC3E}">
        <p14:creationId xmlns:p14="http://schemas.microsoft.com/office/powerpoint/2010/main" val="145184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9B986-FC8E-8E42-B720-D57C16E70AE7}"/>
              </a:ext>
            </a:extLst>
          </p:cNvPr>
          <p:cNvSpPr txBox="1"/>
          <p:nvPr/>
        </p:nvSpPr>
        <p:spPr>
          <a:xfrm>
            <a:off x="4129816" y="296890"/>
            <a:ext cx="3449983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Turbulence Prediction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7680C5-711B-7B4D-9ED2-C64F6677698F}"/>
              </a:ext>
            </a:extLst>
          </p:cNvPr>
          <p:cNvGrpSpPr/>
          <p:nvPr/>
        </p:nvGrpSpPr>
        <p:grpSpPr>
          <a:xfrm>
            <a:off x="2951980" y="894838"/>
            <a:ext cx="5898383" cy="3450086"/>
            <a:chOff x="2951980" y="894838"/>
            <a:chExt cx="5898383" cy="345008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3201FA7-D60E-904E-AD79-C3B3EAA0A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63" y="1548263"/>
              <a:ext cx="2286000" cy="151420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525C11-1592-444D-9751-404BAE249414}"/>
                </a:ext>
              </a:extLst>
            </p:cNvPr>
            <p:cNvGrpSpPr/>
            <p:nvPr/>
          </p:nvGrpSpPr>
          <p:grpSpPr>
            <a:xfrm>
              <a:off x="6372080" y="3185299"/>
              <a:ext cx="2377440" cy="1097280"/>
              <a:chOff x="6676880" y="3061216"/>
              <a:chExt cx="2377440" cy="109728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78A64CD-5FBB-6144-8917-1F1952E08A0B}"/>
                  </a:ext>
                </a:extLst>
              </p:cNvPr>
              <p:cNvSpPr/>
              <p:nvPr/>
            </p:nvSpPr>
            <p:spPr>
              <a:xfrm>
                <a:off x="6676880" y="3061216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889E77-7D49-B343-912A-CE729675E0C5}"/>
                  </a:ext>
                </a:extLst>
              </p:cNvPr>
              <p:cNvSpPr txBox="1"/>
              <p:nvPr/>
            </p:nvSpPr>
            <p:spPr>
              <a:xfrm>
                <a:off x="6695728" y="3425190"/>
                <a:ext cx="233974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Diagnosis &amp; Prediction</a:t>
                </a:r>
              </a:p>
            </p:txBody>
          </p:sp>
        </p:grp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E0B331AA-7B01-5149-9715-B5F322C3851B}"/>
                </a:ext>
              </a:extLst>
            </p:cNvPr>
            <p:cNvSpPr/>
            <p:nvPr/>
          </p:nvSpPr>
          <p:spPr>
            <a:xfrm>
              <a:off x="2951980" y="3514590"/>
              <a:ext cx="326862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9404F395-50F6-0145-867F-8006C49D7DE5}"/>
                </a:ext>
              </a:extLst>
            </p:cNvPr>
            <p:cNvSpPr/>
            <p:nvPr/>
          </p:nvSpPr>
          <p:spPr>
            <a:xfrm rot="2383863" flipV="1">
              <a:off x="5213745" y="2364012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07605D-7DF7-6542-B5BD-DE3EF1752BA6}"/>
                </a:ext>
              </a:extLst>
            </p:cNvPr>
            <p:cNvSpPr txBox="1"/>
            <p:nvPr/>
          </p:nvSpPr>
          <p:spPr>
            <a:xfrm>
              <a:off x="3261551" y="3213592"/>
              <a:ext cx="2499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Validation &amp; verification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E3014B-F523-0A40-B19D-D9B4E740A6D2}"/>
                </a:ext>
              </a:extLst>
            </p:cNvPr>
            <p:cNvSpPr txBox="1"/>
            <p:nvPr/>
          </p:nvSpPr>
          <p:spPr>
            <a:xfrm>
              <a:off x="3722185" y="3975592"/>
              <a:ext cx="155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Enhancement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D1E9BB-68E5-1944-9EE5-91DDF8A30C06}"/>
                </a:ext>
              </a:extLst>
            </p:cNvPr>
            <p:cNvSpPr txBox="1"/>
            <p:nvPr/>
          </p:nvSpPr>
          <p:spPr>
            <a:xfrm>
              <a:off x="5877434" y="894838"/>
              <a:ext cx="29729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Higher resolution, ensembles</a:t>
              </a:r>
              <a:br>
                <a:rPr lang="en-US" b="1" dirty="0">
                  <a:solidFill>
                    <a:srgbClr val="FF0000"/>
                  </a:solidFill>
                </a:rPr>
              </a:br>
              <a:r>
                <a:rPr lang="en-US" b="1" dirty="0">
                  <a:solidFill>
                    <a:srgbClr val="FF0000"/>
                  </a:solidFill>
                </a:rPr>
                <a:t>&amp; probabilistic prediction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E27F941-1351-C84C-974D-FBE1349568EC}"/>
              </a:ext>
            </a:extLst>
          </p:cNvPr>
          <p:cNvGrpSpPr/>
          <p:nvPr/>
        </p:nvGrpSpPr>
        <p:grpSpPr>
          <a:xfrm>
            <a:off x="327584" y="292592"/>
            <a:ext cx="5447428" cy="3989987"/>
            <a:chOff x="327584" y="292592"/>
            <a:chExt cx="5447428" cy="39899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C765EE-3BF4-374E-AA46-B06830B5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584" y="708868"/>
              <a:ext cx="2743200" cy="19722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A78969-2F8C-4649-B5A2-A2E5F835313D}"/>
                </a:ext>
              </a:extLst>
            </p:cNvPr>
            <p:cNvGrpSpPr/>
            <p:nvPr/>
          </p:nvGrpSpPr>
          <p:grpSpPr>
            <a:xfrm>
              <a:off x="423066" y="3185299"/>
              <a:ext cx="2377440" cy="1097280"/>
              <a:chOff x="524666" y="3245882"/>
              <a:chExt cx="2377440" cy="109728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999C803-87C9-4040-9351-02D97B4C2538}"/>
                  </a:ext>
                </a:extLst>
              </p:cNvPr>
              <p:cNvSpPr/>
              <p:nvPr/>
            </p:nvSpPr>
            <p:spPr>
              <a:xfrm>
                <a:off x="524666" y="3245882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69811-11C1-EA41-BBB2-BF68FA98213A}"/>
                  </a:ext>
                </a:extLst>
              </p:cNvPr>
              <p:cNvSpPr txBox="1"/>
              <p:nvPr/>
            </p:nvSpPr>
            <p:spPr>
              <a:xfrm>
                <a:off x="990977" y="3609856"/>
                <a:ext cx="144481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Observations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9F3D2A-FAE0-0C44-BE4A-BB6325694B80}"/>
                </a:ext>
              </a:extLst>
            </p:cNvPr>
            <p:cNvGrpSpPr/>
            <p:nvPr/>
          </p:nvGrpSpPr>
          <p:grpSpPr>
            <a:xfrm>
              <a:off x="3397572" y="991116"/>
              <a:ext cx="2377440" cy="1097280"/>
              <a:chOff x="3905567" y="1105416"/>
              <a:chExt cx="2377440" cy="109728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DE88D57-D1F4-704C-AD31-FCCAEB709959}"/>
                  </a:ext>
                </a:extLst>
              </p:cNvPr>
              <p:cNvSpPr/>
              <p:nvPr/>
            </p:nvSpPr>
            <p:spPr>
              <a:xfrm>
                <a:off x="3905567" y="1105416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7E4C10-979A-F940-9C0E-2BC1F2D7CFA5}"/>
                  </a:ext>
                </a:extLst>
              </p:cNvPr>
              <p:cNvSpPr txBox="1"/>
              <p:nvPr/>
            </p:nvSpPr>
            <p:spPr>
              <a:xfrm>
                <a:off x="3911528" y="1469390"/>
                <a:ext cx="236551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Process Understanding</a:t>
                </a:r>
              </a:p>
            </p:txBody>
          </p:sp>
        </p:grp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8D70E164-AE90-C249-9D63-94EA94E85966}"/>
                </a:ext>
              </a:extLst>
            </p:cNvPr>
            <p:cNvSpPr/>
            <p:nvPr/>
          </p:nvSpPr>
          <p:spPr>
            <a:xfrm rot="19216137">
              <a:off x="2174646" y="2364012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0190A07-2DD6-2241-82C0-CCCA44C87F67}"/>
                </a:ext>
              </a:extLst>
            </p:cNvPr>
            <p:cNvSpPr txBox="1"/>
            <p:nvPr/>
          </p:nvSpPr>
          <p:spPr>
            <a:xfrm>
              <a:off x="335807" y="292592"/>
              <a:ext cx="2945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In situ, radar, lidar &amp; satellite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3E5F59-E272-4343-A879-E7B5DE430A8F}"/>
                </a:ext>
              </a:extLst>
            </p:cNvPr>
            <p:cNvSpPr txBox="1"/>
            <p:nvPr/>
          </p:nvSpPr>
          <p:spPr>
            <a:xfrm>
              <a:off x="327584" y="2730845"/>
              <a:ext cx="1358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Case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68CEA61-739B-B34D-94A6-A5AA6445E1E3}"/>
              </a:ext>
            </a:extLst>
          </p:cNvPr>
          <p:cNvSpPr txBox="1"/>
          <p:nvPr/>
        </p:nvSpPr>
        <p:spPr>
          <a:xfrm>
            <a:off x="4682656" y="6204825"/>
            <a:ext cx="318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&amp; probabilistic hazard guidance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E91BDF-BAE7-114A-89D9-D2E649FF5297}"/>
              </a:ext>
            </a:extLst>
          </p:cNvPr>
          <p:cNvSpPr txBox="1"/>
          <p:nvPr/>
        </p:nvSpPr>
        <p:spPr>
          <a:xfrm>
            <a:off x="2650258" y="6204825"/>
            <a:ext cx="21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Diagnostic ensemble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79310-A6D4-4C4D-9031-4C1256B7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5" y="2540464"/>
            <a:ext cx="5486400" cy="366549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BB87A9-4ECB-EE4F-B1BB-4393864FBD07}"/>
              </a:ext>
            </a:extLst>
          </p:cNvPr>
          <p:cNvGrpSpPr/>
          <p:nvPr/>
        </p:nvGrpSpPr>
        <p:grpSpPr>
          <a:xfrm>
            <a:off x="6646004" y="1583513"/>
            <a:ext cx="2247256" cy="4703001"/>
            <a:chOff x="6646004" y="1212042"/>
            <a:chExt cx="2247256" cy="4703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C7372-1EF3-AD4A-85B5-7CCA4E57C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123" t="85010" r="31067"/>
            <a:stretch/>
          </p:blipFill>
          <p:spPr>
            <a:xfrm>
              <a:off x="6646004" y="5625889"/>
              <a:ext cx="2247256" cy="2891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087C2D-06F0-F942-ACF1-6E186AD4C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573" b="15108"/>
            <a:stretch/>
          </p:blipFill>
          <p:spPr>
            <a:xfrm>
              <a:off x="6805969" y="1212042"/>
              <a:ext cx="1927327" cy="1637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0B98D5-8493-EB4F-A80B-2A4B8E567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513" r="33892" b="17384"/>
            <a:stretch/>
          </p:blipFill>
          <p:spPr>
            <a:xfrm>
              <a:off x="6800988" y="2646488"/>
              <a:ext cx="1937288" cy="159372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3C3B43-8A16-344D-89B5-522657D9C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797" b="17199"/>
            <a:stretch/>
          </p:blipFill>
          <p:spPr>
            <a:xfrm>
              <a:off x="6812612" y="4079378"/>
              <a:ext cx="1914041" cy="159727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D93BDE-03D3-754F-8949-412B837C5E78}"/>
              </a:ext>
            </a:extLst>
          </p:cNvPr>
          <p:cNvGrpSpPr/>
          <p:nvPr/>
        </p:nvGrpSpPr>
        <p:grpSpPr>
          <a:xfrm>
            <a:off x="89661" y="168731"/>
            <a:ext cx="6387326" cy="2030184"/>
            <a:chOff x="1419095" y="1127349"/>
            <a:chExt cx="6387326" cy="20301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7C70D-4C4E-7E44-AEE8-C36CB62FC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8522"/>
            <a:stretch/>
          </p:blipFill>
          <p:spPr>
            <a:xfrm>
              <a:off x="1419095" y="1127349"/>
              <a:ext cx="3200400" cy="18887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D1AAF9-2F7B-D741-8D5D-7474FEB4B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0895"/>
            <a:stretch/>
          </p:blipFill>
          <p:spPr>
            <a:xfrm>
              <a:off x="4606021" y="1263124"/>
              <a:ext cx="3200400" cy="180167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1D994A-5FCE-2246-83D0-33F9F0040339}"/>
                </a:ext>
              </a:extLst>
            </p:cNvPr>
            <p:cNvSpPr/>
            <p:nvPr/>
          </p:nvSpPr>
          <p:spPr>
            <a:xfrm>
              <a:off x="1471617" y="3000370"/>
              <a:ext cx="4286250" cy="157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68DDE0-EA7F-C34C-A9A3-83AD7E02CA79}"/>
              </a:ext>
            </a:extLst>
          </p:cNvPr>
          <p:cNvSpPr txBox="1"/>
          <p:nvPr/>
        </p:nvSpPr>
        <p:spPr>
          <a:xfrm>
            <a:off x="513710" y="2063406"/>
            <a:ext cx="570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Higher resolution to better resolve atmospheric processes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C53A5E-812A-BE45-9D94-E5C3B8AC0748}"/>
              </a:ext>
            </a:extLst>
          </p:cNvPr>
          <p:cNvGrpSpPr/>
          <p:nvPr/>
        </p:nvGrpSpPr>
        <p:grpSpPr>
          <a:xfrm>
            <a:off x="6646004" y="157114"/>
            <a:ext cx="2286000" cy="1271188"/>
            <a:chOff x="6646004" y="157114"/>
            <a:chExt cx="2286000" cy="12711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0774C1-B63E-C349-BA60-1C4D9A34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6004" y="157114"/>
              <a:ext cx="2286000" cy="12711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49AA04-79C1-B44D-82FF-066FADF8BA27}"/>
                </a:ext>
              </a:extLst>
            </p:cNvPr>
            <p:cNvSpPr txBox="1"/>
            <p:nvPr/>
          </p:nvSpPr>
          <p:spPr>
            <a:xfrm>
              <a:off x="6833132" y="249425"/>
              <a:ext cx="7697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3 km HRRR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337A3-05C8-7B41-B35F-EB37C5FC96AB}"/>
                </a:ext>
              </a:extLst>
            </p:cNvPr>
            <p:cNvSpPr txBox="1"/>
            <p:nvPr/>
          </p:nvSpPr>
          <p:spPr>
            <a:xfrm>
              <a:off x="7935525" y="249425"/>
              <a:ext cx="9428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25 m WRF-LES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3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9B986-FC8E-8E42-B720-D57C16E70AE7}"/>
              </a:ext>
            </a:extLst>
          </p:cNvPr>
          <p:cNvSpPr txBox="1"/>
          <p:nvPr/>
        </p:nvSpPr>
        <p:spPr>
          <a:xfrm>
            <a:off x="4129816" y="296890"/>
            <a:ext cx="3449983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Turbulence Prediction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625E18-13FB-5E4E-B504-0A53128D1BA2}"/>
              </a:ext>
            </a:extLst>
          </p:cNvPr>
          <p:cNvGrpSpPr/>
          <p:nvPr/>
        </p:nvGrpSpPr>
        <p:grpSpPr>
          <a:xfrm>
            <a:off x="2174646" y="4437886"/>
            <a:ext cx="5371843" cy="2283143"/>
            <a:chOff x="2174646" y="4437886"/>
            <a:chExt cx="5371843" cy="22831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AC2AAB5-FABF-664A-89B3-082F79234399}"/>
                </a:ext>
              </a:extLst>
            </p:cNvPr>
            <p:cNvGrpSpPr/>
            <p:nvPr/>
          </p:nvGrpSpPr>
          <p:grpSpPr>
            <a:xfrm>
              <a:off x="3397572" y="5379482"/>
              <a:ext cx="2377440" cy="1097280"/>
              <a:chOff x="3752850" y="4579382"/>
              <a:chExt cx="2377440" cy="109728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C22E942-5244-3C4F-9655-34E66DA1B310}"/>
                  </a:ext>
                </a:extLst>
              </p:cNvPr>
              <p:cNvSpPr/>
              <p:nvPr/>
            </p:nvSpPr>
            <p:spPr>
              <a:xfrm>
                <a:off x="3752850" y="4579382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1B220F-4A02-2740-BBD5-F8A3BEB26FCF}"/>
                  </a:ext>
                </a:extLst>
              </p:cNvPr>
              <p:cNvSpPr txBox="1"/>
              <p:nvPr/>
            </p:nvSpPr>
            <p:spPr>
              <a:xfrm>
                <a:off x="4004038" y="4804857"/>
                <a:ext cx="187506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Dissemination for</a:t>
                </a:r>
                <a:br>
                  <a:rPr lang="en-US" b="1" dirty="0"/>
                </a:br>
                <a:r>
                  <a:rPr lang="en-US" b="1" dirty="0"/>
                  <a:t>Operational Use</a:t>
                </a:r>
              </a:p>
            </p:txBody>
          </p:sp>
        </p:grp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84980F2F-6A37-CE40-ADEA-B8F9D7B69D0A}"/>
                </a:ext>
              </a:extLst>
            </p:cNvPr>
            <p:cNvSpPr/>
            <p:nvPr/>
          </p:nvSpPr>
          <p:spPr>
            <a:xfrm rot="2383863" flipV="1">
              <a:off x="2174646" y="4613941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C2A8168-7B7B-3846-B8BF-D2D95C868FB4}"/>
                </a:ext>
              </a:extLst>
            </p:cNvPr>
            <p:cNvSpPr/>
            <p:nvPr/>
          </p:nvSpPr>
          <p:spPr>
            <a:xfrm rot="19216137" flipH="1" flipV="1">
              <a:off x="5213745" y="4613941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E35452-6962-344B-8B26-82CC47B27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2009" y="4437886"/>
              <a:ext cx="1554480" cy="228314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7680C5-711B-7B4D-9ED2-C64F6677698F}"/>
              </a:ext>
            </a:extLst>
          </p:cNvPr>
          <p:cNvGrpSpPr/>
          <p:nvPr/>
        </p:nvGrpSpPr>
        <p:grpSpPr>
          <a:xfrm>
            <a:off x="2951980" y="894838"/>
            <a:ext cx="5898383" cy="3450086"/>
            <a:chOff x="2951980" y="894838"/>
            <a:chExt cx="5898383" cy="345008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3201FA7-D60E-904E-AD79-C3B3EAA0A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63" y="1548263"/>
              <a:ext cx="2286000" cy="151420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525C11-1592-444D-9751-404BAE249414}"/>
                </a:ext>
              </a:extLst>
            </p:cNvPr>
            <p:cNvGrpSpPr/>
            <p:nvPr/>
          </p:nvGrpSpPr>
          <p:grpSpPr>
            <a:xfrm>
              <a:off x="6372080" y="3185299"/>
              <a:ext cx="2377440" cy="1097280"/>
              <a:chOff x="6676880" y="3061216"/>
              <a:chExt cx="2377440" cy="109728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78A64CD-5FBB-6144-8917-1F1952E08A0B}"/>
                  </a:ext>
                </a:extLst>
              </p:cNvPr>
              <p:cNvSpPr/>
              <p:nvPr/>
            </p:nvSpPr>
            <p:spPr>
              <a:xfrm>
                <a:off x="6676880" y="3061216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889E77-7D49-B343-912A-CE729675E0C5}"/>
                  </a:ext>
                </a:extLst>
              </p:cNvPr>
              <p:cNvSpPr txBox="1"/>
              <p:nvPr/>
            </p:nvSpPr>
            <p:spPr>
              <a:xfrm>
                <a:off x="6695728" y="3425190"/>
                <a:ext cx="233974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Diagnosis &amp; Prediction</a:t>
                </a:r>
              </a:p>
            </p:txBody>
          </p:sp>
        </p:grp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E0B331AA-7B01-5149-9715-B5F322C3851B}"/>
                </a:ext>
              </a:extLst>
            </p:cNvPr>
            <p:cNvSpPr/>
            <p:nvPr/>
          </p:nvSpPr>
          <p:spPr>
            <a:xfrm>
              <a:off x="2951980" y="3514590"/>
              <a:ext cx="326862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9404F395-50F6-0145-867F-8006C49D7DE5}"/>
                </a:ext>
              </a:extLst>
            </p:cNvPr>
            <p:cNvSpPr/>
            <p:nvPr/>
          </p:nvSpPr>
          <p:spPr>
            <a:xfrm rot="2383863" flipV="1">
              <a:off x="5213745" y="2364012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07605D-7DF7-6542-B5BD-DE3EF1752BA6}"/>
                </a:ext>
              </a:extLst>
            </p:cNvPr>
            <p:cNvSpPr txBox="1"/>
            <p:nvPr/>
          </p:nvSpPr>
          <p:spPr>
            <a:xfrm>
              <a:off x="3261551" y="3213592"/>
              <a:ext cx="2499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Validation &amp; verification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E3014B-F523-0A40-B19D-D9B4E740A6D2}"/>
                </a:ext>
              </a:extLst>
            </p:cNvPr>
            <p:cNvSpPr txBox="1"/>
            <p:nvPr/>
          </p:nvSpPr>
          <p:spPr>
            <a:xfrm>
              <a:off x="3722185" y="3975592"/>
              <a:ext cx="155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Enhancement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D1E9BB-68E5-1944-9EE5-91DDF8A30C06}"/>
                </a:ext>
              </a:extLst>
            </p:cNvPr>
            <p:cNvSpPr txBox="1"/>
            <p:nvPr/>
          </p:nvSpPr>
          <p:spPr>
            <a:xfrm>
              <a:off x="5877434" y="894838"/>
              <a:ext cx="29729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Higher resolution, ensembles</a:t>
              </a:r>
              <a:br>
                <a:rPr lang="en-US" b="1" dirty="0">
                  <a:solidFill>
                    <a:srgbClr val="FF0000"/>
                  </a:solidFill>
                </a:rPr>
              </a:br>
              <a:r>
                <a:rPr lang="en-US" b="1" dirty="0">
                  <a:solidFill>
                    <a:srgbClr val="FF0000"/>
                  </a:solidFill>
                </a:rPr>
                <a:t>&amp; probabilistic prediction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E27F941-1351-C84C-974D-FBE1349568EC}"/>
              </a:ext>
            </a:extLst>
          </p:cNvPr>
          <p:cNvGrpSpPr/>
          <p:nvPr/>
        </p:nvGrpSpPr>
        <p:grpSpPr>
          <a:xfrm>
            <a:off x="327584" y="292592"/>
            <a:ext cx="5447428" cy="3989987"/>
            <a:chOff x="327584" y="292592"/>
            <a:chExt cx="5447428" cy="39899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C765EE-3BF4-374E-AA46-B06830B5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584" y="708868"/>
              <a:ext cx="2743200" cy="19722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A78969-2F8C-4649-B5A2-A2E5F835313D}"/>
                </a:ext>
              </a:extLst>
            </p:cNvPr>
            <p:cNvGrpSpPr/>
            <p:nvPr/>
          </p:nvGrpSpPr>
          <p:grpSpPr>
            <a:xfrm>
              <a:off x="423066" y="3185299"/>
              <a:ext cx="2377440" cy="1097280"/>
              <a:chOff x="524666" y="3245882"/>
              <a:chExt cx="2377440" cy="109728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999C803-87C9-4040-9351-02D97B4C2538}"/>
                  </a:ext>
                </a:extLst>
              </p:cNvPr>
              <p:cNvSpPr/>
              <p:nvPr/>
            </p:nvSpPr>
            <p:spPr>
              <a:xfrm>
                <a:off x="524666" y="3245882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69811-11C1-EA41-BBB2-BF68FA98213A}"/>
                  </a:ext>
                </a:extLst>
              </p:cNvPr>
              <p:cNvSpPr txBox="1"/>
              <p:nvPr/>
            </p:nvSpPr>
            <p:spPr>
              <a:xfrm>
                <a:off x="990977" y="3609856"/>
                <a:ext cx="144481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Observations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9F3D2A-FAE0-0C44-BE4A-BB6325694B80}"/>
                </a:ext>
              </a:extLst>
            </p:cNvPr>
            <p:cNvGrpSpPr/>
            <p:nvPr/>
          </p:nvGrpSpPr>
          <p:grpSpPr>
            <a:xfrm>
              <a:off x="3397572" y="991116"/>
              <a:ext cx="2377440" cy="1097280"/>
              <a:chOff x="3905567" y="1105416"/>
              <a:chExt cx="2377440" cy="109728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DE88D57-D1F4-704C-AD31-FCCAEB709959}"/>
                  </a:ext>
                </a:extLst>
              </p:cNvPr>
              <p:cNvSpPr/>
              <p:nvPr/>
            </p:nvSpPr>
            <p:spPr>
              <a:xfrm>
                <a:off x="3905567" y="1105416"/>
                <a:ext cx="2377440" cy="109728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7E4C10-979A-F940-9C0E-2BC1F2D7CFA5}"/>
                  </a:ext>
                </a:extLst>
              </p:cNvPr>
              <p:cNvSpPr txBox="1"/>
              <p:nvPr/>
            </p:nvSpPr>
            <p:spPr>
              <a:xfrm>
                <a:off x="3911528" y="1469390"/>
                <a:ext cx="236551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Process Understanding</a:t>
                </a:r>
              </a:p>
            </p:txBody>
          </p:sp>
        </p:grp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8D70E164-AE90-C249-9D63-94EA94E85966}"/>
                </a:ext>
              </a:extLst>
            </p:cNvPr>
            <p:cNvSpPr/>
            <p:nvPr/>
          </p:nvSpPr>
          <p:spPr>
            <a:xfrm rot="19216137">
              <a:off x="2174646" y="2364012"/>
              <a:ext cx="1784194" cy="52464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0190A07-2DD6-2241-82C0-CCCA44C87F67}"/>
                </a:ext>
              </a:extLst>
            </p:cNvPr>
            <p:cNvSpPr txBox="1"/>
            <p:nvPr/>
          </p:nvSpPr>
          <p:spPr>
            <a:xfrm>
              <a:off x="335807" y="292592"/>
              <a:ext cx="2945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In situ, radar, lidar &amp; satellite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3E5F59-E272-4343-A879-E7B5DE430A8F}"/>
                </a:ext>
              </a:extLst>
            </p:cNvPr>
            <p:cNvSpPr txBox="1"/>
            <p:nvPr/>
          </p:nvSpPr>
          <p:spPr>
            <a:xfrm>
              <a:off x="327584" y="2730845"/>
              <a:ext cx="1358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Case studies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434642F-1CE1-2943-90B1-637D33D5B717}"/>
              </a:ext>
            </a:extLst>
          </p:cNvPr>
          <p:cNvSpPr txBox="1"/>
          <p:nvPr/>
        </p:nvSpPr>
        <p:spPr>
          <a:xfrm>
            <a:off x="4035865" y="2303702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Predictability &amp;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climate change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A4EA31-474C-884B-8EEE-B194E0D7DFBF}"/>
              </a:ext>
            </a:extLst>
          </p:cNvPr>
          <p:cNvGrpSpPr/>
          <p:nvPr/>
        </p:nvGrpSpPr>
        <p:grpSpPr>
          <a:xfrm>
            <a:off x="184114" y="4095676"/>
            <a:ext cx="3382016" cy="2527267"/>
            <a:chOff x="199612" y="3987190"/>
            <a:chExt cx="3382016" cy="2527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6D01A4-6077-5843-A310-D8CE76D8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965" y="3987190"/>
              <a:ext cx="2743200" cy="154348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DF2009-138D-424C-8FF4-8FE57DA33A51}"/>
                </a:ext>
              </a:extLst>
            </p:cNvPr>
            <p:cNvSpPr txBox="1"/>
            <p:nvPr/>
          </p:nvSpPr>
          <p:spPr>
            <a:xfrm>
              <a:off x="199612" y="5498794"/>
              <a:ext cx="3382016" cy="10156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BC0"/>
                  </a:solidFill>
                </a:rPr>
                <a:t>Wake turbulence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2000" dirty="0"/>
                <a:t>Prediction of wake vortex</a:t>
              </a:r>
              <a:br>
                <a:rPr lang="en-US" sz="2000" dirty="0"/>
              </a:br>
              <a:r>
                <a:rPr lang="en-US" sz="2000" dirty="0"/>
                <a:t>hazards near ground &amp; aloft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2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977063" y="6483350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1CF3B-64D2-5F48-AFEB-6E7869C27DF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9B986-FC8E-8E42-B720-D57C16E70AE7}"/>
              </a:ext>
            </a:extLst>
          </p:cNvPr>
          <p:cNvSpPr txBox="1"/>
          <p:nvPr/>
        </p:nvSpPr>
        <p:spPr>
          <a:xfrm>
            <a:off x="3714161" y="296890"/>
            <a:ext cx="4732128" cy="523220"/>
          </a:xfrm>
          <a:prstGeom prst="rect">
            <a:avLst/>
          </a:prstGeom>
          <a:solidFill>
            <a:srgbClr val="00F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Use of Turbulence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70C475-C2C1-424C-A3AA-3F0A412E256B}"/>
              </a:ext>
            </a:extLst>
          </p:cNvPr>
          <p:cNvGrpSpPr/>
          <p:nvPr/>
        </p:nvGrpSpPr>
        <p:grpSpPr>
          <a:xfrm>
            <a:off x="627080" y="1407359"/>
            <a:ext cx="2377440" cy="1097280"/>
            <a:chOff x="656952" y="2442098"/>
            <a:chExt cx="2377440" cy="10972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E685D8-69F8-3D4F-BE02-C84E429B32A8}"/>
                </a:ext>
              </a:extLst>
            </p:cNvPr>
            <p:cNvSpPr/>
            <p:nvPr/>
          </p:nvSpPr>
          <p:spPr>
            <a:xfrm>
              <a:off x="656952" y="2442098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05BF1-59CD-3643-9907-0A705F1B27EF}"/>
                </a:ext>
              </a:extLst>
            </p:cNvPr>
            <p:cNvSpPr txBox="1"/>
            <p:nvPr/>
          </p:nvSpPr>
          <p:spPr>
            <a:xfrm>
              <a:off x="866788" y="2806072"/>
              <a:ext cx="19577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Impact Translation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D37BB3-637C-4D49-A53E-412792D6A680}"/>
              </a:ext>
            </a:extLst>
          </p:cNvPr>
          <p:cNvGrpSpPr/>
          <p:nvPr/>
        </p:nvGrpSpPr>
        <p:grpSpPr>
          <a:xfrm>
            <a:off x="6461909" y="1407359"/>
            <a:ext cx="2377440" cy="1097280"/>
            <a:chOff x="5033161" y="4452123"/>
            <a:chExt cx="2377440" cy="10972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BFDC9B-4BAB-B74A-A483-1988DC5A270E}"/>
                </a:ext>
              </a:extLst>
            </p:cNvPr>
            <p:cNvSpPr/>
            <p:nvPr/>
          </p:nvSpPr>
          <p:spPr>
            <a:xfrm>
              <a:off x="5033161" y="4452123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0696D-FF3A-7F4B-B760-D022C004A930}"/>
                </a:ext>
              </a:extLst>
            </p:cNvPr>
            <p:cNvSpPr txBox="1"/>
            <p:nvPr/>
          </p:nvSpPr>
          <p:spPr>
            <a:xfrm>
              <a:off x="5211870" y="4816097"/>
              <a:ext cx="20200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Mitigation Strategy</a:t>
              </a:r>
            </a:p>
          </p:txBody>
        </p:sp>
      </p:grp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8806E2D-D301-DF4A-9790-D8A573197783}"/>
              </a:ext>
            </a:extLst>
          </p:cNvPr>
          <p:cNvSpPr/>
          <p:nvPr/>
        </p:nvSpPr>
        <p:spPr>
          <a:xfrm rot="5400000" flipV="1">
            <a:off x="1587200" y="1173993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98DBBD-E241-324D-A561-C7131566261A}"/>
              </a:ext>
            </a:extLst>
          </p:cNvPr>
          <p:cNvGrpSpPr/>
          <p:nvPr/>
        </p:nvGrpSpPr>
        <p:grpSpPr>
          <a:xfrm>
            <a:off x="627080" y="150235"/>
            <a:ext cx="2377440" cy="1097280"/>
            <a:chOff x="997272" y="278827"/>
            <a:chExt cx="2377440" cy="10972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69B121-2817-DA42-AD2B-4651355B09C7}"/>
                </a:ext>
              </a:extLst>
            </p:cNvPr>
            <p:cNvSpPr/>
            <p:nvPr/>
          </p:nvSpPr>
          <p:spPr>
            <a:xfrm>
              <a:off x="997272" y="278827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E39D3F-8867-5F46-A5D3-98094765753C}"/>
                </a:ext>
              </a:extLst>
            </p:cNvPr>
            <p:cNvSpPr txBox="1"/>
            <p:nvPr/>
          </p:nvSpPr>
          <p:spPr>
            <a:xfrm>
              <a:off x="1248460" y="504302"/>
              <a:ext cx="18750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Dissemination for</a:t>
              </a:r>
              <a:br>
                <a:rPr lang="en-US" b="1" dirty="0"/>
              </a:br>
              <a:r>
                <a:rPr lang="en-US" b="1" dirty="0"/>
                <a:t>Operational Use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B0E060-EBC5-5647-9D23-46D8D095B2B2}"/>
              </a:ext>
            </a:extLst>
          </p:cNvPr>
          <p:cNvGrpSpPr/>
          <p:nvPr/>
        </p:nvGrpSpPr>
        <p:grpSpPr>
          <a:xfrm>
            <a:off x="3544494" y="1407359"/>
            <a:ext cx="2377440" cy="1097280"/>
            <a:chOff x="3777956" y="2458648"/>
            <a:chExt cx="2377440" cy="109728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27D456-4D2D-4E45-BD24-E76902F12A7A}"/>
                </a:ext>
              </a:extLst>
            </p:cNvPr>
            <p:cNvSpPr/>
            <p:nvPr/>
          </p:nvSpPr>
          <p:spPr>
            <a:xfrm>
              <a:off x="3777956" y="2458648"/>
              <a:ext cx="2377440" cy="109728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74E5CF-47A8-EF40-BDA6-B2CBDC6023E8}"/>
                </a:ext>
              </a:extLst>
            </p:cNvPr>
            <p:cNvSpPr txBox="1"/>
            <p:nvPr/>
          </p:nvSpPr>
          <p:spPr>
            <a:xfrm>
              <a:off x="3909188" y="2822622"/>
              <a:ext cx="21150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Operational Context</a:t>
              </a:r>
            </a:p>
          </p:txBody>
        </p: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F98B935-5A29-D940-9E6E-40F06C33BF8A}"/>
              </a:ext>
            </a:extLst>
          </p:cNvPr>
          <p:cNvSpPr/>
          <p:nvPr/>
        </p:nvSpPr>
        <p:spPr>
          <a:xfrm flipV="1">
            <a:off x="3060195" y="1695396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93B8FFB-EFCF-224B-9E10-A3EE041D49C4}"/>
              </a:ext>
            </a:extLst>
          </p:cNvPr>
          <p:cNvSpPr/>
          <p:nvPr/>
        </p:nvSpPr>
        <p:spPr>
          <a:xfrm flipV="1">
            <a:off x="5977609" y="1695396"/>
            <a:ext cx="457200" cy="52120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8BC859-A97D-6143-8C0F-21D803B189C6}"/>
              </a:ext>
            </a:extLst>
          </p:cNvPr>
          <p:cNvGrpSpPr/>
          <p:nvPr/>
        </p:nvGrpSpPr>
        <p:grpSpPr>
          <a:xfrm>
            <a:off x="184983" y="2616614"/>
            <a:ext cx="2926080" cy="1920660"/>
            <a:chOff x="184983" y="2730918"/>
            <a:chExt cx="2926080" cy="19206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6486D7-A3B1-0249-BEC5-9BD8A7AF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4983" y="2730918"/>
              <a:ext cx="2926080" cy="19206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FF4A9B-9533-D04D-B14C-9F6C9962340A}"/>
                </a:ext>
              </a:extLst>
            </p:cNvPr>
            <p:cNvSpPr txBox="1"/>
            <p:nvPr/>
          </p:nvSpPr>
          <p:spPr>
            <a:xfrm>
              <a:off x="604351" y="3724990"/>
              <a:ext cx="24408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Response to turbulence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B43AB3-6D9B-4848-9660-7280C86F2281}"/>
              </a:ext>
            </a:extLst>
          </p:cNvPr>
          <p:cNvGrpSpPr/>
          <p:nvPr/>
        </p:nvGrpSpPr>
        <p:grpSpPr>
          <a:xfrm>
            <a:off x="333486" y="4686300"/>
            <a:ext cx="4401512" cy="1860554"/>
            <a:chOff x="333486" y="4743452"/>
            <a:chExt cx="4401512" cy="18605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9CC96D-EDBE-4740-8C2F-2770705AE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398" y="4743452"/>
              <a:ext cx="3657600" cy="161758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5B7E0A-A6B1-394C-ABFB-5DD413E540A1}"/>
                </a:ext>
              </a:extLst>
            </p:cNvPr>
            <p:cNvSpPr txBox="1"/>
            <p:nvPr/>
          </p:nvSpPr>
          <p:spPr>
            <a:xfrm>
              <a:off x="333486" y="6234674"/>
              <a:ext cx="2386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Hard &amp; soft constraints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105607-68C7-B54C-98D5-3177B10C7F50}"/>
              </a:ext>
            </a:extLst>
          </p:cNvPr>
          <p:cNvSpPr txBox="1"/>
          <p:nvPr/>
        </p:nvSpPr>
        <p:spPr>
          <a:xfrm>
            <a:off x="3343265" y="3214686"/>
            <a:ext cx="297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Runway, terminal or </a:t>
            </a:r>
            <a:r>
              <a:rPr lang="en-US" b="1" dirty="0" err="1"/>
              <a:t>en</a:t>
            </a:r>
            <a:r>
              <a:rPr lang="en-US" b="1" dirty="0"/>
              <a:t> route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E519AD-1066-834A-B408-A8F22A403914}"/>
              </a:ext>
            </a:extLst>
          </p:cNvPr>
          <p:cNvSpPr txBox="1"/>
          <p:nvPr/>
        </p:nvSpPr>
        <p:spPr>
          <a:xfrm>
            <a:off x="3789733" y="3671886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Urban environment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0C8800-68A6-664D-B3B2-264CDE1306A1}"/>
              </a:ext>
            </a:extLst>
          </p:cNvPr>
          <p:cNvSpPr txBox="1"/>
          <p:nvPr/>
        </p:nvSpPr>
        <p:spPr>
          <a:xfrm>
            <a:off x="6676164" y="2557453"/>
            <a:ext cx="194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Go/no-go decision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9D5648-A437-1C4D-8437-86B4E0753215}"/>
              </a:ext>
            </a:extLst>
          </p:cNvPr>
          <p:cNvSpPr txBox="1"/>
          <p:nvPr/>
        </p:nvSpPr>
        <p:spPr>
          <a:xfrm>
            <a:off x="6628394" y="3729038"/>
            <a:ext cx="20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Weather avoidance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B147D0-AB43-5C4D-B950-C25AB9228F5C}"/>
              </a:ext>
            </a:extLst>
          </p:cNvPr>
          <p:cNvSpPr txBox="1"/>
          <p:nvPr/>
        </p:nvSpPr>
        <p:spPr>
          <a:xfrm>
            <a:off x="6626054" y="3338509"/>
            <a:ext cx="20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Cabin management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990232-C1D0-F141-BE20-66019BEE10CA}"/>
              </a:ext>
            </a:extLst>
          </p:cNvPr>
          <p:cNvSpPr txBox="1"/>
          <p:nvPr/>
        </p:nvSpPr>
        <p:spPr>
          <a:xfrm>
            <a:off x="3408411" y="2757485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Flight planning or execution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D9C5E96-34C5-2D4D-B624-8756786F4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17"/>
          <a:stretch/>
        </p:blipFill>
        <p:spPr>
          <a:xfrm>
            <a:off x="5467506" y="4191874"/>
            <a:ext cx="3474720" cy="23464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62C4704-1337-EA40-BBD6-AD92685E86D1}"/>
              </a:ext>
            </a:extLst>
          </p:cNvPr>
          <p:cNvSpPr txBox="1"/>
          <p:nvPr/>
        </p:nvSpPr>
        <p:spPr>
          <a:xfrm>
            <a:off x="6663372" y="2947981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Aircraft separation</a:t>
            </a:r>
          </a:p>
        </p:txBody>
      </p:sp>
    </p:spTree>
    <p:extLst>
      <p:ext uri="{BB962C8B-B14F-4D97-AF65-F5344CB8AC3E}">
        <p14:creationId xmlns:p14="http://schemas.microsoft.com/office/powerpoint/2010/main" val="9082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11196</TotalTime>
  <Words>696</Words>
  <Application>Microsoft Macintosh PowerPoint</Application>
  <PresentationFormat>On-screen Show (4:3)</PresentationFormat>
  <Paragraphs>171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Osaka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UCAR/NCAR/RAL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 Steiner</dc:creator>
  <cp:lastModifiedBy>Microsoft Office User</cp:lastModifiedBy>
  <cp:revision>2486</cp:revision>
  <cp:lastPrinted>2017-04-06T00:25:16Z</cp:lastPrinted>
  <dcterms:created xsi:type="dcterms:W3CDTF">2014-02-03T17:43:45Z</dcterms:created>
  <dcterms:modified xsi:type="dcterms:W3CDTF">2018-08-29T20:22:13Z</dcterms:modified>
</cp:coreProperties>
</file>