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65" r:id="rId5"/>
  </p:sldMasterIdLst>
  <p:notesMasterIdLst>
    <p:notesMasterId r:id="rId21"/>
  </p:notesMasterIdLst>
  <p:handoutMasterIdLst>
    <p:handoutMasterId r:id="rId22"/>
  </p:handoutMasterIdLst>
  <p:sldIdLst>
    <p:sldId id="256" r:id="rId6"/>
    <p:sldId id="260" r:id="rId7"/>
    <p:sldId id="257" r:id="rId8"/>
    <p:sldId id="265" r:id="rId9"/>
    <p:sldId id="286" r:id="rId10"/>
    <p:sldId id="316" r:id="rId11"/>
    <p:sldId id="306" r:id="rId12"/>
    <p:sldId id="276" r:id="rId13"/>
    <p:sldId id="307" r:id="rId14"/>
    <p:sldId id="314" r:id="rId15"/>
    <p:sldId id="315" r:id="rId16"/>
    <p:sldId id="308" r:id="rId17"/>
    <p:sldId id="309" r:id="rId18"/>
    <p:sldId id="310" r:id="rId19"/>
    <p:sldId id="31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575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CD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4" autoAdjust="0"/>
    <p:restoredTop sz="94643" autoAdjust="0"/>
  </p:normalViewPr>
  <p:slideViewPr>
    <p:cSldViewPr snapToGrid="0">
      <p:cViewPr varScale="1">
        <p:scale>
          <a:sx n="42" d="100"/>
          <a:sy n="42" d="100"/>
        </p:scale>
        <p:origin x="1068" y="40"/>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74" d="100"/>
          <a:sy n="74" d="100"/>
        </p:scale>
        <p:origin x="-1330" y="-6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l" fontAlgn="base">
              <a:defRPr/>
            </a:pPr>
            <a:endParaRPr lang="en-US" dirty="0"/>
          </a:p>
        </c:rich>
      </c:tx>
      <c:layout>
        <c:manualLayout>
          <c:xMode val="edge"/>
          <c:yMode val="edge"/>
          <c:x val="0.01"/>
          <c:y val="0.01"/>
        </c:manualLayout>
      </c:layout>
      <c:overlay val="0"/>
    </c:title>
    <c:autoTitleDeleted val="0"/>
    <c:plotArea>
      <c:layout/>
      <c:pieChart>
        <c:varyColors val="1"/>
        <c:ser>
          <c:idx val="0"/>
          <c:order val="0"/>
          <c:tx>
            <c:strRef>
              <c:f>Sheet1!$B$1</c:f>
              <c:strCache>
                <c:ptCount val="1"/>
              </c:strCache>
            </c:strRef>
          </c:tx>
          <c:dPt>
            <c:idx val="0"/>
            <c:bubble3D val="0"/>
            <c:spPr>
              <a:solidFill>
                <a:srgbClr val="7C608F">
                  <a:alpha val="100000"/>
                </a:srgbClr>
              </a:solidFill>
            </c:spPr>
            <c:extLst>
              <c:ext xmlns:c16="http://schemas.microsoft.com/office/drawing/2014/chart" uri="{C3380CC4-5D6E-409C-BE32-E72D297353CC}">
                <c16:uniqueId val="{00000001-6E5B-4554-87B8-0A7960A74D62}"/>
              </c:ext>
            </c:extLst>
          </c:dPt>
          <c:dPt>
            <c:idx val="1"/>
            <c:bubble3D val="0"/>
            <c:spPr>
              <a:solidFill>
                <a:srgbClr val="40A2C1">
                  <a:alpha val="100000"/>
                </a:srgbClr>
              </a:solidFill>
            </c:spPr>
            <c:extLst>
              <c:ext xmlns:c16="http://schemas.microsoft.com/office/drawing/2014/chart" uri="{C3380CC4-5D6E-409C-BE32-E72D297353CC}">
                <c16:uniqueId val="{00000003-6E5B-4554-87B8-0A7960A74D62}"/>
              </c:ext>
            </c:extLst>
          </c:dPt>
          <c:dPt>
            <c:idx val="2"/>
            <c:bubble3D val="0"/>
            <c:spPr>
              <a:solidFill>
                <a:srgbClr val="94C826">
                  <a:alpha val="100000"/>
                </a:srgbClr>
              </a:solidFill>
            </c:spPr>
            <c:extLst>
              <c:ext xmlns:c16="http://schemas.microsoft.com/office/drawing/2014/chart" uri="{C3380CC4-5D6E-409C-BE32-E72D297353CC}">
                <c16:uniqueId val="{00000005-6E5B-4554-87B8-0A7960A74D62}"/>
              </c:ext>
            </c:extLst>
          </c:dPt>
          <c:dPt>
            <c:idx val="3"/>
            <c:bubble3D val="0"/>
            <c:spPr>
              <a:solidFill>
                <a:srgbClr val="F5A417">
                  <a:alpha val="100000"/>
                </a:srgbClr>
              </a:solidFill>
            </c:spPr>
            <c:extLst>
              <c:ext xmlns:c16="http://schemas.microsoft.com/office/drawing/2014/chart" uri="{C3380CC4-5D6E-409C-BE32-E72D297353CC}">
                <c16:uniqueId val="{00000007-6E5B-4554-87B8-0A7960A74D62}"/>
              </c:ext>
            </c:extLst>
          </c:dPt>
          <c:dLbls>
            <c:dLbl>
              <c:idx val="0"/>
              <c:layout>
                <c:manualLayout>
                  <c:x val="-3.0828730357140746E-2"/>
                  <c:y val="9.8727870446696273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E5B-4554-87B8-0A7960A74D62}"/>
                </c:ext>
              </c:extLst>
            </c:dLbl>
            <c:dLbl>
              <c:idx val="1"/>
              <c:layout>
                <c:manualLayout>
                  <c:x val="-8.5116517624193949E-2"/>
                  <c:y val="0.13548194068006808"/>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E5B-4554-87B8-0A7960A74D62}"/>
                </c:ext>
              </c:extLst>
            </c:dLbl>
            <c:numFmt formatCode="#%" sourceLinked="0"/>
            <c:spPr>
              <a:noFill/>
              <a:ln>
                <a:noFill/>
              </a:ln>
              <a:effectLst/>
            </c:spPr>
            <c:txPr>
              <a:bodyPr/>
              <a:lstStyle/>
              <a:p>
                <a:pPr>
                  <a:defRPr sz="1400" b="1" i="0" u="none" strike="noStrike" baseline="0">
                    <a:solidFill>
                      <a:srgbClr val="444444">
                        <a:alpha val="100000"/>
                      </a:srgbClr>
                    </a:solidFill>
                    <a:latin typeface="Calibri"/>
                  </a:defRPr>
                </a:pPr>
                <a:endParaRPr lang="en-US"/>
              </a:p>
            </c:txPr>
            <c:dLblPos val="ctr"/>
            <c:showLegendKey val="0"/>
            <c:showVal val="1"/>
            <c:showCatName val="0"/>
            <c:showSerName val="0"/>
            <c:showPercent val="1"/>
            <c:showBubbleSize val="0"/>
            <c:showLeaderLines val="1"/>
            <c:extLst>
              <c:ext xmlns:c15="http://schemas.microsoft.com/office/drawing/2012/chart" uri="{CE6537A1-D6FC-4f65-9D91-7224C49458BB}"/>
            </c:extLst>
          </c:dLbls>
          <c:cat>
            <c:strRef>
              <c:f>Sheet1!$A$2:$A$5</c:f>
              <c:strCache>
                <c:ptCount val="4"/>
                <c:pt idx="0">
                  <c:v>Early morning (0000 - 0600) </c:v>
                </c:pt>
                <c:pt idx="1">
                  <c:v>Morning (0600 - 1200) </c:v>
                </c:pt>
                <c:pt idx="2">
                  <c:v>Afternoon (1200-1800) </c:v>
                </c:pt>
                <c:pt idx="3">
                  <c:v>Night (1800 - 0000) </c:v>
                </c:pt>
              </c:strCache>
            </c:strRef>
          </c:cat>
          <c:val>
            <c:numRef>
              <c:f>Sheet1!$B$2:$B$5</c:f>
              <c:numCache>
                <c:formatCode>General</c:formatCode>
                <c:ptCount val="4"/>
                <c:pt idx="0">
                  <c:v>6.7</c:v>
                </c:pt>
                <c:pt idx="1">
                  <c:v>13.3</c:v>
                </c:pt>
                <c:pt idx="2">
                  <c:v>46.7</c:v>
                </c:pt>
                <c:pt idx="3">
                  <c:v>33.299999999999997</c:v>
                </c:pt>
              </c:numCache>
            </c:numRef>
          </c:val>
          <c:extLst>
            <c:ext xmlns:c16="http://schemas.microsoft.com/office/drawing/2014/chart" uri="{C3380CC4-5D6E-409C-BE32-E72D297353CC}">
              <c16:uniqueId val="{00000008-6E5B-4554-87B8-0A7960A74D62}"/>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70635717785510732"/>
          <c:y val="0.44459968091367724"/>
          <c:w val="0.28671209476505427"/>
          <c:h val="0.35173004871428187"/>
        </c:manualLayout>
      </c:layout>
      <c:overlay val="0"/>
      <c:spPr>
        <a:noFill/>
      </c:spPr>
      <c:txPr>
        <a:bodyPr/>
        <a:lstStyle/>
        <a:p>
          <a:pPr marL="0" marR="0" lvl="0" indent="0" algn="l" fontAlgn="base">
            <a:defRPr sz="1400" b="0" i="0" u="none" strike="noStrike" baseline="0">
              <a:solidFill>
                <a:srgbClr val="000000">
                  <a:alpha val="100000"/>
                </a:srgbClr>
              </a:solidFill>
              <a:latin typeface="Calibri"/>
            </a:defRPr>
          </a:pPr>
          <a:endParaRPr lang="en-US"/>
        </a:p>
      </c:txPr>
    </c:legend>
    <c:plotVisOnly val="1"/>
    <c:dispBlanksAs val="gap"/>
    <c:showDLblsOverMax val="0"/>
  </c:chart>
  <c:spPr>
    <a:noFill/>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l" fontAlgn="base">
              <a:defRPr/>
            </a:pPr>
            <a:endParaRPr lang="en-US" dirty="0"/>
          </a:p>
        </c:rich>
      </c:tx>
      <c:layout>
        <c:manualLayout>
          <c:xMode val="edge"/>
          <c:yMode val="edge"/>
          <c:x val="0.01"/>
          <c:y val="0.01"/>
        </c:manualLayout>
      </c:layout>
      <c:overlay val="0"/>
    </c:title>
    <c:autoTitleDeleted val="0"/>
    <c:plotArea>
      <c:layout/>
      <c:pieChart>
        <c:varyColors val="1"/>
        <c:ser>
          <c:idx val="0"/>
          <c:order val="0"/>
          <c:tx>
            <c:strRef>
              <c:f>Sheet1!$B$1</c:f>
              <c:strCache>
                <c:ptCount val="1"/>
              </c:strCache>
            </c:strRef>
          </c:tx>
          <c:dPt>
            <c:idx val="0"/>
            <c:bubble3D val="0"/>
            <c:spPr>
              <a:solidFill>
                <a:srgbClr val="94C826">
                  <a:alpha val="100000"/>
                </a:srgbClr>
              </a:solidFill>
            </c:spPr>
            <c:extLst>
              <c:ext xmlns:c16="http://schemas.microsoft.com/office/drawing/2014/chart" uri="{C3380CC4-5D6E-409C-BE32-E72D297353CC}">
                <c16:uniqueId val="{00000001-7B82-4F06-AC72-385035D57A83}"/>
              </c:ext>
            </c:extLst>
          </c:dPt>
          <c:dPt>
            <c:idx val="1"/>
            <c:bubble3D val="0"/>
            <c:spPr>
              <a:solidFill>
                <a:srgbClr val="F5A417">
                  <a:alpha val="100000"/>
                </a:srgbClr>
              </a:solidFill>
            </c:spPr>
            <c:extLst>
              <c:ext xmlns:c16="http://schemas.microsoft.com/office/drawing/2014/chart" uri="{C3380CC4-5D6E-409C-BE32-E72D297353CC}">
                <c16:uniqueId val="{00000003-7B82-4F06-AC72-385035D57A83}"/>
              </c:ext>
            </c:extLst>
          </c:dPt>
          <c:dPt>
            <c:idx val="2"/>
            <c:bubble3D val="0"/>
            <c:spPr>
              <a:solidFill>
                <a:srgbClr val="F06485">
                  <a:alpha val="100000"/>
                </a:srgbClr>
              </a:solidFill>
            </c:spPr>
            <c:extLst>
              <c:ext xmlns:c16="http://schemas.microsoft.com/office/drawing/2014/chart" uri="{C3380CC4-5D6E-409C-BE32-E72D297353CC}">
                <c16:uniqueId val="{00000005-7B82-4F06-AC72-385035D57A83}"/>
              </c:ext>
            </c:extLst>
          </c:dPt>
          <c:dPt>
            <c:idx val="3"/>
            <c:bubble3D val="0"/>
            <c:spPr>
              <a:solidFill>
                <a:srgbClr val="BF91DB">
                  <a:alpha val="100000"/>
                </a:srgbClr>
              </a:solidFill>
            </c:spPr>
            <c:extLst>
              <c:ext xmlns:c16="http://schemas.microsoft.com/office/drawing/2014/chart" uri="{C3380CC4-5D6E-409C-BE32-E72D297353CC}">
                <c16:uniqueId val="{00000007-7B82-4F06-AC72-385035D57A83}"/>
              </c:ext>
            </c:extLst>
          </c:dPt>
          <c:dPt>
            <c:idx val="4"/>
            <c:bubble3D val="0"/>
            <c:spPr>
              <a:solidFill>
                <a:srgbClr val="3C6DCD">
                  <a:alpha val="100000"/>
                </a:srgbClr>
              </a:solidFill>
            </c:spPr>
            <c:extLst>
              <c:ext xmlns:c16="http://schemas.microsoft.com/office/drawing/2014/chart" uri="{C3380CC4-5D6E-409C-BE32-E72D297353CC}">
                <c16:uniqueId val="{00000009-7B82-4F06-AC72-385035D57A83}"/>
              </c:ext>
            </c:extLst>
          </c:dPt>
          <c:dLbls>
            <c:dLbl>
              <c:idx val="0"/>
              <c:layout>
                <c:manualLayout>
                  <c:x val="-6.2612299503741906E-2"/>
                  <c:y val="0.13277640110116676"/>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7B82-4F06-AC72-385035D57A83}"/>
                </c:ext>
              </c:extLst>
            </c:dLbl>
            <c:dLbl>
              <c:idx val="1"/>
              <c:layout>
                <c:manualLayout>
                  <c:x val="-7.5898734199308815E-2"/>
                  <c:y val="8.4925129300696234E-2"/>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7B82-4F06-AC72-385035D57A83}"/>
                </c:ext>
              </c:extLst>
            </c:dLbl>
            <c:dLbl>
              <c:idx val="2"/>
              <c:layout>
                <c:manualLayout>
                  <c:x val="-0.10641487665981172"/>
                  <c:y val="-0.16224105498372215"/>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7B82-4F06-AC72-385035D57A83}"/>
                </c:ext>
              </c:extLst>
            </c:dLbl>
            <c:dLbl>
              <c:idx val="3"/>
              <c:layout>
                <c:manualLayout>
                  <c:x val="8.3556372398222972E-2"/>
                  <c:y val="-0.15794497307953623"/>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7B82-4F06-AC72-385035D57A83}"/>
                </c:ext>
              </c:extLst>
            </c:dLbl>
            <c:dLbl>
              <c:idx val="4"/>
              <c:layout>
                <c:manualLayout>
                  <c:x val="0.10641409123416985"/>
                  <c:y val="0.10987299667372241"/>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7B82-4F06-AC72-385035D57A83}"/>
                </c:ext>
              </c:extLst>
            </c:dLbl>
            <c:numFmt formatCode="#%" sourceLinked="0"/>
            <c:spPr>
              <a:noFill/>
              <a:ln>
                <a:noFill/>
              </a:ln>
              <a:effectLst/>
            </c:spPr>
            <c:txPr>
              <a:bodyPr/>
              <a:lstStyle/>
              <a:p>
                <a:pPr>
                  <a:defRPr sz="1400" b="0" i="0" u="none" strike="noStrike" baseline="0">
                    <a:solidFill>
                      <a:srgbClr val="444444">
                        <a:alpha val="100000"/>
                      </a:srgbClr>
                    </a:solidFill>
                    <a:latin typeface="Calibri"/>
                  </a:defRPr>
                </a:pPr>
                <a:endParaRPr lang="en-US"/>
              </a:p>
            </c:txPr>
            <c:dLblPos val="ctr"/>
            <c:showLegendKey val="0"/>
            <c:showVal val="1"/>
            <c:showCatName val="0"/>
            <c:showSerName val="0"/>
            <c:showPercent val="1"/>
            <c:showBubbleSize val="0"/>
            <c:showLeaderLines val="1"/>
            <c:extLst>
              <c:ext xmlns:c15="http://schemas.microsoft.com/office/drawing/2012/chart" uri="{CE6537A1-D6FC-4f65-9D91-7224C49458BB}"/>
            </c:extLst>
          </c:dLbls>
          <c:cat>
            <c:strRef>
              <c:f>Sheet1!$A$2:$A$6</c:f>
              <c:strCache>
                <c:ptCount val="5"/>
                <c:pt idx="0">
                  <c:v>Turboprop </c:v>
                </c:pt>
                <c:pt idx="1">
                  <c:v>Light Jet (10,000  </c:v>
                </c:pt>
                <c:pt idx="2">
                  <c:v>Midsize Jet  (20,000  </c:v>
                </c:pt>
                <c:pt idx="3">
                  <c:v>Super Midsize Jet (45,000  </c:v>
                </c:pt>
                <c:pt idx="4">
                  <c:v>Large Jet (&gt; 80,000 MTOW) </c:v>
                </c:pt>
              </c:strCache>
            </c:strRef>
          </c:cat>
          <c:val>
            <c:numRef>
              <c:f>Sheet1!$B$2:$B$6</c:f>
              <c:numCache>
                <c:formatCode>General</c:formatCode>
                <c:ptCount val="5"/>
                <c:pt idx="0">
                  <c:v>13.3</c:v>
                </c:pt>
                <c:pt idx="1">
                  <c:v>6.7</c:v>
                </c:pt>
                <c:pt idx="2">
                  <c:v>33.299999999999997</c:v>
                </c:pt>
                <c:pt idx="3">
                  <c:v>20</c:v>
                </c:pt>
                <c:pt idx="4">
                  <c:v>26.7</c:v>
                </c:pt>
              </c:numCache>
            </c:numRef>
          </c:val>
          <c:extLst>
            <c:ext xmlns:c16="http://schemas.microsoft.com/office/drawing/2014/chart" uri="{C3380CC4-5D6E-409C-BE32-E72D297353CC}">
              <c16:uniqueId val="{0000000A-7B82-4F06-AC72-385035D57A83}"/>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7220442360448408"/>
          <c:y val="0.42429714222880233"/>
          <c:w val="0.27130582685466265"/>
          <c:h val="0.42496730665766047"/>
        </c:manualLayout>
      </c:layout>
      <c:overlay val="0"/>
      <c:spPr>
        <a:noFill/>
      </c:spPr>
      <c:txPr>
        <a:bodyPr/>
        <a:lstStyle/>
        <a:p>
          <a:pPr marL="0" marR="0" lvl="0" indent="0" algn="l" fontAlgn="base">
            <a:defRPr sz="1400" b="0" i="0" u="none" strike="noStrike" baseline="0">
              <a:solidFill>
                <a:srgbClr val="000000">
                  <a:alpha val="100000"/>
                </a:srgbClr>
              </a:solidFill>
              <a:latin typeface="Calibri"/>
            </a:defRPr>
          </a:pPr>
          <a:endParaRPr lang="en-US"/>
        </a:p>
      </c:txPr>
    </c:legend>
    <c:plotVisOnly val="1"/>
    <c:dispBlanksAs val="gap"/>
    <c:showDLblsOverMax val="0"/>
  </c:chart>
  <c:spPr>
    <a:noFill/>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l" fontAlgn="base">
              <a:defRPr/>
            </a:pPr>
            <a:endParaRPr lang="en-US" dirty="0"/>
          </a:p>
        </c:rich>
      </c:tx>
      <c:layout>
        <c:manualLayout>
          <c:xMode val="edge"/>
          <c:yMode val="edge"/>
          <c:x val="0.01"/>
          <c:y val="0.01"/>
        </c:manualLayout>
      </c:layout>
      <c:overlay val="0"/>
    </c:title>
    <c:autoTitleDeleted val="0"/>
    <c:plotArea>
      <c:layout/>
      <c:pieChart>
        <c:varyColors val="1"/>
        <c:ser>
          <c:idx val="0"/>
          <c:order val="0"/>
          <c:tx>
            <c:strRef>
              <c:f>Sheet1!$B$1</c:f>
              <c:strCache>
                <c:ptCount val="1"/>
              </c:strCache>
            </c:strRef>
          </c:tx>
          <c:dPt>
            <c:idx val="0"/>
            <c:bubble3D val="0"/>
            <c:spPr>
              <a:solidFill>
                <a:srgbClr val="40A2C1">
                  <a:alpha val="100000"/>
                </a:srgbClr>
              </a:solidFill>
            </c:spPr>
            <c:extLst>
              <c:ext xmlns:c16="http://schemas.microsoft.com/office/drawing/2014/chart" uri="{C3380CC4-5D6E-409C-BE32-E72D297353CC}">
                <c16:uniqueId val="{00000001-6ECD-494D-AA20-66239DBA7A9B}"/>
              </c:ext>
            </c:extLst>
          </c:dPt>
          <c:dPt>
            <c:idx val="1"/>
            <c:bubble3D val="0"/>
            <c:spPr>
              <a:solidFill>
                <a:srgbClr val="94C826">
                  <a:alpha val="100000"/>
                </a:srgbClr>
              </a:solidFill>
            </c:spPr>
            <c:extLst>
              <c:ext xmlns:c16="http://schemas.microsoft.com/office/drawing/2014/chart" uri="{C3380CC4-5D6E-409C-BE32-E72D297353CC}">
                <c16:uniqueId val="{00000003-6ECD-494D-AA20-66239DBA7A9B}"/>
              </c:ext>
            </c:extLst>
          </c:dPt>
          <c:dPt>
            <c:idx val="2"/>
            <c:bubble3D val="0"/>
            <c:spPr>
              <a:solidFill>
                <a:srgbClr val="F5A417">
                  <a:alpha val="100000"/>
                </a:srgbClr>
              </a:solidFill>
            </c:spPr>
            <c:extLst>
              <c:ext xmlns:c16="http://schemas.microsoft.com/office/drawing/2014/chart" uri="{C3380CC4-5D6E-409C-BE32-E72D297353CC}">
                <c16:uniqueId val="{00000005-6ECD-494D-AA20-66239DBA7A9B}"/>
              </c:ext>
            </c:extLst>
          </c:dPt>
          <c:dLbls>
            <c:dLbl>
              <c:idx val="0"/>
              <c:layout>
                <c:manualLayout>
                  <c:x val="-8.0757358700473833E-2"/>
                  <c:y val="0.14298260883771427"/>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ECD-494D-AA20-66239DBA7A9B}"/>
                </c:ext>
              </c:extLst>
            </c:dLbl>
            <c:dLbl>
              <c:idx val="1"/>
              <c:layout>
                <c:manualLayout>
                  <c:x val="6.0012410380486242E-2"/>
                  <c:y val="-0.24629996745717747"/>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6ECD-494D-AA20-66239DBA7A9B}"/>
                </c:ext>
              </c:extLst>
            </c:dLbl>
            <c:dLbl>
              <c:idx val="2"/>
              <c:layout>
                <c:manualLayout>
                  <c:x val="6.632292611233355E-2"/>
                  <c:y val="0.14636270581269639"/>
                </c:manualLayout>
              </c:layout>
              <c:dLblPos val="bestFit"/>
              <c:showLegendKey val="0"/>
              <c:showVal val="1"/>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6ECD-494D-AA20-66239DBA7A9B}"/>
                </c:ext>
              </c:extLst>
            </c:dLbl>
            <c:numFmt formatCode="#%" sourceLinked="0"/>
            <c:spPr>
              <a:noFill/>
              <a:ln>
                <a:noFill/>
              </a:ln>
              <a:effectLst/>
            </c:spPr>
            <c:txPr>
              <a:bodyPr/>
              <a:lstStyle/>
              <a:p>
                <a:pPr>
                  <a:defRPr sz="1500" b="0" i="0" u="none" strike="noStrike" baseline="0">
                    <a:solidFill>
                      <a:srgbClr val="444444">
                        <a:alpha val="100000"/>
                      </a:srgbClr>
                    </a:solidFill>
                    <a:latin typeface="Calibri"/>
                  </a:defRPr>
                </a:pPr>
                <a:endParaRPr lang="en-US"/>
              </a:p>
            </c:txPr>
            <c:dLblPos val="ctr"/>
            <c:showLegendKey val="0"/>
            <c:showVal val="1"/>
            <c:showCatName val="0"/>
            <c:showSerName val="0"/>
            <c:showPercent val="1"/>
            <c:showBubbleSize val="0"/>
            <c:showLeaderLines val="1"/>
            <c:extLst>
              <c:ext xmlns:c15="http://schemas.microsoft.com/office/drawing/2012/chart" uri="{CE6537A1-D6FC-4f65-9D91-7224C49458BB}"/>
            </c:extLst>
          </c:dLbls>
          <c:cat>
            <c:strRef>
              <c:f>Sheet1!$A$2:$A$4</c:f>
              <c:strCache>
                <c:ptCount val="3"/>
                <c:pt idx="0">
                  <c:v>Moderate </c:v>
                </c:pt>
                <c:pt idx="1">
                  <c:v>Severe </c:v>
                </c:pt>
                <c:pt idx="2">
                  <c:v>Extreme </c:v>
                </c:pt>
              </c:strCache>
            </c:strRef>
          </c:cat>
          <c:val>
            <c:numRef>
              <c:f>Sheet1!$B$2:$B$4</c:f>
              <c:numCache>
                <c:formatCode>General</c:formatCode>
                <c:ptCount val="3"/>
                <c:pt idx="0">
                  <c:v>20</c:v>
                </c:pt>
                <c:pt idx="1">
                  <c:v>66.7</c:v>
                </c:pt>
                <c:pt idx="2">
                  <c:v>13.3</c:v>
                </c:pt>
              </c:numCache>
            </c:numRef>
          </c:val>
          <c:extLst>
            <c:ext xmlns:c16="http://schemas.microsoft.com/office/drawing/2014/chart" uri="{C3380CC4-5D6E-409C-BE32-E72D297353CC}">
              <c16:uniqueId val="{00000006-6ECD-494D-AA20-66239DBA7A9B}"/>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81143340729207913"/>
          <c:y val="0.47072751517241029"/>
          <c:w val="0.18220700297657175"/>
          <c:h val="0.37024436786646964"/>
        </c:manualLayout>
      </c:layout>
      <c:overlay val="0"/>
      <c:spPr>
        <a:noFill/>
      </c:spPr>
      <c:txPr>
        <a:bodyPr/>
        <a:lstStyle/>
        <a:p>
          <a:pPr marL="0" marR="0" lvl="0" indent="0" algn="l" fontAlgn="base">
            <a:defRPr sz="1600" b="0" i="0" u="none" strike="noStrike" baseline="0">
              <a:solidFill>
                <a:srgbClr val="000000">
                  <a:alpha val="100000"/>
                </a:srgbClr>
              </a:solidFill>
              <a:latin typeface="Calibri"/>
            </a:defRPr>
          </a:pPr>
          <a:endParaRPr lang="en-US"/>
        </a:p>
      </c:txPr>
    </c:legend>
    <c:plotVisOnly val="1"/>
    <c:dispBlanksAs val="gap"/>
    <c:showDLblsOverMax val="0"/>
  </c:chart>
  <c:spPr>
    <a:noFill/>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5DC58A4-1F39-4E10-B40C-ECB2E4998083}" type="datetimeFigureOut">
              <a:rPr lang="en-US" smtClean="0"/>
              <a:t>9/6/2018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BFFE62-8B6F-4B6C-87A1-15BE8E6B70A8}" type="slidenum">
              <a:rPr lang="en-US" smtClean="0"/>
              <a:t>‹#›</a:t>
            </a:fld>
            <a:endParaRPr lang="en-US"/>
          </a:p>
        </p:txBody>
      </p:sp>
    </p:spTree>
    <p:extLst>
      <p:ext uri="{BB962C8B-B14F-4D97-AF65-F5344CB8AC3E}">
        <p14:creationId xmlns:p14="http://schemas.microsoft.com/office/powerpoint/2010/main" val="2416561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BF3212-CA4A-4372-B18F-FDBCACCE5573}" type="datetimeFigureOut">
              <a:rPr lang="en-US" smtClean="0"/>
              <a:t>9/6/2018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CDFB8-CE1E-4CEA-A9A7-0392F69410F3}" type="slidenum">
              <a:rPr lang="en-US" smtClean="0"/>
              <a:t>‹#›</a:t>
            </a:fld>
            <a:endParaRPr lang="en-US"/>
          </a:p>
        </p:txBody>
      </p:sp>
    </p:spTree>
    <p:extLst>
      <p:ext uri="{BB962C8B-B14F-4D97-AF65-F5344CB8AC3E}">
        <p14:creationId xmlns:p14="http://schemas.microsoft.com/office/powerpoint/2010/main" val="4054868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FCCDFB8-CE1E-4CEA-A9A7-0392F69410F3}" type="slidenum">
              <a:rPr lang="en-US" smtClean="0"/>
              <a:t>3</a:t>
            </a:fld>
            <a:endParaRPr lang="en-US"/>
          </a:p>
        </p:txBody>
      </p:sp>
    </p:spTree>
    <p:extLst>
      <p:ext uri="{BB962C8B-B14F-4D97-AF65-F5344CB8AC3E}">
        <p14:creationId xmlns:p14="http://schemas.microsoft.com/office/powerpoint/2010/main" val="2120912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hyperlink" Target="http://www.youtube.com/mitrecorp"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www.mitre.org/" TargetMode="External"/><Relationship Id="rId2" Type="http://schemas.openxmlformats.org/officeDocument/2006/relationships/hyperlink" Target="http://twitter.com/MITREcorp" TargetMode="External"/><Relationship Id="rId1" Type="http://schemas.openxmlformats.org/officeDocument/2006/relationships/slideMaster" Target="../slideMasters/slideMaster1.xml"/><Relationship Id="rId6" Type="http://schemas.openxmlformats.org/officeDocument/2006/relationships/hyperlink" Target="http://www.linkedin.com/company/mitre"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plus.google.com/+MitreOrgFFRDCs/posts" TargetMode="External"/><Relationship Id="rId4" Type="http://schemas.openxmlformats.org/officeDocument/2006/relationships/hyperlink" Target="http://www.facebook.com/MITREcorp" TargetMode="External"/><Relationship Id="rId9"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4"/>
          <p:cNvSpPr>
            <a:spLocks noGrp="1" noChangeArrowheads="1"/>
          </p:cNvSpPr>
          <p:nvPr>
            <p:ph type="subTitle" idx="1" hasCustomPrompt="1"/>
          </p:nvPr>
        </p:nvSpPr>
        <p:spPr>
          <a:xfrm>
            <a:off x="783116" y="2568939"/>
            <a:ext cx="4602163" cy="389922"/>
          </a:xfrm>
        </p:spPr>
        <p:txBody>
          <a:bodyPr anchor="ctr"/>
          <a:lstStyle>
            <a:lvl1pPr marL="0" indent="0">
              <a:buFont typeface="Wingdings" pitchFamily="2" charset="2"/>
              <a:buNone/>
              <a:defRPr b="1" spc="0" baseline="0">
                <a:solidFill>
                  <a:schemeClr val="tx2"/>
                </a:solidFill>
                <a:latin typeface="Arial" pitchFamily="34" charset="0"/>
                <a:cs typeface="Arial" pitchFamily="34" charset="0"/>
              </a:defRPr>
            </a:lvl1pPr>
          </a:lstStyle>
          <a:p>
            <a:r>
              <a:rPr lang="en-US" altLang="en-US" dirty="0"/>
              <a:t>Author</a:t>
            </a:r>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sp>
        <p:nvSpPr>
          <p:cNvPr id="12" name="Rectangle 11"/>
          <p:cNvSpPr/>
          <p:nvPr userDrawn="1"/>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cxnSp>
        <p:nvCxnSpPr>
          <p:cNvPr id="16" name="Straight Connector 15"/>
          <p:cNvCxnSpPr/>
          <p:nvPr userDrawn="1"/>
        </p:nvCxnSpPr>
        <p:spPr bwMode="auto">
          <a:xfrm>
            <a:off x="823649" y="6534227"/>
            <a:ext cx="7944793"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1" name="TextBox 10"/>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18187" y="5844746"/>
            <a:ext cx="5716854" cy="809367"/>
          </a:xfrm>
          <a:prstGeom prst="rect">
            <a:avLst/>
          </a:prstGeom>
        </p:spPr>
        <p:txBody>
          <a:bodyPr>
            <a:normAutofit/>
          </a:bodyPr>
          <a:lstStyle>
            <a:lvl1pPr marL="0" indent="0" algn="l">
              <a:buNone/>
              <a:defRPr sz="1200" b="1">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Presented By:</a:t>
            </a:r>
          </a:p>
        </p:txBody>
      </p:sp>
      <p:sp>
        <p:nvSpPr>
          <p:cNvPr id="6" name="Text Placeholder 5"/>
          <p:cNvSpPr>
            <a:spLocks noGrp="1"/>
          </p:cNvSpPr>
          <p:nvPr>
            <p:ph type="body" sz="quarter" idx="10" hasCustomPrompt="1"/>
          </p:nvPr>
        </p:nvSpPr>
        <p:spPr>
          <a:xfrm>
            <a:off x="317897" y="3778619"/>
            <a:ext cx="5390379" cy="804367"/>
          </a:xfrm>
          <a:prstGeom prst="rect">
            <a:avLst/>
          </a:prstGeom>
        </p:spPr>
        <p:txBody>
          <a:bodyPr anchor="b"/>
          <a:lstStyle>
            <a:lvl1pPr marL="0" marR="0" indent="0" algn="l" defTabSz="685800" rtl="0" eaLnBrk="1" fontAlgn="b" latinLnBrk="0" hangingPunct="1">
              <a:lnSpc>
                <a:spcPct val="90000"/>
              </a:lnSpc>
              <a:spcBef>
                <a:spcPts val="750"/>
              </a:spcBef>
              <a:spcAft>
                <a:spcPts val="0"/>
              </a:spcAft>
              <a:buClr>
                <a:schemeClr val="accent3"/>
              </a:buClr>
              <a:buSzTx/>
              <a:buFont typeface="Wingdings" charset="2"/>
              <a:buNone/>
              <a:tabLst/>
              <a:defRPr sz="3600" b="1">
                <a:solidFill>
                  <a:schemeClr val="bg1"/>
                </a:solidFill>
              </a:defRPr>
            </a:lvl1pPr>
          </a:lstStyle>
          <a:p>
            <a:pPr marL="0" marR="0" lvl="0" indent="0" algn="l" defTabSz="685800" rtl="0" eaLnBrk="1" fontAlgn="auto" latinLnBrk="0" hangingPunct="1">
              <a:lnSpc>
                <a:spcPct val="90000"/>
              </a:lnSpc>
              <a:spcBef>
                <a:spcPts val="750"/>
              </a:spcBef>
              <a:spcAft>
                <a:spcPts val="0"/>
              </a:spcAft>
              <a:buClr>
                <a:schemeClr val="accent3"/>
              </a:buClr>
              <a:buSzTx/>
              <a:buFont typeface="Wingdings" charset="2"/>
              <a:buNone/>
              <a:tabLst/>
              <a:defRPr/>
            </a:pPr>
            <a:r>
              <a:rPr lang="en-US" sz="3300" dirty="0"/>
              <a:t>Title</a:t>
            </a:r>
          </a:p>
        </p:txBody>
      </p:sp>
      <p:sp>
        <p:nvSpPr>
          <p:cNvPr id="9" name="Text Placeholder 8"/>
          <p:cNvSpPr>
            <a:spLocks noGrp="1"/>
          </p:cNvSpPr>
          <p:nvPr>
            <p:ph type="body" sz="quarter" idx="11" hasCustomPrompt="1"/>
          </p:nvPr>
        </p:nvSpPr>
        <p:spPr>
          <a:xfrm>
            <a:off x="317897" y="4682848"/>
            <a:ext cx="6005513" cy="655637"/>
          </a:xfrm>
          <a:prstGeom prst="rect">
            <a:avLst/>
          </a:prstGeom>
        </p:spPr>
        <p:txBody>
          <a:bodyPr/>
          <a:lstStyle>
            <a:lvl1pPr marL="0" marR="0" indent="0" algn="l" defTabSz="685800" rtl="0" eaLnBrk="1" fontAlgn="auto" latinLnBrk="0" hangingPunct="1">
              <a:lnSpc>
                <a:spcPct val="90000"/>
              </a:lnSpc>
              <a:spcBef>
                <a:spcPts val="750"/>
              </a:spcBef>
              <a:spcAft>
                <a:spcPts val="0"/>
              </a:spcAft>
              <a:buClr>
                <a:schemeClr val="accent3"/>
              </a:buClr>
              <a:buSzTx/>
              <a:buFont typeface="Wingdings" charset="2"/>
              <a:buNone/>
              <a:tabLst/>
              <a:defRPr sz="2100">
                <a:solidFill>
                  <a:schemeClr val="bg1"/>
                </a:solidFill>
              </a:defRPr>
            </a:lvl1pPr>
          </a:lstStyle>
          <a:p>
            <a:pPr marL="0" marR="0" lvl="0" indent="0" algn="l" defTabSz="685800" rtl="0" eaLnBrk="1" fontAlgn="auto" latinLnBrk="0" hangingPunct="1">
              <a:lnSpc>
                <a:spcPct val="90000"/>
              </a:lnSpc>
              <a:spcBef>
                <a:spcPts val="750"/>
              </a:spcBef>
              <a:spcAft>
                <a:spcPts val="0"/>
              </a:spcAft>
              <a:buClr>
                <a:schemeClr val="accent3"/>
              </a:buClr>
              <a:buSzTx/>
              <a:buFont typeface="Wingdings" charset="2"/>
              <a:buNone/>
              <a:tabLst/>
              <a:defRPr/>
            </a:pPr>
            <a:r>
              <a:rPr lang="en-US" sz="1800" b="0" dirty="0"/>
              <a:t>Date | City, State</a:t>
            </a:r>
          </a:p>
        </p:txBody>
      </p:sp>
    </p:spTree>
    <p:extLst>
      <p:ext uri="{BB962C8B-B14F-4D97-AF65-F5344CB8AC3E}">
        <p14:creationId xmlns:p14="http://schemas.microsoft.com/office/powerpoint/2010/main" val="3587789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chemeClr val="bg1"/>
                </a:solidFill>
              </a:defRPr>
            </a:lvl1pPr>
          </a:lstStyle>
          <a:p>
            <a:fld id="{927416F4-ADF4-3D47-9DB4-0A658821FCD6}" type="slidenum">
              <a:rPr lang="en-US" smtClean="0"/>
              <a:pPr/>
              <a:t>‹#›</a:t>
            </a:fld>
            <a:endParaRPr lang="en-US" dirty="0"/>
          </a:p>
        </p:txBody>
      </p:sp>
      <p:sp>
        <p:nvSpPr>
          <p:cNvPr id="18" name="Text Placeholder 17"/>
          <p:cNvSpPr>
            <a:spLocks noGrp="1"/>
          </p:cNvSpPr>
          <p:nvPr>
            <p:ph type="body" sz="quarter" idx="14" hasCustomPrompt="1"/>
          </p:nvPr>
        </p:nvSpPr>
        <p:spPr>
          <a:xfrm>
            <a:off x="620640" y="1350338"/>
            <a:ext cx="7794280" cy="619125"/>
          </a:xfrm>
          <a:prstGeom prst="rect">
            <a:avLst/>
          </a:prstGeom>
        </p:spPr>
        <p:txBody>
          <a:bodyPr wrap="square" anchor="b" anchorCtr="0">
            <a:normAutofit/>
          </a:bodyPr>
          <a:lstStyle>
            <a:lvl1pPr marL="0" indent="0">
              <a:buNone/>
              <a:defRPr sz="2700" b="1">
                <a:solidFill>
                  <a:schemeClr val="tx1"/>
                </a:solidFill>
              </a:defRPr>
            </a:lvl1pPr>
          </a:lstStyle>
          <a:p>
            <a:pPr lvl="0"/>
            <a:r>
              <a:rPr lang="en-US" dirty="0"/>
              <a:t>Click to edit title copy</a:t>
            </a:r>
          </a:p>
        </p:txBody>
      </p:sp>
      <p:sp>
        <p:nvSpPr>
          <p:cNvPr id="19" name="Text Placeholder 17"/>
          <p:cNvSpPr>
            <a:spLocks noGrp="1"/>
          </p:cNvSpPr>
          <p:nvPr>
            <p:ph type="body" sz="quarter" idx="15" hasCustomPrompt="1"/>
          </p:nvPr>
        </p:nvSpPr>
        <p:spPr>
          <a:xfrm>
            <a:off x="630613" y="1991728"/>
            <a:ext cx="7784306" cy="619125"/>
          </a:xfrm>
          <a:prstGeom prst="rect">
            <a:avLst/>
          </a:prstGeom>
        </p:spPr>
        <p:txBody>
          <a:bodyPr wrap="square">
            <a:normAutofit/>
          </a:bodyPr>
          <a:lstStyle>
            <a:lvl1pPr marL="0" indent="0">
              <a:buNone/>
              <a:defRPr sz="1800" b="1">
                <a:solidFill>
                  <a:schemeClr val="accent3"/>
                </a:solidFill>
              </a:defRPr>
            </a:lvl1pPr>
          </a:lstStyle>
          <a:p>
            <a:pPr lvl="0"/>
            <a:r>
              <a:rPr lang="en-US" dirty="0"/>
              <a:t>Click to edit subtitle copy</a:t>
            </a:r>
          </a:p>
        </p:txBody>
      </p:sp>
      <p:sp>
        <p:nvSpPr>
          <p:cNvPr id="21" name="Content Placeholder 20"/>
          <p:cNvSpPr>
            <a:spLocks noGrp="1"/>
          </p:cNvSpPr>
          <p:nvPr>
            <p:ph sz="quarter" idx="16" hasCustomPrompt="1"/>
          </p:nvPr>
        </p:nvSpPr>
        <p:spPr>
          <a:xfrm>
            <a:off x="631032" y="5897864"/>
            <a:ext cx="2937272" cy="365125"/>
          </a:xfrm>
          <a:prstGeom prst="rect">
            <a:avLst/>
          </a:prstGeom>
        </p:spPr>
        <p:txBody>
          <a:bodyPr/>
          <a:lstStyle>
            <a:lvl1pPr marL="0" indent="0">
              <a:buNone/>
              <a:defRPr sz="675" baseline="0">
                <a:solidFill>
                  <a:schemeClr val="accent4"/>
                </a:solidFill>
              </a:defRPr>
            </a:lvl1pPr>
          </a:lstStyle>
          <a:p>
            <a:pPr lvl="0"/>
            <a:r>
              <a:rPr lang="en-US" dirty="0"/>
              <a:t>Sources: enter source here</a:t>
            </a:r>
          </a:p>
        </p:txBody>
      </p:sp>
      <p:sp>
        <p:nvSpPr>
          <p:cNvPr id="7" name="Text Placeholder 6"/>
          <p:cNvSpPr>
            <a:spLocks noGrp="1"/>
          </p:cNvSpPr>
          <p:nvPr>
            <p:ph type="body" sz="quarter" idx="17" hasCustomPrompt="1"/>
          </p:nvPr>
        </p:nvSpPr>
        <p:spPr>
          <a:xfrm>
            <a:off x="631032" y="2611439"/>
            <a:ext cx="7783888" cy="2917825"/>
          </a:xfrm>
          <a:prstGeom prst="rect">
            <a:avLst/>
          </a:prstGeom>
        </p:spPr>
        <p:txBody>
          <a:bodyPr/>
          <a:lstStyle>
            <a:lvl1pPr>
              <a:defRPr sz="1800"/>
            </a:lvl1pPr>
            <a:lvl2pPr>
              <a:defRPr sz="1500"/>
            </a:lvl2pPr>
            <a:lvl3pPr>
              <a:defRPr sz="1350"/>
            </a:lvl3pPr>
            <a:lvl4pPr>
              <a:defRPr sz="1200"/>
            </a:lvl4pPr>
            <a:lvl5pPr>
              <a:defRPr sz="1200"/>
            </a:lvl5pPr>
          </a:lstStyle>
          <a:p>
            <a:r>
              <a:rPr lang="en-US" dirty="0"/>
              <a:t>This is level 1 bullet</a:t>
            </a:r>
          </a:p>
          <a:p>
            <a:pPr lvl="1"/>
            <a:r>
              <a:rPr lang="en-US" dirty="0"/>
              <a:t>This is level 2 bullet</a:t>
            </a:r>
          </a:p>
          <a:p>
            <a:pPr lvl="2"/>
            <a:r>
              <a:rPr lang="en-US" dirty="0"/>
              <a:t>This is level 3 bullet</a:t>
            </a:r>
          </a:p>
          <a:p>
            <a:pPr lvl="3"/>
            <a:r>
              <a:rPr lang="en-US" dirty="0"/>
              <a:t>This is level 4 bullet</a:t>
            </a:r>
          </a:p>
          <a:p>
            <a:pPr lvl="4"/>
            <a:r>
              <a:rPr lang="en-US" dirty="0"/>
              <a:t>This is level 5 bullet</a:t>
            </a:r>
          </a:p>
        </p:txBody>
      </p:sp>
    </p:spTree>
    <p:extLst>
      <p:ext uri="{BB962C8B-B14F-4D97-AF65-F5344CB8AC3E}">
        <p14:creationId xmlns:p14="http://schemas.microsoft.com/office/powerpoint/2010/main" val="1806968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chemeClr val="bg1"/>
                </a:solidFill>
              </a:defRPr>
            </a:lvl1pPr>
          </a:lstStyle>
          <a:p>
            <a:fld id="{927416F4-ADF4-3D47-9DB4-0A658821FCD6}" type="slidenum">
              <a:rPr lang="en-US" smtClean="0"/>
              <a:pPr/>
              <a:t>‹#›</a:t>
            </a:fld>
            <a:endParaRPr lang="en-US" dirty="0"/>
          </a:p>
        </p:txBody>
      </p:sp>
      <p:sp>
        <p:nvSpPr>
          <p:cNvPr id="18" name="Text Placeholder 17"/>
          <p:cNvSpPr>
            <a:spLocks noGrp="1"/>
          </p:cNvSpPr>
          <p:nvPr>
            <p:ph type="body" sz="quarter" idx="14" hasCustomPrompt="1"/>
          </p:nvPr>
        </p:nvSpPr>
        <p:spPr>
          <a:xfrm>
            <a:off x="620640" y="1350338"/>
            <a:ext cx="7794280" cy="619125"/>
          </a:xfrm>
          <a:prstGeom prst="rect">
            <a:avLst/>
          </a:prstGeom>
        </p:spPr>
        <p:txBody>
          <a:bodyPr wrap="square" anchor="b" anchorCtr="0">
            <a:normAutofit/>
          </a:bodyPr>
          <a:lstStyle>
            <a:lvl1pPr marL="0" indent="0">
              <a:buNone/>
              <a:defRPr sz="2700" b="1">
                <a:solidFill>
                  <a:schemeClr val="tx1"/>
                </a:solidFill>
              </a:defRPr>
            </a:lvl1pPr>
          </a:lstStyle>
          <a:p>
            <a:pPr lvl="0"/>
            <a:r>
              <a:rPr lang="en-US" dirty="0"/>
              <a:t>Click to edit title copy</a:t>
            </a:r>
          </a:p>
        </p:txBody>
      </p:sp>
      <p:sp>
        <p:nvSpPr>
          <p:cNvPr id="19" name="Text Placeholder 17"/>
          <p:cNvSpPr>
            <a:spLocks noGrp="1"/>
          </p:cNvSpPr>
          <p:nvPr>
            <p:ph type="body" sz="quarter" idx="15" hasCustomPrompt="1"/>
          </p:nvPr>
        </p:nvSpPr>
        <p:spPr>
          <a:xfrm>
            <a:off x="630613" y="1991728"/>
            <a:ext cx="7784306" cy="619125"/>
          </a:xfrm>
          <a:prstGeom prst="rect">
            <a:avLst/>
          </a:prstGeom>
        </p:spPr>
        <p:txBody>
          <a:bodyPr wrap="square">
            <a:normAutofit/>
          </a:bodyPr>
          <a:lstStyle>
            <a:lvl1pPr marL="0" indent="0">
              <a:buNone/>
              <a:defRPr sz="1800" b="1">
                <a:solidFill>
                  <a:schemeClr val="accent3"/>
                </a:solidFill>
              </a:defRPr>
            </a:lvl1pPr>
          </a:lstStyle>
          <a:p>
            <a:pPr lvl="0"/>
            <a:r>
              <a:rPr lang="en-US" dirty="0"/>
              <a:t>Click to edit subtitle copy</a:t>
            </a:r>
          </a:p>
        </p:txBody>
      </p:sp>
      <p:sp>
        <p:nvSpPr>
          <p:cNvPr id="21" name="Content Placeholder 20"/>
          <p:cNvSpPr>
            <a:spLocks noGrp="1"/>
          </p:cNvSpPr>
          <p:nvPr>
            <p:ph sz="quarter" idx="16" hasCustomPrompt="1"/>
          </p:nvPr>
        </p:nvSpPr>
        <p:spPr>
          <a:xfrm>
            <a:off x="631032" y="5897864"/>
            <a:ext cx="2937272" cy="365125"/>
          </a:xfrm>
          <a:prstGeom prst="rect">
            <a:avLst/>
          </a:prstGeom>
        </p:spPr>
        <p:txBody>
          <a:bodyPr/>
          <a:lstStyle>
            <a:lvl1pPr marL="0" indent="0">
              <a:buNone/>
              <a:defRPr sz="675" baseline="0">
                <a:solidFill>
                  <a:schemeClr val="accent4"/>
                </a:solidFill>
              </a:defRPr>
            </a:lvl1pPr>
          </a:lstStyle>
          <a:p>
            <a:pPr lvl="0"/>
            <a:r>
              <a:rPr lang="en-US" dirty="0"/>
              <a:t>Sources: enter source here</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0613" y="2725119"/>
            <a:ext cx="3375170" cy="2998787"/>
          </a:xfrm>
          <a:prstGeom prst="rect">
            <a:avLst/>
          </a:prstGeom>
        </p:spPr>
      </p:pic>
    </p:spTree>
    <p:extLst>
      <p:ext uri="{BB962C8B-B14F-4D97-AF65-F5344CB8AC3E}">
        <p14:creationId xmlns:p14="http://schemas.microsoft.com/office/powerpoint/2010/main" val="1952391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
        <p:nvSpPr>
          <p:cNvPr id="8" name="Text Placeholder 2"/>
          <p:cNvSpPr>
            <a:spLocks noGrp="1"/>
          </p:cNvSpPr>
          <p:nvPr>
            <p:ph idx="1"/>
          </p:nvPr>
        </p:nvSpPr>
        <p:spPr>
          <a:xfrm>
            <a:off x="609600" y="1447800"/>
            <a:ext cx="8229600" cy="4678363"/>
          </a:xfrm>
          <a:prstGeom prst="rect">
            <a:avLst/>
          </a:prstGeom>
        </p:spPr>
        <p:txBody>
          <a:bodyPr vert="horz" lIns="91440" tIns="45720" rIns="91440" bIns="45720" rtlCol="0">
            <a:normAutofit/>
          </a:bodyPr>
          <a:lstStyle>
            <a:lvl1pPr>
              <a:spcAft>
                <a:spcPts val="600"/>
              </a:spcAft>
              <a:defRPr lang="en-US" smtClean="0"/>
            </a:lvl1pPr>
            <a:lvl2pPr>
              <a:spcAft>
                <a:spcPts val="600"/>
              </a:spcAft>
              <a:defRPr lang="en-US" smtClean="0"/>
            </a:lvl2pPr>
            <a:lvl3pPr>
              <a:spcAft>
                <a:spcPts val="600"/>
              </a:spcAft>
              <a:defRPr lang="en-US" smtClean="0"/>
            </a:lvl3pPr>
            <a:lvl4pPr marL="1027113" indent="-280988">
              <a:buClr>
                <a:schemeClr val="tx2"/>
              </a:buClr>
              <a:defRPr lang="en-US" smtClean="0"/>
            </a:lvl4pPr>
            <a:lvl5pPr marL="1319213" indent="-228600">
              <a:buClr>
                <a:schemeClr val="tx2"/>
              </a:buClr>
              <a:buSzPct val="60000"/>
              <a:buFont typeface="Wingdings" pitchFamily="2" charset="2"/>
              <a:buChar char="q"/>
              <a:tabLst/>
              <a:defRPr lang="en-US" smtClean="0"/>
            </a:lvl5pPr>
            <a:lvl6pPr marL="1608138" indent="-228600">
              <a:buClr>
                <a:schemeClr val="tx2"/>
              </a:buClr>
              <a:buFont typeface="Helvetica LT Std" pitchFamily="34" charset="0"/>
              <a:buChar char="–"/>
              <a:tabLst/>
              <a:defRPr lang="en-US" smtClean="0"/>
            </a:lvl6pPr>
          </a:lstStyle>
          <a:p>
            <a:pPr lvl="0"/>
            <a:r>
              <a:rPr lang="en-US"/>
              <a:t>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Section Header Layout">
    <p:spTree>
      <p:nvGrpSpPr>
        <p:cNvPr id="1" name=""/>
        <p:cNvGrpSpPr/>
        <p:nvPr/>
      </p:nvGrpSpPr>
      <p:grpSpPr>
        <a:xfrm>
          <a:off x="0" y="0"/>
          <a:ext cx="0" cy="0"/>
          <a:chOff x="0" y="0"/>
          <a:chExt cx="0" cy="0"/>
        </a:xfrm>
      </p:grpSpPr>
      <p:grpSp>
        <p:nvGrpSpPr>
          <p:cNvPr id="2" name="Group 1"/>
          <p:cNvGrpSpPr/>
          <p:nvPr userDrawn="1"/>
        </p:nvGrpSpPr>
        <p:grpSpPr>
          <a:xfrm>
            <a:off x="0" y="-2"/>
            <a:ext cx="407324" cy="6858002"/>
            <a:chOff x="0" y="-1"/>
            <a:chExt cx="407324" cy="6858001"/>
          </a:xfrm>
        </p:grpSpPr>
        <p:sp>
          <p:nvSpPr>
            <p:cNvPr id="17" name="Rectangle 16"/>
            <p:cNvSpPr/>
            <p:nvPr userDrawn="1"/>
          </p:nvSpPr>
          <p:spPr bwMode="auto">
            <a:xfrm>
              <a:off x="0" y="-1"/>
              <a:ext cx="407324" cy="3315855"/>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Rectangle 17"/>
            <p:cNvSpPr/>
            <p:nvPr userDrawn="1"/>
          </p:nvSpPr>
          <p:spPr bwMode="auto">
            <a:xfrm>
              <a:off x="0" y="3537526"/>
              <a:ext cx="407324" cy="3320474"/>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sp>
        <p:nvSpPr>
          <p:cNvPr id="20" name="TextBox 19"/>
          <p:cNvSpPr txBox="1"/>
          <p:nvPr userDrawn="1"/>
        </p:nvSpPr>
        <p:spPr>
          <a:xfrm>
            <a:off x="7139704"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grpSp>
        <p:nvGrpSpPr>
          <p:cNvPr id="14" name="Group 13"/>
          <p:cNvGrpSpPr/>
          <p:nvPr userDrawn="1"/>
        </p:nvGrpSpPr>
        <p:grpSpPr>
          <a:xfrm>
            <a:off x="8735292" y="-1"/>
            <a:ext cx="407324" cy="6858001"/>
            <a:chOff x="0" y="-1"/>
            <a:chExt cx="407324" cy="6858001"/>
          </a:xfrm>
        </p:grpSpPr>
        <p:sp>
          <p:nvSpPr>
            <p:cNvPr id="22" name="Rectangle 21"/>
            <p:cNvSpPr/>
            <p:nvPr userDrawn="1"/>
          </p:nvSpPr>
          <p:spPr bwMode="auto">
            <a:xfrm>
              <a:off x="0" y="-1"/>
              <a:ext cx="407324" cy="3315855"/>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23" name="Rectangle 22"/>
            <p:cNvSpPr/>
            <p:nvPr userDrawn="1"/>
          </p:nvSpPr>
          <p:spPr bwMode="auto">
            <a:xfrm>
              <a:off x="0" y="3537526"/>
              <a:ext cx="407324" cy="3320474"/>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grpSp>
      <p:grpSp>
        <p:nvGrpSpPr>
          <p:cNvPr id="3" name="Group 2"/>
          <p:cNvGrpSpPr/>
          <p:nvPr userDrawn="1"/>
        </p:nvGrpSpPr>
        <p:grpSpPr>
          <a:xfrm>
            <a:off x="803562" y="2057400"/>
            <a:ext cx="7536873" cy="2743200"/>
            <a:chOff x="685800" y="2057400"/>
            <a:chExt cx="10744200" cy="2743200"/>
          </a:xfrm>
        </p:grpSpPr>
        <p:cxnSp>
          <p:nvCxnSpPr>
            <p:cNvPr id="24" name="Straight Connector 23"/>
            <p:cNvCxnSpPr/>
            <p:nvPr userDrawn="1"/>
          </p:nvCxnSpPr>
          <p:spPr>
            <a:xfrm>
              <a:off x="685800" y="20574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685800" y="48006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26" name="Rectangle 9"/>
          <p:cNvSpPr>
            <a:spLocks noGrp="1" noChangeArrowheads="1"/>
          </p:cNvSpPr>
          <p:nvPr>
            <p:ph type="ctrTitle" sz="quarter" hasCustomPrompt="1"/>
          </p:nvPr>
        </p:nvSpPr>
        <p:spPr>
          <a:xfrm>
            <a:off x="923636" y="2424417"/>
            <a:ext cx="7333674" cy="2013359"/>
          </a:xfrm>
        </p:spPr>
        <p:txBody>
          <a:bodyPr anchor="ctr" anchorCtr="0">
            <a:noAutofit/>
          </a:bodyPr>
          <a:lstStyle>
            <a:lvl1pPr algn="ctr">
              <a:lnSpc>
                <a:spcPts val="4400"/>
              </a:lnSpc>
              <a:defRPr sz="3600" b="1">
                <a:solidFill>
                  <a:schemeClr val="tx2"/>
                </a:solidFill>
                <a:latin typeface="Arial" pitchFamily="34" charset="0"/>
                <a:cs typeface="Times New Roman" pitchFamily="18" charset="0"/>
              </a:defRPr>
            </a:lvl1pPr>
          </a:lstStyle>
          <a:p>
            <a:r>
              <a:rPr lang="en-US" dirty="0"/>
              <a:t>Divider Slide – Section Title here</a:t>
            </a:r>
          </a:p>
        </p:txBody>
      </p:sp>
    </p:spTree>
    <p:extLst>
      <p:ext uri="{BB962C8B-B14F-4D97-AF65-F5344CB8AC3E}">
        <p14:creationId xmlns:p14="http://schemas.microsoft.com/office/powerpoint/2010/main" val="34818413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800600" y="1498596"/>
            <a:ext cx="4038600" cy="4525963"/>
          </a:xfrm>
        </p:spPr>
        <p:txBody>
          <a:bodyPr>
            <a:noAutofit/>
          </a:bodyPr>
          <a:lstStyle>
            <a:lvl1pPr>
              <a:defRPr sz="2000">
                <a:latin typeface="Arial" pitchFamily="34" charset="0"/>
              </a:defRPr>
            </a:lvl1pPr>
            <a:lvl2pPr>
              <a:defRPr sz="2000">
                <a:latin typeface="Arial" pitchFamily="34" charset="0"/>
              </a:defRPr>
            </a:lvl2pPr>
            <a:lvl3pPr>
              <a:defRPr sz="1800">
                <a:latin typeface="Arial" pitchFamily="34" charset="0"/>
              </a:defRPr>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rmAutofit/>
          </a:bodyPr>
          <a:lstStyle>
            <a:lvl1pPr>
              <a:lnSpc>
                <a:spcPts val="3200"/>
              </a:lnSpc>
              <a:defRPr lang="en-US"/>
            </a:lvl1pPr>
          </a:lstStyle>
          <a:p>
            <a:r>
              <a:rPr lang="en-US"/>
              <a:t>Click to edit Master title style</a:t>
            </a:r>
          </a:p>
        </p:txBody>
      </p:sp>
    </p:spTree>
    <p:extLst>
      <p:ext uri="{BB962C8B-B14F-4D97-AF65-F5344CB8AC3E}">
        <p14:creationId xmlns:p14="http://schemas.microsoft.com/office/powerpoint/2010/main" val="2366662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o title and rule">
    <p:spTree>
      <p:nvGrpSpPr>
        <p:cNvPr id="1" name=""/>
        <p:cNvGrpSpPr/>
        <p:nvPr/>
      </p:nvGrpSpPr>
      <p:grpSpPr>
        <a:xfrm>
          <a:off x="0" y="0"/>
          <a:ext cx="0" cy="0"/>
          <a:chOff x="0" y="0"/>
          <a:chExt cx="0" cy="0"/>
        </a:xfrm>
      </p:grpSpPr>
      <p:sp>
        <p:nvSpPr>
          <p:cNvPr id="2" name="Rectangle 1"/>
          <p:cNvSpPr/>
          <p:nvPr userDrawn="1"/>
        </p:nvSpPr>
        <p:spPr>
          <a:xfrm>
            <a:off x="552450" y="1133475"/>
            <a:ext cx="8382000" cy="314325"/>
          </a:xfrm>
          <a:prstGeom prst="rect">
            <a:avLst/>
          </a:pr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8041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slide - large image">
    <p:spTree>
      <p:nvGrpSpPr>
        <p:cNvPr id="1" name=""/>
        <p:cNvGrpSpPr/>
        <p:nvPr/>
      </p:nvGrpSpPr>
      <p:grpSpPr>
        <a:xfrm>
          <a:off x="0" y="0"/>
          <a:ext cx="0" cy="0"/>
          <a:chOff x="0" y="0"/>
          <a:chExt cx="0" cy="0"/>
        </a:xfrm>
      </p:grpSpPr>
      <p:sp>
        <p:nvSpPr>
          <p:cNvPr id="2" name="TextBox 1"/>
          <p:cNvSpPr txBox="1"/>
          <p:nvPr userDrawn="1"/>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85947" y="6540145"/>
            <a:ext cx="670505" cy="243820"/>
          </a:xfrm>
          <a:prstGeom prst="rect">
            <a:avLst/>
          </a:prstGeom>
        </p:spPr>
      </p:pic>
      <p:sp>
        <p:nvSpPr>
          <p:cNvPr id="4" name="Rectangle 3"/>
          <p:cNvSpPr/>
          <p:nvPr userDrawn="1"/>
        </p:nvSpPr>
        <p:spPr>
          <a:xfrm>
            <a:off x="627132" y="6609685"/>
            <a:ext cx="4572000" cy="123111"/>
          </a:xfrm>
          <a:prstGeom prst="rect">
            <a:avLst/>
          </a:prstGeom>
        </p:spPr>
        <p:txBody>
          <a:bodyPr lIns="0" tIns="0" rIns="0" bIns="0">
            <a:spAutoFit/>
          </a:bodyPr>
          <a:lstStyle/>
          <a:p>
            <a:r>
              <a:rPr lang="en-US" altLang="en-US" sz="800">
                <a:solidFill>
                  <a:schemeClr val="tx1">
                    <a:lumMod val="50000"/>
                    <a:lumOff val="50000"/>
                  </a:schemeClr>
                </a:solidFill>
              </a:rPr>
              <a:t>© 2017 The </a:t>
            </a:r>
            <a:r>
              <a:rPr lang="en-US" altLang="en-US" sz="800" dirty="0">
                <a:solidFill>
                  <a:schemeClr val="tx1">
                    <a:lumMod val="50000"/>
                    <a:lumOff val="50000"/>
                  </a:schemeClr>
                </a:solidFill>
              </a:rPr>
              <a:t>MITRE Corporation. All rights reserved. For Internal MITRE Use.</a:t>
            </a:r>
            <a:endParaRPr lang="en-US" sz="800" dirty="0">
              <a:solidFill>
                <a:schemeClr val="tx1">
                  <a:lumMod val="50000"/>
                  <a:lumOff val="50000"/>
                </a:schemeClr>
              </a:solidFill>
            </a:endParaRPr>
          </a:p>
        </p:txBody>
      </p:sp>
    </p:spTree>
    <p:extLst>
      <p:ext uri="{BB962C8B-B14F-4D97-AF65-F5344CB8AC3E}">
        <p14:creationId xmlns:p14="http://schemas.microsoft.com/office/powerpoint/2010/main" val="246074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sp>
        <p:nvSpPr>
          <p:cNvPr id="2" name="Rectangle 1"/>
          <p:cNvSpPr/>
          <p:nvPr userDrawn="1"/>
        </p:nvSpPr>
        <p:spPr>
          <a:xfrm>
            <a:off x="552450" y="1133475"/>
            <a:ext cx="8382000" cy="314325"/>
          </a:xfrm>
          <a:prstGeom prst="rect">
            <a:avLst/>
          </a:prstGeom>
          <a:solidFill>
            <a:schemeClr val="bg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 name="Group 2"/>
          <p:cNvGrpSpPr/>
          <p:nvPr userDrawn="1"/>
        </p:nvGrpSpPr>
        <p:grpSpPr>
          <a:xfrm>
            <a:off x="2892387" y="4816914"/>
            <a:ext cx="3732451" cy="687607"/>
            <a:chOff x="2659017" y="4816914"/>
            <a:chExt cx="3732451" cy="687607"/>
          </a:xfrm>
        </p:grpSpPr>
        <p:pic>
          <p:nvPicPr>
            <p:cNvPr id="4" name="Picture 3">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9017" y="4940349"/>
              <a:ext cx="443605" cy="443605"/>
            </a:xfrm>
            <a:prstGeom prst="rect">
              <a:avLst/>
            </a:prstGeom>
          </p:spPr>
        </p:pic>
        <p:pic>
          <p:nvPicPr>
            <p:cNvPr id="5" name="Picture 4">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4271" y="4982267"/>
              <a:ext cx="377994" cy="377994"/>
            </a:xfrm>
            <a:prstGeom prst="rect">
              <a:avLst/>
            </a:prstGeom>
          </p:spPr>
        </p:pic>
        <p:pic>
          <p:nvPicPr>
            <p:cNvPr id="6" name="Picture 5">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90385" y="4959899"/>
              <a:ext cx="1114344" cy="413237"/>
            </a:xfrm>
            <a:prstGeom prst="rect">
              <a:avLst/>
            </a:prstGeom>
          </p:spPr>
        </p:pic>
        <p:pic>
          <p:nvPicPr>
            <p:cNvPr id="7" name="Picture 6">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01766" y="4816914"/>
              <a:ext cx="972527" cy="687607"/>
            </a:xfrm>
            <a:prstGeom prst="rect">
              <a:avLst/>
            </a:prstGeom>
          </p:spPr>
        </p:pic>
        <p:pic>
          <p:nvPicPr>
            <p:cNvPr id="8" name="Picture 7">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535" y="4973550"/>
              <a:ext cx="385933" cy="385933"/>
            </a:xfrm>
            <a:prstGeom prst="rect">
              <a:avLst/>
            </a:prstGeom>
          </p:spPr>
        </p:pic>
      </p:grpSp>
      <p:sp>
        <p:nvSpPr>
          <p:cNvPr id="9" name="TextBox 8"/>
          <p:cNvSpPr txBox="1"/>
          <p:nvPr userDrawn="1"/>
        </p:nvSpPr>
        <p:spPr>
          <a:xfrm>
            <a:off x="1866123" y="2453953"/>
            <a:ext cx="5784978" cy="2277547"/>
          </a:xfrm>
          <a:prstGeom prst="rect">
            <a:avLst/>
          </a:prstGeom>
          <a:noFill/>
        </p:spPr>
        <p:txBody>
          <a:bodyPr wrap="square" rtlCol="0">
            <a:spAutoFit/>
          </a:bodyPr>
          <a:lstStyle/>
          <a:p>
            <a:pPr algn="ctr">
              <a:spcAft>
                <a:spcPts val="600"/>
              </a:spcAft>
            </a:pPr>
            <a:r>
              <a:rPr lang="en-US" sz="1600" dirty="0">
                <a:solidFill>
                  <a:schemeClr val="tx1">
                    <a:lumMod val="50000"/>
                    <a:lumOff val="50000"/>
                  </a:schemeClr>
                </a:solidFill>
              </a:rPr>
              <a:t>MITRE is a not-for-profit organization whose sole focus is to operate federally funded research and development centers, or FFRDCs. Independent and objective, we take on some of our nation's—and the world’s—most critical challenges and provide innovative, practical solutions.</a:t>
            </a:r>
          </a:p>
          <a:p>
            <a:pPr marL="0" lvl="1" algn="ctr">
              <a:spcAft>
                <a:spcPts val="600"/>
              </a:spcAft>
            </a:pPr>
            <a:r>
              <a:rPr lang="en-US" dirty="0">
                <a:solidFill>
                  <a:schemeClr val="tx1">
                    <a:lumMod val="50000"/>
                    <a:lumOff val="50000"/>
                  </a:schemeClr>
                </a:solidFill>
              </a:rPr>
              <a:t>Learn and share more about MITRE, FFRDCs,</a:t>
            </a:r>
            <a:br>
              <a:rPr lang="en-US" dirty="0">
                <a:solidFill>
                  <a:schemeClr val="tx1">
                    <a:lumMod val="50000"/>
                    <a:lumOff val="50000"/>
                  </a:schemeClr>
                </a:solidFill>
              </a:rPr>
            </a:br>
            <a:r>
              <a:rPr lang="en-US" dirty="0">
                <a:solidFill>
                  <a:schemeClr val="tx1">
                    <a:lumMod val="50000"/>
                    <a:lumOff val="50000"/>
                  </a:schemeClr>
                </a:solidFill>
              </a:rPr>
              <a:t>and our unique value at </a:t>
            </a:r>
            <a:r>
              <a:rPr lang="en-US" u="sng" dirty="0">
                <a:solidFill>
                  <a:schemeClr val="tx1">
                    <a:lumMod val="50000"/>
                    <a:lumOff val="50000"/>
                  </a:schemeClr>
                </a:solidFill>
                <a:hlinkClick r:id="rId12"/>
              </a:rPr>
              <a:t>www.mitre.org</a:t>
            </a:r>
            <a:r>
              <a:rPr lang="en-US" dirty="0">
                <a:solidFill>
                  <a:schemeClr val="tx1">
                    <a:lumMod val="50000"/>
                    <a:lumOff val="50000"/>
                  </a:schemeClr>
                </a:solidFill>
              </a:rPr>
              <a:t> </a:t>
            </a:r>
          </a:p>
          <a:p>
            <a:pPr algn="ctr">
              <a:spcAft>
                <a:spcPts val="600"/>
              </a:spcAft>
            </a:pPr>
            <a:r>
              <a:rPr lang="en-US" sz="1600" dirty="0">
                <a:solidFill>
                  <a:schemeClr val="tx1">
                    <a:lumMod val="50000"/>
                    <a:lumOff val="50000"/>
                  </a:schemeClr>
                </a:solidFill>
              </a:rPr>
              <a:t> </a:t>
            </a:r>
            <a:endParaRPr lang="en-US" sz="1400" dirty="0">
              <a:solidFill>
                <a:schemeClr val="tx1">
                  <a:lumMod val="50000"/>
                  <a:lumOff val="50000"/>
                </a:schemeClr>
              </a:solidFill>
              <a:ea typeface="Verdana" pitchFamily="34" charset="0"/>
              <a:cs typeface="Verdana" pitchFamily="34" charset="0"/>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93878" y="1352972"/>
            <a:ext cx="1729468" cy="791415"/>
          </a:xfrm>
          <a:prstGeom prst="rect">
            <a:avLst/>
          </a:prstGeom>
        </p:spPr>
      </p:pic>
    </p:spTree>
    <p:extLst>
      <p:ext uri="{BB962C8B-B14F-4D97-AF65-F5344CB8AC3E}">
        <p14:creationId xmlns:p14="http://schemas.microsoft.com/office/powerpoint/2010/main" val="305734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8.jp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8229600" cy="868362"/>
          </a:xfrm>
          <a:prstGeom prst="rect">
            <a:avLst/>
          </a:prstGeom>
        </p:spPr>
        <p:txBody>
          <a:bodyPr vert="horz" lIns="91440" tIns="45720" rIns="91440" bIns="45720" rtlCol="0" anchor="ctr"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447800"/>
            <a:ext cx="8229600" cy="4678363"/>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p:nvCxnSpPr>
        <p:spPr bwMode="auto">
          <a:xfrm>
            <a:off x="618308" y="1295400"/>
            <a:ext cx="8220892"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0" name="Rectangle 9"/>
          <p:cNvSpPr/>
          <p:nvPr/>
        </p:nvSpPr>
        <p:spPr bwMode="auto">
          <a:xfrm>
            <a:off x="0" y="1"/>
            <a:ext cx="407324"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a:ln>
                <a:noFill/>
              </a:ln>
              <a:solidFill>
                <a:schemeClr val="tx2"/>
              </a:solidFill>
              <a:effectLst/>
              <a:latin typeface="Arial" charset="0"/>
            </a:endParaRPr>
          </a:p>
        </p:txBody>
      </p:sp>
      <p:sp>
        <p:nvSpPr>
          <p:cNvPr id="13" name="TextBox 12"/>
          <p:cNvSpPr txBox="1"/>
          <p:nvPr/>
        </p:nvSpPr>
        <p:spPr>
          <a:xfrm>
            <a:off x="7324431" y="64168"/>
            <a:ext cx="1604210" cy="246221"/>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600"/>
              </a:spcAft>
              <a:buClrTx/>
              <a:buSzTx/>
              <a:buFontTx/>
              <a:buNone/>
              <a:tabLst/>
              <a:defRPr/>
            </a:pPr>
            <a:r>
              <a:rPr lang="en-US" sz="1000">
                <a:solidFill>
                  <a:srgbClr val="C1CD23"/>
                </a:solidFill>
                <a:latin typeface="Arial" pitchFamily="34" charset="0"/>
              </a:rPr>
              <a:t>|</a:t>
            </a:r>
            <a:r>
              <a:rPr lang="en-US" sz="100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400" rtl="0" eaLnBrk="1" fontAlgn="auto" latinLnBrk="0" hangingPunct="1">
                <a:lnSpc>
                  <a:spcPct val="100000"/>
                </a:lnSpc>
                <a:spcBef>
                  <a:spcPts val="0"/>
                </a:spcBef>
                <a:spcAft>
                  <a:spcPts val="600"/>
                </a:spcAft>
                <a:buClrTx/>
                <a:buSzTx/>
                <a:buFontTx/>
                <a:buNone/>
                <a:tabLst/>
                <a:defRPr/>
              </a:pPr>
              <a:t>‹#›</a:t>
            </a:fld>
            <a:r>
              <a:rPr lang="en-US" sz="1000">
                <a:latin typeface="Arial" pitchFamily="34" charset="0"/>
              </a:rPr>
              <a:t> </a:t>
            </a:r>
            <a:r>
              <a:rPr lang="en-US" sz="1000">
                <a:solidFill>
                  <a:srgbClr val="C1CD23"/>
                </a:solidFill>
                <a:latin typeface="Arial" pitchFamily="34" charset="0"/>
              </a:rPr>
              <a:t>|</a:t>
            </a:r>
            <a:r>
              <a:rPr lang="en-US" sz="1000">
                <a:ea typeface="Verdana" pitchFamily="34" charset="0"/>
                <a:cs typeface="Verdana" pitchFamily="34" charset="0"/>
              </a:rPr>
              <a:t>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64" r:id="rId5"/>
    <p:sldLayoutId id="2147483655" r:id="rId6"/>
    <p:sldLayoutId id="2147483662" r:id="rId7"/>
    <p:sldLayoutId id="2147483661" r:id="rId8"/>
    <p:sldLayoutId id="2147483660" r:id="rId9"/>
  </p:sldLayoutIdLst>
  <p:hf hdr="0" dt="0"/>
  <p:txStyles>
    <p:titleStyle>
      <a:lvl1pPr algn="l" defTabSz="914400" rtl="0" eaLnBrk="1" latinLnBrk="0" hangingPunct="1">
        <a:lnSpc>
          <a:spcPts val="32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2400" b="1" kern="1200">
          <a:solidFill>
            <a:schemeClr val="tx1"/>
          </a:solidFill>
          <a:latin typeface="Arial" pitchFamily="34" charset="0"/>
          <a:ea typeface="+mn-ea"/>
          <a:cs typeface="Arial"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2000" kern="1200">
          <a:solidFill>
            <a:schemeClr val="tx1"/>
          </a:solidFill>
          <a:latin typeface="Arial" pitchFamily="34" charset="0"/>
          <a:ea typeface="+mn-ea"/>
          <a:cs typeface="Arial"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800" kern="1200">
          <a:solidFill>
            <a:schemeClr val="tx1"/>
          </a:solidFill>
          <a:latin typeface="Arial" pitchFamily="34" charset="0"/>
          <a:ea typeface="+mn-ea"/>
          <a:cs typeface="Arial" pitchFamily="34" charset="0"/>
        </a:defRPr>
      </a:lvl3pPr>
      <a:lvl4pPr marL="1030288" indent="-228600" algn="l" defTabSz="914400" rtl="0" eaLnBrk="1" latinLnBrk="0" hangingPunct="1">
        <a:spcBef>
          <a:spcPts val="0"/>
        </a:spcBef>
        <a:spcAft>
          <a:spcPts val="600"/>
        </a:spcAft>
        <a:buClr>
          <a:schemeClr val="tx2"/>
        </a:buClr>
        <a:buFont typeface="Arial" pitchFamily="34" charset="0"/>
        <a:buChar char="–"/>
        <a:defRPr sz="1800" kern="1200">
          <a:solidFill>
            <a:schemeClr val="tx1"/>
          </a:solidFill>
          <a:latin typeface="Arial" pitchFamily="34" charset="0"/>
          <a:ea typeface="+mn-ea"/>
          <a:cs typeface="Arial" pitchFamily="34" charset="0"/>
        </a:defRPr>
      </a:lvl4pPr>
      <a:lvl5pPr marL="1319213" indent="-228600" algn="l" defTabSz="914400" rtl="0" eaLnBrk="1" latinLnBrk="0" hangingPunct="1">
        <a:spcBef>
          <a:spcPts val="0"/>
        </a:spcBef>
        <a:spcAft>
          <a:spcPts val="600"/>
        </a:spcAft>
        <a:buClr>
          <a:schemeClr val="tx2"/>
        </a:buClr>
        <a:buSzPct val="60000"/>
        <a:buFont typeface="Wingdings" pitchFamily="2" charset="2"/>
        <a:buChar char="q"/>
        <a:defRPr sz="1800" kern="1200">
          <a:solidFill>
            <a:schemeClr val="tx1"/>
          </a:solidFill>
          <a:latin typeface="Arial" pitchFamily="34" charset="0"/>
          <a:ea typeface="+mn-ea"/>
          <a:cs typeface="Arial" pitchFamily="34" charset="0"/>
        </a:defRPr>
      </a:lvl5pPr>
      <a:lvl6pPr marL="1608138" indent="-228600" algn="l" defTabSz="914400" rtl="0" eaLnBrk="1" latinLnBrk="0" hangingPunct="1">
        <a:spcBef>
          <a:spcPts val="0"/>
        </a:spcBef>
        <a:spcAft>
          <a:spcPts val="600"/>
        </a:spcAft>
        <a:buClr>
          <a:schemeClr val="tx2"/>
        </a:buClr>
        <a:buFont typeface="Helvetica LT Std" pitchFamily="34" charset="0"/>
        <a:buChar char="–"/>
        <a:defRPr sz="1800" kern="1200">
          <a:solidFill>
            <a:schemeClr val="tx1"/>
          </a:solidFill>
          <a:latin typeface="Arial" pitchFamily="34" charset="0"/>
          <a:ea typeface="+mn-ea"/>
          <a:cs typeface="Arial" pitchFamily="34" charset="0"/>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457950" y="6356351"/>
            <a:ext cx="2364774" cy="365125"/>
          </a:xfrm>
          <a:prstGeom prst="rect">
            <a:avLst/>
          </a:prstGeom>
        </p:spPr>
        <p:txBody>
          <a:bodyPr vert="horz" lIns="91440" tIns="45720" rIns="91440" bIns="45720" rtlCol="0" anchor="ctr"/>
          <a:lstStyle>
            <a:lvl1pPr algn="r">
              <a:defRPr sz="900" b="1">
                <a:solidFill>
                  <a:schemeClr val="bg1"/>
                </a:solidFill>
              </a:defRPr>
            </a:lvl1pPr>
          </a:lstStyle>
          <a:p>
            <a:fld id="{927416F4-ADF4-3D47-9DB4-0A658821FCD6}" type="slidenum">
              <a:rPr lang="en-US" smtClean="0"/>
              <a:pPr/>
              <a:t>‹#›</a:t>
            </a:fld>
            <a:endParaRPr lang="en-US" dirty="0"/>
          </a:p>
        </p:txBody>
      </p:sp>
      <p:sp>
        <p:nvSpPr>
          <p:cNvPr id="13" name="Title 1"/>
          <p:cNvSpPr txBox="1">
            <a:spLocks/>
          </p:cNvSpPr>
          <p:nvPr userDrawn="1"/>
        </p:nvSpPr>
        <p:spPr>
          <a:xfrm>
            <a:off x="628650" y="1375650"/>
            <a:ext cx="8194074" cy="793622"/>
          </a:xfrm>
          <a:prstGeom prst="rect">
            <a:avLst/>
          </a:prstGeom>
        </p:spPr>
        <p:txBody>
          <a:bodyPr wrap="square">
            <a:normAutofit/>
          </a:bodyPr>
          <a:lst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a:lstStyle>
          <a:p>
            <a:r>
              <a:rPr lang="en-US" sz="2700" dirty="0"/>
              <a:t>Click to edit Master title style</a:t>
            </a:r>
          </a:p>
        </p:txBody>
      </p:sp>
      <p:sp>
        <p:nvSpPr>
          <p:cNvPr id="14" name="Content Placeholder 2"/>
          <p:cNvSpPr txBox="1">
            <a:spLocks/>
          </p:cNvSpPr>
          <p:nvPr userDrawn="1"/>
        </p:nvSpPr>
        <p:spPr>
          <a:xfrm>
            <a:off x="628650" y="2603513"/>
            <a:ext cx="8194074" cy="2942849"/>
          </a:xfrm>
          <a:prstGeom prst="rect">
            <a:avLst/>
          </a:prstGeom>
        </p:spPr>
        <p:txBody>
          <a:bodyPr>
            <a:normAutofit/>
          </a:bodyPr>
          <a:lstStyle>
            <a:lvl1pPr marL="228600" indent="-228600" algn="l" defTabSz="914400" rtl="0" eaLnBrk="1" latinLnBrk="0" hangingPunct="1">
              <a:lnSpc>
                <a:spcPct val="90000"/>
              </a:lnSpc>
              <a:spcBef>
                <a:spcPts val="1000"/>
              </a:spcBef>
              <a:buClr>
                <a:schemeClr val="accent3"/>
              </a:buClr>
              <a:buFont typeface="Wingdings"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1800" dirty="0"/>
              <a:t>Click to edit Master text styles</a:t>
            </a:r>
          </a:p>
          <a:p>
            <a:pPr lvl="1"/>
            <a:r>
              <a:rPr lang="en-US" sz="1800" dirty="0"/>
              <a:t>Second level</a:t>
            </a:r>
          </a:p>
          <a:p>
            <a:pPr lvl="2"/>
            <a:r>
              <a:rPr lang="en-US" sz="1500" dirty="0"/>
              <a:t>Third level</a:t>
            </a:r>
          </a:p>
          <a:p>
            <a:pPr lvl="3"/>
            <a:r>
              <a:rPr lang="en-US" sz="1350" dirty="0"/>
              <a:t>Fourth level</a:t>
            </a:r>
          </a:p>
          <a:p>
            <a:pPr lvl="4"/>
            <a:r>
              <a:rPr lang="en-US" sz="1350" dirty="0"/>
              <a:t>Fifth level</a:t>
            </a:r>
          </a:p>
        </p:txBody>
      </p:sp>
      <p:sp>
        <p:nvSpPr>
          <p:cNvPr id="15" name="Content Placeholder 11"/>
          <p:cNvSpPr txBox="1">
            <a:spLocks/>
          </p:cNvSpPr>
          <p:nvPr userDrawn="1"/>
        </p:nvSpPr>
        <p:spPr>
          <a:xfrm>
            <a:off x="628651" y="1954225"/>
            <a:ext cx="8193881" cy="604838"/>
          </a:xfrm>
          <a:prstGeom prst="rect">
            <a:avLst/>
          </a:prstGeom>
        </p:spPr>
        <p:txBody>
          <a:bodyPr wrap="square">
            <a:normAutofit/>
          </a:bodyPr>
          <a:lstStyle>
            <a:lvl1pPr marL="0" indent="0" algn="l" defTabSz="914400" rtl="0" eaLnBrk="1" latinLnBrk="0" hangingPunct="1">
              <a:lnSpc>
                <a:spcPct val="90000"/>
              </a:lnSpc>
              <a:spcBef>
                <a:spcPts val="1000"/>
              </a:spcBef>
              <a:buClr>
                <a:schemeClr val="accent3"/>
              </a:buClr>
              <a:buFontTx/>
              <a:buNone/>
              <a:defRPr sz="2800" b="1"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Clr>
                <a:schemeClr val="accent3"/>
              </a:buClr>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3"/>
              </a:buClr>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3"/>
              </a:buClr>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3"/>
              </a:buClr>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en-US" sz="2100" dirty="0"/>
              <a:t>Click to enter subtitle</a:t>
            </a:r>
          </a:p>
        </p:txBody>
      </p:sp>
    </p:spTree>
    <p:extLst>
      <p:ext uri="{BB962C8B-B14F-4D97-AF65-F5344CB8AC3E}">
        <p14:creationId xmlns:p14="http://schemas.microsoft.com/office/powerpoint/2010/main" val="137603400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hf hdr="0" ftr="0" dt="0"/>
  <p:txStyles>
    <p:titleStyle>
      <a:lvl1pPr algn="l" defTabSz="685800" rtl="0" eaLnBrk="1" latinLnBrk="0" hangingPunct="1">
        <a:lnSpc>
          <a:spcPct val="90000"/>
        </a:lnSpc>
        <a:spcBef>
          <a:spcPct val="0"/>
        </a:spcBef>
        <a:buNone/>
        <a:defRPr sz="2700" b="1"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Clr>
          <a:schemeClr val="accent3"/>
        </a:buClr>
        <a:buFont typeface="Wingdings"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Clr>
          <a:schemeClr val="accent3"/>
        </a:buClr>
        <a:buFont typeface="Arial"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Clr>
          <a:schemeClr val="accent3"/>
        </a:buClr>
        <a:buFont typeface="Arial"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Clr>
          <a:schemeClr val="accent3"/>
        </a:buClr>
        <a:buFont typeface="Arial"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Clr>
          <a:schemeClr val="accent3"/>
        </a:buClr>
        <a:buFont typeface="Arial"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550843" y="3251272"/>
            <a:ext cx="7220650" cy="2693045"/>
          </a:xfrm>
        </p:spPr>
        <p:txBody>
          <a:bodyPr wrap="square">
            <a:spAutoFit/>
          </a:bodyPr>
          <a:lstStyle/>
          <a:p>
            <a:pPr>
              <a:buClr>
                <a:srgbClr val="80A644"/>
              </a:buClr>
              <a:buSzPct val="85000"/>
              <a:defRPr/>
            </a:pPr>
            <a:r>
              <a:rPr lang="en-US" spc="140" dirty="0"/>
              <a:t>Matt Fronzak</a:t>
            </a:r>
          </a:p>
          <a:p>
            <a:pPr>
              <a:buClr>
                <a:srgbClr val="80A644"/>
              </a:buClr>
              <a:buSzPct val="85000"/>
              <a:defRPr/>
            </a:pPr>
            <a:r>
              <a:rPr lang="en-US" i="1" spc="140" dirty="0"/>
              <a:t>	MITRE</a:t>
            </a:r>
          </a:p>
          <a:p>
            <a:pPr>
              <a:buClr>
                <a:srgbClr val="80A644"/>
              </a:buClr>
              <a:buSzPct val="85000"/>
              <a:defRPr/>
            </a:pPr>
            <a:r>
              <a:rPr lang="en-US" spc="140" dirty="0"/>
              <a:t>Dr. Bob Sharman</a:t>
            </a:r>
          </a:p>
          <a:p>
            <a:pPr>
              <a:buClr>
                <a:srgbClr val="80A644"/>
              </a:buClr>
              <a:buSzPct val="85000"/>
              <a:defRPr/>
            </a:pPr>
            <a:r>
              <a:rPr lang="en-US" i="1" spc="140" dirty="0"/>
              <a:t>	NCAR</a:t>
            </a:r>
          </a:p>
          <a:p>
            <a:pPr>
              <a:buClr>
                <a:srgbClr val="80A644"/>
              </a:buClr>
              <a:buSzPct val="85000"/>
              <a:defRPr/>
            </a:pPr>
            <a:r>
              <a:rPr lang="en-US" spc="140" dirty="0"/>
              <a:t>Tammy </a:t>
            </a:r>
            <a:r>
              <a:rPr lang="en-US" spc="140" dirty="0" err="1"/>
              <a:t>Flowe</a:t>
            </a:r>
            <a:endParaRPr lang="en-US" spc="140" dirty="0"/>
          </a:p>
          <a:p>
            <a:pPr>
              <a:buClr>
                <a:srgbClr val="80A644"/>
              </a:buClr>
              <a:buSzPct val="85000"/>
              <a:defRPr/>
            </a:pPr>
            <a:r>
              <a:rPr lang="en-US" i="1" spc="140" dirty="0"/>
              <a:t>	FAA</a:t>
            </a:r>
          </a:p>
        </p:txBody>
      </p:sp>
      <p:sp>
        <p:nvSpPr>
          <p:cNvPr id="4" name="Title 3"/>
          <p:cNvSpPr>
            <a:spLocks noGrp="1"/>
          </p:cNvSpPr>
          <p:nvPr>
            <p:ph type="ctrTitle" sz="quarter"/>
          </p:nvPr>
        </p:nvSpPr>
        <p:spPr>
          <a:xfrm>
            <a:off x="550843" y="546567"/>
            <a:ext cx="8372820" cy="1737463"/>
          </a:xfrm>
        </p:spPr>
        <p:txBody>
          <a:bodyPr wrap="square">
            <a:spAutoFit/>
          </a:bodyPr>
          <a:lstStyle/>
          <a:p>
            <a:r>
              <a:rPr lang="en-US" sz="3200" dirty="0"/>
              <a:t>Turbulence Impact Mitigation Workshop 3</a:t>
            </a:r>
            <a:br>
              <a:rPr lang="en-US" sz="3200" dirty="0"/>
            </a:br>
            <a:r>
              <a:rPr lang="en-US" sz="3200" dirty="0"/>
              <a:t>September 5-6, 2018</a:t>
            </a:r>
            <a:br>
              <a:rPr lang="en-US" dirty="0"/>
            </a:br>
            <a:r>
              <a:rPr lang="en-US" sz="3200" dirty="0"/>
              <a:t>Welcome and Logistics</a:t>
            </a:r>
            <a:endParaRPr lang="en-US" sz="4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10</a:t>
            </a:fld>
            <a:endParaRPr lang="en-US" dirty="0">
              <a:solidFill>
                <a:srgbClr val="FFFFFF"/>
              </a:solidFill>
              <a:latin typeface="Arial"/>
            </a:endParaRPr>
          </a:p>
        </p:txBody>
      </p:sp>
      <p:sp>
        <p:nvSpPr>
          <p:cNvPr id="3" name="Text Placeholder 2"/>
          <p:cNvSpPr>
            <a:spLocks noGrp="1"/>
          </p:cNvSpPr>
          <p:nvPr>
            <p:ph type="body" sz="quarter" idx="14"/>
          </p:nvPr>
        </p:nvSpPr>
        <p:spPr>
          <a:xfrm>
            <a:off x="630613" y="1221285"/>
            <a:ext cx="7794280" cy="464344"/>
          </a:xfrm>
        </p:spPr>
        <p:txBody>
          <a:bodyPr/>
          <a:lstStyle/>
          <a:p>
            <a:r>
              <a:rPr lang="en-US" dirty="0"/>
              <a:t>Business Aircraft Turbulence Survey</a:t>
            </a:r>
          </a:p>
        </p:txBody>
      </p:sp>
      <p:sp>
        <p:nvSpPr>
          <p:cNvPr id="6" name="Text Placeholder 5"/>
          <p:cNvSpPr>
            <a:spLocks noGrp="1"/>
          </p:cNvSpPr>
          <p:nvPr>
            <p:ph type="body" sz="quarter" idx="15"/>
          </p:nvPr>
        </p:nvSpPr>
        <p:spPr>
          <a:xfrm>
            <a:off x="630613" y="1637831"/>
            <a:ext cx="7784306" cy="464344"/>
          </a:xfrm>
        </p:spPr>
        <p:txBody>
          <a:bodyPr/>
          <a:lstStyle/>
          <a:p>
            <a:r>
              <a:rPr lang="en-US" dirty="0"/>
              <a:t>4.Which option best describes the aircraft?</a:t>
            </a:r>
          </a:p>
        </p:txBody>
      </p:sp>
      <p:graphicFrame>
        <p:nvGraphicFramePr>
          <p:cNvPr id="7" name="5b8ed8f7f41bd"/>
          <p:cNvGraphicFramePr/>
          <p:nvPr>
            <p:extLst/>
          </p:nvPr>
        </p:nvGraphicFramePr>
        <p:xfrm>
          <a:off x="230719" y="1804928"/>
          <a:ext cx="8594066" cy="381958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5190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5b8ed8f805a0b"/>
          <p:cNvGraphicFramePr/>
          <p:nvPr>
            <p:extLst/>
          </p:nvPr>
        </p:nvGraphicFramePr>
        <p:xfrm>
          <a:off x="142875" y="1630545"/>
          <a:ext cx="8986429" cy="3993968"/>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11</a:t>
            </a:fld>
            <a:endParaRPr lang="en-US" dirty="0">
              <a:solidFill>
                <a:srgbClr val="FFFFFF"/>
              </a:solidFill>
              <a:latin typeface="Arial"/>
            </a:endParaRPr>
          </a:p>
        </p:txBody>
      </p:sp>
      <p:sp>
        <p:nvSpPr>
          <p:cNvPr id="3" name="Text Placeholder 2"/>
          <p:cNvSpPr>
            <a:spLocks noGrp="1"/>
          </p:cNvSpPr>
          <p:nvPr>
            <p:ph type="body" sz="quarter" idx="14"/>
          </p:nvPr>
        </p:nvSpPr>
        <p:spPr>
          <a:xfrm>
            <a:off x="630613" y="1215229"/>
            <a:ext cx="7794280" cy="464344"/>
          </a:xfrm>
        </p:spPr>
        <p:txBody>
          <a:bodyPr/>
          <a:lstStyle/>
          <a:p>
            <a:r>
              <a:rPr lang="en-US" dirty="0"/>
              <a:t>Business Aircraft Turbulence Survey</a:t>
            </a:r>
          </a:p>
        </p:txBody>
      </p:sp>
      <p:sp>
        <p:nvSpPr>
          <p:cNvPr id="6" name="Text Placeholder 5"/>
          <p:cNvSpPr>
            <a:spLocks noGrp="1"/>
          </p:cNvSpPr>
          <p:nvPr>
            <p:ph type="body" sz="quarter" idx="15"/>
          </p:nvPr>
        </p:nvSpPr>
        <p:spPr>
          <a:xfrm>
            <a:off x="640587" y="1667051"/>
            <a:ext cx="7784306" cy="464344"/>
          </a:xfrm>
        </p:spPr>
        <p:txBody>
          <a:bodyPr>
            <a:normAutofit/>
          </a:bodyPr>
          <a:lstStyle/>
          <a:p>
            <a:r>
              <a:rPr lang="en-US" dirty="0"/>
              <a:t>5.What was the severity of the turbulence? (Based on FAA/AIM levels)</a:t>
            </a:r>
          </a:p>
        </p:txBody>
      </p:sp>
    </p:spTree>
    <p:extLst>
      <p:ext uri="{BB962C8B-B14F-4D97-AF65-F5344CB8AC3E}">
        <p14:creationId xmlns:p14="http://schemas.microsoft.com/office/powerpoint/2010/main" val="1725723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12</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6.What were the weather conditions at the time of the incident?</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VFR</a:t>
            </a:r>
          </a:p>
          <a:p>
            <a:r>
              <a:rPr lang="en-US" dirty="0"/>
              <a:t>IFR</a:t>
            </a:r>
          </a:p>
          <a:p>
            <a:r>
              <a:rPr lang="en-US" dirty="0"/>
              <a:t>Clear Air</a:t>
            </a:r>
          </a:p>
          <a:p>
            <a:r>
              <a:rPr lang="en-US" dirty="0"/>
              <a:t>Thunderstorms</a:t>
            </a:r>
          </a:p>
          <a:p>
            <a:endParaRPr lang="en-US" dirty="0"/>
          </a:p>
        </p:txBody>
      </p:sp>
    </p:spTree>
    <p:extLst>
      <p:ext uri="{BB962C8B-B14F-4D97-AF65-F5344CB8AC3E}">
        <p14:creationId xmlns:p14="http://schemas.microsoft.com/office/powerpoint/2010/main" val="22942299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13</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7.(Please check all that apply) The turbulence resulted in a need for:</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All boxes checked</a:t>
            </a:r>
          </a:p>
          <a:p>
            <a:pPr lvl="1"/>
            <a:r>
              <a:rPr lang="en-US" dirty="0"/>
              <a:t>Appreciably Changed Altitude (86.7%)</a:t>
            </a:r>
          </a:p>
          <a:p>
            <a:pPr lvl="1"/>
            <a:r>
              <a:rPr lang="en-US" dirty="0"/>
              <a:t>Change in Mission Plans (6.7%)</a:t>
            </a:r>
          </a:p>
          <a:p>
            <a:pPr lvl="2"/>
            <a:r>
              <a:rPr lang="en-US" dirty="0"/>
              <a:t>Early Landing, Diversion, Emergency Declared</a:t>
            </a:r>
          </a:p>
          <a:p>
            <a:pPr lvl="1"/>
            <a:r>
              <a:rPr lang="en-US" dirty="0"/>
              <a:t>Significantly Changed Route of Flight (20%)</a:t>
            </a:r>
          </a:p>
          <a:p>
            <a:pPr lvl="1"/>
            <a:r>
              <a:rPr lang="en-US" dirty="0"/>
              <a:t>Medical Services Required (6.7%)</a:t>
            </a:r>
          </a:p>
          <a:p>
            <a:endParaRPr lang="en-US" dirty="0"/>
          </a:p>
        </p:txBody>
      </p:sp>
    </p:spTree>
    <p:extLst>
      <p:ext uri="{BB962C8B-B14F-4D97-AF65-F5344CB8AC3E}">
        <p14:creationId xmlns:p14="http://schemas.microsoft.com/office/powerpoint/2010/main" val="2995177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14</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8.Number of cabin crewmember injuries?</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Zero?</a:t>
            </a:r>
          </a:p>
          <a:p>
            <a:pPr lvl="1"/>
            <a:r>
              <a:rPr lang="en-US" dirty="0"/>
              <a:t>How do we encourage crews to report these incidents?</a:t>
            </a:r>
          </a:p>
          <a:p>
            <a:endParaRPr lang="en-US" dirty="0"/>
          </a:p>
        </p:txBody>
      </p:sp>
    </p:spTree>
    <p:extLst>
      <p:ext uri="{BB962C8B-B14F-4D97-AF65-F5344CB8AC3E}">
        <p14:creationId xmlns:p14="http://schemas.microsoft.com/office/powerpoint/2010/main" val="154235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15</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9.Number of passenger injuries?</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One</a:t>
            </a:r>
          </a:p>
          <a:p>
            <a:pPr lvl="1"/>
            <a:r>
              <a:rPr lang="en-US" dirty="0"/>
              <a:t>How do we get owners/operators to report these incidents?</a:t>
            </a:r>
          </a:p>
          <a:p>
            <a:endParaRPr lang="en-US" dirty="0"/>
          </a:p>
        </p:txBody>
      </p:sp>
    </p:spTree>
    <p:extLst>
      <p:ext uri="{BB962C8B-B14F-4D97-AF65-F5344CB8AC3E}">
        <p14:creationId xmlns:p14="http://schemas.microsoft.com/office/powerpoint/2010/main" val="223465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B9F21-E19F-4174-A3D7-18A5EAED33D1}"/>
              </a:ext>
            </a:extLst>
          </p:cNvPr>
          <p:cNvSpPr>
            <a:spLocks noGrp="1"/>
          </p:cNvSpPr>
          <p:nvPr>
            <p:ph type="title"/>
          </p:nvPr>
        </p:nvSpPr>
        <p:spPr/>
        <p:txBody>
          <a:bodyPr/>
          <a:lstStyle/>
          <a:p>
            <a:r>
              <a:rPr lang="en-US" dirty="0"/>
              <a:t>General Information</a:t>
            </a:r>
          </a:p>
        </p:txBody>
      </p:sp>
      <p:sp>
        <p:nvSpPr>
          <p:cNvPr id="3" name="Content Placeholder 2">
            <a:extLst>
              <a:ext uri="{FF2B5EF4-FFF2-40B4-BE49-F238E27FC236}">
                <a16:creationId xmlns:a16="http://schemas.microsoft.com/office/drawing/2014/main" id="{E5A7FAD1-E08A-4055-B204-74C38D523992}"/>
              </a:ext>
            </a:extLst>
          </p:cNvPr>
          <p:cNvSpPr>
            <a:spLocks noGrp="1"/>
          </p:cNvSpPr>
          <p:nvPr>
            <p:ph idx="1"/>
          </p:nvPr>
        </p:nvSpPr>
        <p:spPr>
          <a:xfrm>
            <a:off x="609600" y="1447800"/>
            <a:ext cx="8229600" cy="5135562"/>
          </a:xfrm>
        </p:spPr>
        <p:txBody>
          <a:bodyPr>
            <a:normAutofit/>
          </a:bodyPr>
          <a:lstStyle/>
          <a:p>
            <a:pPr lvl="0"/>
            <a:r>
              <a:rPr lang="en-US" dirty="0"/>
              <a:t>Badges and lanyards</a:t>
            </a:r>
          </a:p>
          <a:p>
            <a:pPr lvl="1"/>
            <a:r>
              <a:rPr lang="en-US" dirty="0"/>
              <a:t>Worn and visible while in the building</a:t>
            </a:r>
          </a:p>
          <a:p>
            <a:pPr lvl="1"/>
            <a:r>
              <a:rPr lang="en-US" dirty="0"/>
              <a:t>Drop them off at the front desk when leaving the building, even if you plan to return </a:t>
            </a:r>
          </a:p>
          <a:p>
            <a:pPr lvl="0"/>
            <a:r>
              <a:rPr lang="en-US" dirty="0"/>
              <a:t>9-1-1</a:t>
            </a:r>
          </a:p>
          <a:p>
            <a:pPr lvl="1"/>
            <a:r>
              <a:rPr lang="en-US" dirty="0"/>
              <a:t>Please do not call 9-1-1</a:t>
            </a:r>
          </a:p>
          <a:p>
            <a:pPr lvl="1"/>
            <a:r>
              <a:rPr lang="en-US" dirty="0"/>
              <a:t>MITRE Security will work all emergency events and facilitate coordination with external organizations</a:t>
            </a:r>
          </a:p>
          <a:p>
            <a:r>
              <a:rPr lang="en-US" dirty="0"/>
              <a:t>Emergency exits</a:t>
            </a:r>
          </a:p>
          <a:p>
            <a:r>
              <a:rPr lang="en-US" dirty="0"/>
              <a:t>Bathrooms</a:t>
            </a:r>
          </a:p>
          <a:p>
            <a:r>
              <a:rPr lang="en-US" dirty="0"/>
              <a:t>Sign-in and lunch payment</a:t>
            </a:r>
          </a:p>
          <a:p>
            <a:r>
              <a:rPr lang="en-US" dirty="0"/>
              <a:t>Shout outs</a:t>
            </a:r>
          </a:p>
        </p:txBody>
      </p:sp>
    </p:spTree>
    <p:extLst>
      <p:ext uri="{BB962C8B-B14F-4D97-AF65-F5344CB8AC3E}">
        <p14:creationId xmlns:p14="http://schemas.microsoft.com/office/powerpoint/2010/main" val="1428793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t>Internet Connectivity</a:t>
            </a:r>
          </a:p>
        </p:txBody>
      </p:sp>
      <p:sp>
        <p:nvSpPr>
          <p:cNvPr id="13" name="Content Placeholder 12"/>
          <p:cNvSpPr>
            <a:spLocks noGrp="1"/>
          </p:cNvSpPr>
          <p:nvPr>
            <p:ph idx="1"/>
          </p:nvPr>
        </p:nvSpPr>
        <p:spPr/>
        <p:txBody>
          <a:bodyPr>
            <a:normAutofit/>
          </a:bodyPr>
          <a:lstStyle/>
          <a:p>
            <a:r>
              <a:rPr lang="en-US" sz="3200" dirty="0"/>
              <a:t>SSID = Outernet</a:t>
            </a:r>
          </a:p>
          <a:p>
            <a:r>
              <a:rPr lang="en-US" sz="3200" dirty="0"/>
              <a:t>Password = respect mark brush fast</a:t>
            </a:r>
          </a:p>
        </p:txBody>
      </p:sp>
    </p:spTree>
    <p:extLst>
      <p:ext uri="{BB962C8B-B14F-4D97-AF65-F5344CB8AC3E}">
        <p14:creationId xmlns:p14="http://schemas.microsoft.com/office/powerpoint/2010/main" val="1399226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b="0" dirty="0"/>
              <a:t>Presented by: NBAA Weather Subcommittee</a:t>
            </a:r>
          </a:p>
        </p:txBody>
      </p:sp>
      <p:sp>
        <p:nvSpPr>
          <p:cNvPr id="3" name="Text Placeholder 2"/>
          <p:cNvSpPr>
            <a:spLocks noGrp="1"/>
          </p:cNvSpPr>
          <p:nvPr>
            <p:ph type="body" sz="quarter" idx="10"/>
          </p:nvPr>
        </p:nvSpPr>
        <p:spPr>
          <a:xfrm>
            <a:off x="317897" y="2864225"/>
            <a:ext cx="5390379" cy="1430265"/>
          </a:xfrm>
        </p:spPr>
        <p:txBody>
          <a:bodyPr/>
          <a:lstStyle/>
          <a:p>
            <a:r>
              <a:rPr lang="en-US" sz="3300" dirty="0"/>
              <a:t>Business Aircraft Turbulence Survey</a:t>
            </a:r>
          </a:p>
        </p:txBody>
      </p:sp>
      <p:sp>
        <p:nvSpPr>
          <p:cNvPr id="4" name="Text Placeholder 3"/>
          <p:cNvSpPr>
            <a:spLocks noGrp="1"/>
          </p:cNvSpPr>
          <p:nvPr>
            <p:ph type="body" sz="quarter" idx="11"/>
          </p:nvPr>
        </p:nvSpPr>
        <p:spPr>
          <a:xfrm>
            <a:off x="317897" y="4369386"/>
            <a:ext cx="6489677" cy="491728"/>
          </a:xfrm>
        </p:spPr>
        <p:txBody>
          <a:bodyPr/>
          <a:lstStyle/>
          <a:p>
            <a:r>
              <a:rPr lang="en-US" sz="1800" dirty="0"/>
              <a:t>Fall 2018 | Turbulence Impact Mitigation Workshop 3</a:t>
            </a:r>
          </a:p>
        </p:txBody>
      </p:sp>
    </p:spTree>
    <p:extLst>
      <p:ext uri="{BB962C8B-B14F-4D97-AF65-F5344CB8AC3E}">
        <p14:creationId xmlns:p14="http://schemas.microsoft.com/office/powerpoint/2010/main" val="406095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5</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Details</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Short Duration</a:t>
            </a:r>
          </a:p>
          <a:p>
            <a:pPr lvl="1"/>
            <a:r>
              <a:rPr lang="en-US" dirty="0"/>
              <a:t>Summer FPAW until Labor Day weekend to prep and distribute</a:t>
            </a:r>
          </a:p>
          <a:p>
            <a:pPr lvl="1"/>
            <a:r>
              <a:rPr lang="en-US" dirty="0"/>
              <a:t>Ran for just over 2 weeks</a:t>
            </a:r>
          </a:p>
          <a:p>
            <a:r>
              <a:rPr lang="en-US" dirty="0"/>
              <a:t>Targeted specific participants</a:t>
            </a:r>
          </a:p>
          <a:p>
            <a:pPr lvl="1"/>
            <a:r>
              <a:rPr lang="en-US" dirty="0"/>
              <a:t>Pilots</a:t>
            </a:r>
          </a:p>
          <a:p>
            <a:pPr lvl="1"/>
            <a:r>
              <a:rPr lang="en-US" dirty="0"/>
              <a:t>Flight Attendants</a:t>
            </a:r>
          </a:p>
          <a:p>
            <a:pPr lvl="1"/>
            <a:r>
              <a:rPr lang="en-US" dirty="0"/>
              <a:t>Schedulers or Dispatchers</a:t>
            </a:r>
          </a:p>
          <a:p>
            <a:pPr lvl="1"/>
            <a:r>
              <a:rPr lang="en-US" dirty="0"/>
              <a:t>Department Managers</a:t>
            </a:r>
          </a:p>
          <a:p>
            <a:endParaRPr lang="en-US" dirty="0"/>
          </a:p>
        </p:txBody>
      </p:sp>
    </p:spTree>
    <p:extLst>
      <p:ext uri="{BB962C8B-B14F-4D97-AF65-F5344CB8AC3E}">
        <p14:creationId xmlns:p14="http://schemas.microsoft.com/office/powerpoint/2010/main" val="2984091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6</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Details</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Outreach via </a:t>
            </a:r>
          </a:p>
          <a:p>
            <a:pPr lvl="1"/>
            <a:r>
              <a:rPr lang="en-US" dirty="0"/>
              <a:t>Targeted emails to NBAA membership</a:t>
            </a:r>
          </a:p>
          <a:p>
            <a:pPr lvl="1"/>
            <a:r>
              <a:rPr lang="en-US" dirty="0"/>
              <a:t>Social media (Facebook and Twitter)</a:t>
            </a:r>
          </a:p>
          <a:p>
            <a:endParaRPr lang="en-US" dirty="0"/>
          </a:p>
        </p:txBody>
      </p:sp>
    </p:spTree>
    <p:extLst>
      <p:ext uri="{BB962C8B-B14F-4D97-AF65-F5344CB8AC3E}">
        <p14:creationId xmlns:p14="http://schemas.microsoft.com/office/powerpoint/2010/main" val="1684966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7</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1.When did the incident occur? (MM/DD/YYYY)</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We received reports from as far back as 1990.</a:t>
            </a:r>
          </a:p>
          <a:p>
            <a:endParaRPr lang="en-US" dirty="0"/>
          </a:p>
        </p:txBody>
      </p:sp>
    </p:spTree>
    <p:extLst>
      <p:ext uri="{BB962C8B-B14F-4D97-AF65-F5344CB8AC3E}">
        <p14:creationId xmlns:p14="http://schemas.microsoft.com/office/powerpoint/2010/main" val="1712144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8</a:t>
            </a:fld>
            <a:endParaRPr lang="en-US" dirty="0">
              <a:solidFill>
                <a:srgbClr val="FFFFFF"/>
              </a:solidFill>
              <a:latin typeface="Arial"/>
            </a:endParaRPr>
          </a:p>
        </p:txBody>
      </p:sp>
      <p:sp>
        <p:nvSpPr>
          <p:cNvPr id="3" name="Text Placeholder 2"/>
          <p:cNvSpPr>
            <a:spLocks noGrp="1"/>
          </p:cNvSpPr>
          <p:nvPr>
            <p:ph type="body" sz="quarter" idx="14"/>
          </p:nvPr>
        </p:nvSpPr>
        <p:spPr>
          <a:xfrm>
            <a:off x="630613" y="1215229"/>
            <a:ext cx="7794280" cy="464344"/>
          </a:xfrm>
        </p:spPr>
        <p:txBody>
          <a:bodyPr/>
          <a:lstStyle/>
          <a:p>
            <a:r>
              <a:rPr lang="en-US" dirty="0"/>
              <a:t>Business Aircraft Turbulence Survey</a:t>
            </a:r>
          </a:p>
        </p:txBody>
      </p:sp>
      <p:sp>
        <p:nvSpPr>
          <p:cNvPr id="10" name="Up Arrow 9"/>
          <p:cNvSpPr/>
          <p:nvPr/>
        </p:nvSpPr>
        <p:spPr>
          <a:xfrm>
            <a:off x="2702650" y="3571095"/>
            <a:ext cx="363474" cy="733806"/>
          </a:xfrm>
          <a:prstGeom prst="upArrow">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defTabSz="685800"/>
            <a:endParaRPr lang="en-US" sz="1350">
              <a:solidFill>
                <a:srgbClr val="FFFFFF"/>
              </a:solidFill>
              <a:latin typeface="Arial"/>
            </a:endParaRPr>
          </a:p>
        </p:txBody>
      </p:sp>
      <p:graphicFrame>
        <p:nvGraphicFramePr>
          <p:cNvPr id="9" name="5b8ed8f7e66b7"/>
          <p:cNvGraphicFramePr/>
          <p:nvPr>
            <p:extLst/>
          </p:nvPr>
        </p:nvGraphicFramePr>
        <p:xfrm>
          <a:off x="456529" y="1959674"/>
          <a:ext cx="8245888" cy="3664839"/>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p:cNvSpPr>
            <a:spLocks noGrp="1"/>
          </p:cNvSpPr>
          <p:nvPr>
            <p:ph type="body" sz="quarter" idx="15"/>
          </p:nvPr>
        </p:nvSpPr>
        <p:spPr>
          <a:xfrm>
            <a:off x="630613" y="1667051"/>
            <a:ext cx="7784306" cy="464344"/>
          </a:xfrm>
        </p:spPr>
        <p:txBody>
          <a:bodyPr/>
          <a:lstStyle/>
          <a:p>
            <a:r>
              <a:rPr lang="en-US" dirty="0"/>
              <a:t>2.What time of day did the incident occur?</a:t>
            </a:r>
          </a:p>
        </p:txBody>
      </p:sp>
    </p:spTree>
    <p:extLst>
      <p:ext uri="{BB962C8B-B14F-4D97-AF65-F5344CB8AC3E}">
        <p14:creationId xmlns:p14="http://schemas.microsoft.com/office/powerpoint/2010/main" val="591758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defTabSz="685800"/>
            <a:fld id="{927416F4-ADF4-3D47-9DB4-0A658821FCD6}" type="slidenum">
              <a:rPr lang="en-US">
                <a:solidFill>
                  <a:srgbClr val="FFFFFF"/>
                </a:solidFill>
                <a:latin typeface="Arial"/>
              </a:rPr>
              <a:pPr defTabSz="685800"/>
              <a:t>9</a:t>
            </a:fld>
            <a:endParaRPr lang="en-US" dirty="0">
              <a:solidFill>
                <a:srgbClr val="FFFFFF"/>
              </a:solidFill>
              <a:latin typeface="Arial"/>
            </a:endParaRPr>
          </a:p>
        </p:txBody>
      </p:sp>
      <p:sp>
        <p:nvSpPr>
          <p:cNvPr id="3" name="Text Placeholder 2"/>
          <p:cNvSpPr>
            <a:spLocks noGrp="1"/>
          </p:cNvSpPr>
          <p:nvPr>
            <p:ph type="body" sz="quarter" idx="14"/>
          </p:nvPr>
        </p:nvSpPr>
        <p:spPr/>
        <p:txBody>
          <a:bodyPr/>
          <a:lstStyle/>
          <a:p>
            <a:r>
              <a:rPr lang="en-US" dirty="0"/>
              <a:t>Business Aircraft Turbulence Survey</a:t>
            </a:r>
          </a:p>
        </p:txBody>
      </p:sp>
      <p:sp>
        <p:nvSpPr>
          <p:cNvPr id="4" name="Text Placeholder 3"/>
          <p:cNvSpPr>
            <a:spLocks noGrp="1"/>
          </p:cNvSpPr>
          <p:nvPr>
            <p:ph type="body" sz="quarter" idx="15"/>
          </p:nvPr>
        </p:nvSpPr>
        <p:spPr/>
        <p:txBody>
          <a:bodyPr/>
          <a:lstStyle/>
          <a:p>
            <a:r>
              <a:rPr lang="en-US" dirty="0"/>
              <a:t>3. Aircraft Position at Time of Incident</a:t>
            </a:r>
          </a:p>
        </p:txBody>
      </p:sp>
      <p:sp>
        <p:nvSpPr>
          <p:cNvPr id="5" name="Content Placeholder 4"/>
          <p:cNvSpPr>
            <a:spLocks noGrp="1"/>
          </p:cNvSpPr>
          <p:nvPr>
            <p:ph sz="quarter" idx="16"/>
          </p:nvPr>
        </p:nvSpPr>
        <p:spPr/>
        <p:txBody>
          <a:bodyPr/>
          <a:lstStyle/>
          <a:p>
            <a:endParaRPr lang="en-US"/>
          </a:p>
        </p:txBody>
      </p:sp>
      <p:sp>
        <p:nvSpPr>
          <p:cNvPr id="6" name="Text Placeholder 5"/>
          <p:cNvSpPr>
            <a:spLocks noGrp="1"/>
          </p:cNvSpPr>
          <p:nvPr>
            <p:ph type="body" sz="quarter" idx="17"/>
          </p:nvPr>
        </p:nvSpPr>
        <p:spPr/>
        <p:txBody>
          <a:bodyPr/>
          <a:lstStyle/>
          <a:p>
            <a:r>
              <a:rPr lang="en-US" dirty="0"/>
              <a:t>General Location</a:t>
            </a:r>
          </a:p>
          <a:p>
            <a:pPr lvl="1"/>
            <a:r>
              <a:rPr lang="en-US" dirty="0"/>
              <a:t>Around the world, from southern California to the South China Sea</a:t>
            </a:r>
          </a:p>
          <a:p>
            <a:r>
              <a:rPr lang="en-US" dirty="0"/>
              <a:t>Direction of flight</a:t>
            </a:r>
          </a:p>
          <a:p>
            <a:r>
              <a:rPr lang="en-US" dirty="0"/>
              <a:t>Altitude</a:t>
            </a:r>
          </a:p>
          <a:p>
            <a:pPr lvl="1"/>
            <a:r>
              <a:rPr lang="en-US" dirty="0"/>
              <a:t>From 14000 MSL and 2000 AGL, to FL470</a:t>
            </a:r>
          </a:p>
          <a:p>
            <a:endParaRPr lang="en-US" dirty="0"/>
          </a:p>
        </p:txBody>
      </p:sp>
    </p:spTree>
    <p:extLst>
      <p:ext uri="{BB962C8B-B14F-4D97-AF65-F5344CB8AC3E}">
        <p14:creationId xmlns:p14="http://schemas.microsoft.com/office/powerpoint/2010/main" val="243371107"/>
      </p:ext>
    </p:extLst>
  </p:cSld>
  <p:clrMapOvr>
    <a:masterClrMapping/>
  </p:clrMapOvr>
</p:sld>
</file>

<file path=ppt/theme/theme1.xml><?xml version="1.0" encoding="utf-8"?>
<a:theme xmlns:a="http://schemas.openxmlformats.org/drawingml/2006/main" name="mitrebriefing">
  <a:themeElements>
    <a:clrScheme name="MITRE Corporate Colors">
      <a:dk1>
        <a:sysClr val="windowText" lastClr="000000"/>
      </a:dk1>
      <a:lt1>
        <a:sysClr val="window" lastClr="FFFFFF"/>
      </a:lt1>
      <a:dk2>
        <a:srgbClr val="005B94"/>
      </a:dk2>
      <a:lt2>
        <a:srgbClr val="FFFFFF"/>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MITRE Corpor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spcAft>
            <a:spcPts val="600"/>
          </a:spcAft>
          <a:defRPr sz="1600">
            <a:ea typeface="Verdana" pitchFamily="34" charset="0"/>
            <a:cs typeface="Verdana" pitchFamily="34" charset="0"/>
          </a:defRPr>
        </a:defPPr>
      </a:lstStyle>
    </a:txDef>
  </a:objectDefaults>
  <a:extraClrSchemeLst/>
  <a:extLst>
    <a:ext uri="{05A4C25C-085E-4340-85A3-A5531E510DB2}">
      <thm15:themeFamily xmlns:thm15="http://schemas.microsoft.com/office/thememl/2012/main" name="Presentation1" id="{3A3E2528-1EAF-41B4-BFD8-CEC85EC322F6}" vid="{24B72719-44C9-40DF-91E1-7DDCBC0DAD2B}"/>
    </a:ext>
  </a:extLst>
</a:theme>
</file>

<file path=ppt/theme/theme2.xml><?xml version="1.0" encoding="utf-8"?>
<a:theme xmlns:a="http://schemas.openxmlformats.org/drawingml/2006/main" name="Office Theme">
  <a:themeElements>
    <a:clrScheme name="Custom 4">
      <a:dk1>
        <a:srgbClr val="004280"/>
      </a:dk1>
      <a:lt1>
        <a:srgbClr val="FFFFFF"/>
      </a:lt1>
      <a:dk2>
        <a:srgbClr val="11396A"/>
      </a:dk2>
      <a:lt2>
        <a:srgbClr val="FFFEFE"/>
      </a:lt2>
      <a:accent1>
        <a:srgbClr val="11396A"/>
      </a:accent1>
      <a:accent2>
        <a:srgbClr val="FEBE10"/>
      </a:accent2>
      <a:accent3>
        <a:srgbClr val="699AC5"/>
      </a:accent3>
      <a:accent4>
        <a:srgbClr val="72655B"/>
      </a:accent4>
      <a:accent5>
        <a:srgbClr val="11396A"/>
      </a:accent5>
      <a:accent6>
        <a:srgbClr val="FEBE10"/>
      </a:accent6>
      <a:hlink>
        <a:srgbClr val="004280"/>
      </a:hlink>
      <a:folHlink>
        <a:srgbClr val="0042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MITRE Work" ma:contentTypeID="0x010100823A99C636F7423283FB0D200866C61300ED7B95B9F3884348B31FF9A448CD4B00" ma:contentTypeVersion="12" ma:contentTypeDescription="Materials and documents that contain MITRE authored content and other content directly attributable to MITRE and its work" ma:contentTypeScope="" ma:versionID="4c300fd0175ab4bb33b1854ea5312191">
  <xsd:schema xmlns:xsd="http://www.w3.org/2001/XMLSchema" xmlns:xs="http://www.w3.org/2001/XMLSchema" xmlns:p="http://schemas.microsoft.com/office/2006/metadata/properties" xmlns:ns1="http://schemas.microsoft.com/sharepoint/v3" xmlns:ns2="http://schemas.microsoft.com/sharepoint/v3/fields" xmlns:ns3="ae7241bb-316f-43d3-a81e-64ec0fc1fc73" xmlns:ns4="http://schemas.microsoft.com/sharepoint/v4" targetNamespace="http://schemas.microsoft.com/office/2006/metadata/properties" ma:root="true" ma:fieldsID="8a5054c4affde81919734fc787b26e5c" ns1:_="" ns2:_="" ns3:_="" ns4:_="">
    <xsd:import namespace="http://schemas.microsoft.com/sharepoint/v3"/>
    <xsd:import namespace="http://schemas.microsoft.com/sharepoint/v3/fields"/>
    <xsd:import namespace="ae7241bb-316f-43d3-a81e-64ec0fc1fc73"/>
    <xsd:import namespace="http://schemas.microsoft.com/sharepoint/v4"/>
    <xsd:element name="properties">
      <xsd:complexType>
        <xsd:sequence>
          <xsd:element name="documentManagement">
            <xsd:complexType>
              <xsd:all>
                <xsd:element ref="ns2:_Contributor" minOccurs="0"/>
                <xsd:element ref="ns1:MITRE_x0020_Sensitivity"/>
                <xsd:element ref="ns1:Release_x0020_Statement"/>
                <xsd:element ref="ns3:DocType" minOccurs="0"/>
                <xsd:element ref="ns3:SortOrder" minOccurs="0"/>
                <xsd:element ref="ns3:Site_x0020_Page" minOccurs="0"/>
                <xsd:element ref="ns4:IconOverlay"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7241bb-316f-43d3-a81e-64ec0fc1fc73" elementFormDefault="qualified">
    <xsd:import namespace="http://schemas.microsoft.com/office/2006/documentManagement/types"/>
    <xsd:import namespace="http://schemas.microsoft.com/office/infopath/2007/PartnerControls"/>
    <xsd:element name="DocType" ma:index="12" nillable="true" ma:displayName="DocType" ma:format="Dropdown" ma:internalName="DocType">
      <xsd:simpleType>
        <xsd:restriction base="dms:Choice">
          <xsd:enumeration value="Board of Trustee Bio"/>
          <xsd:enumeration value="Executive Bio"/>
          <xsd:enumeration value="Event Planning"/>
          <xsd:enumeration value="MPG Reference"/>
          <xsd:enumeration value="Template"/>
          <xsd:enumeration value="Other"/>
          <xsd:enumeration value="How-Tos"/>
          <xsd:enumeration value="BOT Program Highlights"/>
        </xsd:restriction>
      </xsd:simpleType>
    </xsd:element>
    <xsd:element name="SortOrder" ma:index="13" nillable="true" ma:displayName="SortOrder" ma:decimals="1" ma:internalName="SortOrder" ma:percentage="FALSE">
      <xsd:simpleType>
        <xsd:restriction base="dms:Number"/>
      </xsd:simpleType>
    </xsd:element>
    <xsd:element name="Site_x0020_Page" ma:index="14" nillable="true" ma:displayName="Site Pages" ma:description="On which pages of this site should this page appear as a &quot;related resource&quot; on the right." ma:list="{0e6e1ef9-95cd-4525-a4f0-68190b9baa13}" ma:internalName="Site_x0020_Page" ma:showField="Title">
      <xsd:complexType>
        <xsd:complexContent>
          <xsd:extension base="dms:MultiChoiceLookup">
            <xsd:sequence>
              <xsd:element name="Value" type="dms:Lookup" maxOccurs="unbounded" minOccurs="0" nillable="true"/>
            </xsd:sequence>
          </xsd:extension>
        </xsd:complexContent>
      </xsd:complexType>
    </xsd:element>
    <xsd:element name="Date" ma:index="16" nillable="true" ma:displayName="Date" ma:description="If applicable for items such as the Program Highlights."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ITRE_x0020_Sensitivity xmlns="http://schemas.microsoft.com/sharepoint/v3">Internal MITRE Information</MITRE_x0020_Sensitivity>
    <IconOverlay xmlns="http://schemas.microsoft.com/sharepoint/v4" xsi:nil="true"/>
    <_Contributor xmlns="http://schemas.microsoft.com/sharepoint/v3/fields" xsi:nil="true"/>
    <DocType xmlns="ae7241bb-316f-43d3-a81e-64ec0fc1fc73">Template</DocType>
    <Release_x0020_Statement xmlns="http://schemas.microsoft.com/sharepoint/v3">For Internal MITRE Use</Release_x0020_Statement>
    <Site_x0020_Page xmlns="ae7241bb-316f-43d3-a81e-64ec0fc1fc73">
      <Value>36</Value>
      <Value>56</Value>
      <Value>57</Value>
    </Site_x0020_Page>
    <SortOrder xmlns="ae7241bb-316f-43d3-a81e-64ec0fc1fc73">3</SortOrder>
    <Date xmlns="ae7241bb-316f-43d3-a81e-64ec0fc1fc73">2017-01-01T05:00:00+00:00</Date>
  </documentManagement>
</p:properties>
</file>

<file path=customXml/itemProps1.xml><?xml version="1.0" encoding="utf-8"?>
<ds:datastoreItem xmlns:ds="http://schemas.openxmlformats.org/officeDocument/2006/customXml" ds:itemID="{7C2F6CF8-2CFA-41A2-8EAC-4F6DCA2F109F}">
  <ds:schemaRefs>
    <ds:schemaRef ds:uri="http://schemas.microsoft.com/sharepoint/v3/contenttype/forms"/>
  </ds:schemaRefs>
</ds:datastoreItem>
</file>

<file path=customXml/itemProps2.xml><?xml version="1.0" encoding="utf-8"?>
<ds:datastoreItem xmlns:ds="http://schemas.openxmlformats.org/officeDocument/2006/customXml" ds:itemID="{E7927794-4539-4C23-9089-48716F12D8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ae7241bb-316f-43d3-a81e-64ec0fc1fc7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149EB5-F1DC-4579-844A-2EC0C9AD93A9}">
  <ds:schemaRefs>
    <ds:schemaRef ds:uri="http://purl.org/dc/elements/1.1/"/>
    <ds:schemaRef ds:uri="http://schemas.microsoft.com/office/2006/metadata/properties"/>
    <ds:schemaRef ds:uri="http://schemas.microsoft.com/office/2006/documentManagement/types"/>
    <ds:schemaRef ds:uri="http://schemas.microsoft.com/sharepoint/v3"/>
    <ds:schemaRef ds:uri="http://schemas.microsoft.com/sharepoint/v4"/>
    <ds:schemaRef ds:uri="http://purl.org/dc/terms/"/>
    <ds:schemaRef ds:uri="http://schemas.openxmlformats.org/package/2006/metadata/core-properties"/>
    <ds:schemaRef ds:uri="http://purl.org/dc/dcmitype/"/>
    <ds:schemaRef ds:uri="http://schemas.microsoft.com/office/infopath/2007/PartnerControls"/>
    <ds:schemaRef ds:uri="ae7241bb-316f-43d3-a81e-64ec0fc1fc73"/>
    <ds:schemaRef ds:uri="http://schemas.microsoft.com/sharepoint/v3/field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MITRE Briefing Template 4x3</Template>
  <TotalTime>52</TotalTime>
  <Words>405</Words>
  <Application>Microsoft Office PowerPoint</Application>
  <PresentationFormat>On-screen Show (4:3)</PresentationFormat>
  <Paragraphs>89</Paragraphs>
  <Slides>15</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Calibri</vt:lpstr>
      <vt:lpstr>Helvetica LT Std</vt:lpstr>
      <vt:lpstr>Times New Roman</vt:lpstr>
      <vt:lpstr>Verdana</vt:lpstr>
      <vt:lpstr>Wingdings</vt:lpstr>
      <vt:lpstr>mitrebriefing</vt:lpstr>
      <vt:lpstr>Office Theme</vt:lpstr>
      <vt:lpstr>Turbulence Impact Mitigation Workshop 3 September 5-6, 2018 Welcome and Logistics</vt:lpstr>
      <vt:lpstr>General Information</vt:lpstr>
      <vt:lpstr>Internet Connectivity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MITRE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MITRE Welcome and Logistics</dc:title>
  <dc:creator>Fronzak, Matt</dc:creator>
  <dc:description>For internal MITRE use</dc:description>
  <cp:lastModifiedBy>Fronzak, Matt</cp:lastModifiedBy>
  <cp:revision>5</cp:revision>
  <dcterms:created xsi:type="dcterms:W3CDTF">2018-09-05T09:52:00Z</dcterms:created>
  <dcterms:modified xsi:type="dcterms:W3CDTF">2018-09-06T12:00:59Z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0x010100823A99C636F7423283FB0D200866C61300ED7B95B9F3884348B31FF9A448CD4B00</vt:lpwstr>
  </property>
  <property fmtid="{D5CDD505-2E9C-101B-9397-08002B2CF9AE}" pid="3" name="Order">
    <vt:r8>27900</vt:r8>
  </property>
</Properties>
</file>