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54" r:id="rId5"/>
    <p:sldId id="458" r:id="rId6"/>
    <p:sldId id="459" r:id="rId7"/>
    <p:sldId id="460" r:id="rId8"/>
    <p:sldId id="461" r:id="rId9"/>
    <p:sldId id="462" r:id="rId10"/>
    <p:sldId id="457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51" r:id="rId19"/>
  </p:sldIdLst>
  <p:sldSz cx="12192000" cy="6858000"/>
  <p:notesSz cx="9906000" cy="6794500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14898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29796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44695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59593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89390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904289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319187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9" orient="horz" pos="2160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cliffe, Stuart" initials="RS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864"/>
    <a:srgbClr val="1F3A6E"/>
    <a:srgbClr val="C9E3F0"/>
    <a:srgbClr val="505150"/>
    <a:srgbClr val="00205B"/>
    <a:srgbClr val="B7C9D3"/>
    <a:srgbClr val="7C878E"/>
    <a:srgbClr val="0085AD"/>
    <a:srgbClr val="6399AE"/>
    <a:srgbClr val="E9E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5694" autoAdjust="0"/>
  </p:normalViewPr>
  <p:slideViewPr>
    <p:cSldViewPr showGuides="1">
      <p:cViewPr varScale="1">
        <p:scale>
          <a:sx n="85" d="100"/>
          <a:sy n="85" d="100"/>
        </p:scale>
        <p:origin x="74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7" d="100"/>
          <a:sy n="107" d="100"/>
        </p:scale>
        <p:origin x="1368" y="84"/>
      </p:cViewPr>
      <p:guideLst>
        <p:guide orient="horz" pos="2140"/>
        <p:guide pos="31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de-DE" altLang="de-DE" dirty="0" smtClean="0"/>
              <a:t>Name of Training as shown on title page</a:t>
            </a:r>
            <a:endParaRPr lang="de-DE" alt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r>
              <a:rPr lang="de-DE" altLang="de-DE" dirty="0" smtClean="0"/>
              <a:t>Name of training on title page</a:t>
            </a:r>
            <a:endParaRPr lang="de-DE" alt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9225" y="509588"/>
            <a:ext cx="45275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8567"/>
            <a:ext cx="7924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62791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25579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8837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5116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9390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4289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9187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63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12023"/>
            <a:ext cx="12192000" cy="1445977"/>
            <a:chOff x="0" y="3175"/>
            <a:chExt cx="6736" cy="158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  <a:noFill/>
        </p:spPr>
        <p:txBody>
          <a:bodyPr anchor="ctr"/>
          <a:lstStyle>
            <a:lvl1pPr algn="ctr"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 algn="ctr"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48400"/>
            <a:ext cx="1216152" cy="386022"/>
          </a:xfrm>
          <a:prstGeom prst="rect">
            <a:avLst/>
          </a:prstGeom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3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782213">
              <a:lnSpc>
                <a:spcPct val="1000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12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9575"/>
            <a:ext cx="61468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lang="en-US" sz="10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04" y="0"/>
            <a:ext cx="12192000" cy="822960"/>
          </a:xfrm>
        </p:spPr>
        <p:txBody>
          <a:bodyPr anchor="ctr"/>
          <a:lstStyle>
            <a:lvl1pPr marL="461963" indent="0">
              <a:defRPr lang="de-DE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1963" lvl="0" indent="0" algn="l" defTabSz="7822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914400"/>
            <a:ext cx="11247192" cy="5105400"/>
          </a:xfrm>
        </p:spPr>
        <p:txBody>
          <a:bodyPr>
            <a:noAutofit/>
          </a:bodyPr>
          <a:lstStyle>
            <a:lvl1pPr>
              <a:defRPr sz="1800"/>
            </a:lvl1pPr>
            <a:lvl2pPr marL="227013" indent="-227013">
              <a:defRPr/>
            </a:lvl2pPr>
            <a:lvl3pPr marL="687388" indent="-234950">
              <a:buFont typeface="Courier New" panose="02070309020205020404" pitchFamily="49" charset="0"/>
              <a:buChar char="o"/>
              <a:defRPr/>
            </a:lvl3pPr>
            <a:lvl4pPr marL="1141413" indent="-227013">
              <a:buFont typeface="Wingdings" panose="05000000000000000000" pitchFamily="2" charset="2"/>
              <a:buChar char="§"/>
              <a:defRPr/>
            </a:lvl4pPr>
            <a:lvl5pPr marL="1601788" indent="-22542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3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782213">
              <a:lnSpc>
                <a:spcPct val="100000"/>
              </a:lnSpc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12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9575"/>
            <a:ext cx="61468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lang="en-US" sz="10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053"/>
            <a:ext cx="12192000" cy="822960"/>
          </a:xfrm>
        </p:spPr>
        <p:txBody>
          <a:bodyPr anchor="ctr"/>
          <a:lstStyle>
            <a:lvl1pPr marL="317995" indent="0">
              <a:defRPr lang="de-DE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1963" lvl="0" indent="0" algn="l" defTabSz="7822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3" y="914400"/>
            <a:ext cx="5418347" cy="5107228"/>
          </a:xfrm>
        </p:spPr>
        <p:txBody>
          <a:bodyPr/>
          <a:lstStyle>
            <a:lvl2pPr marL="285750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lang="en-US" sz="1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738188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en-US" sz="180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200150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en-US" sz="1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1662113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de-DE" sz="18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227013" marR="0" lvl="1" indent="-227013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Second level</a:t>
            </a:r>
          </a:p>
          <a:p>
            <a:pPr marL="687388" marR="0" lvl="2" indent="-2349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Third level</a:t>
            </a:r>
          </a:p>
          <a:p>
            <a:pPr marL="1141413" marR="0" lvl="3" indent="-227013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Fourth level</a:t>
            </a:r>
          </a:p>
          <a:p>
            <a:pPr marL="1601788" marR="0" lvl="4" indent="-225425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Fifth level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237600" y="914400"/>
            <a:ext cx="5508000" cy="5105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3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782213">
              <a:lnSpc>
                <a:spcPct val="100000"/>
              </a:lnSpc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12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9575"/>
            <a:ext cx="61468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lang="en-US" sz="10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6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529" y="685803"/>
            <a:ext cx="11253216" cy="2770833"/>
          </a:xfrm>
          <a:noFill/>
        </p:spPr>
        <p:txBody>
          <a:bodyPr anchor="t" anchorCtr="1"/>
          <a:lstStyle>
            <a:lvl1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2409" y="3456636"/>
            <a:ext cx="11233336" cy="119156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3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782213">
              <a:lnSpc>
                <a:spcPct val="100000"/>
              </a:lnSpc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12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9575"/>
            <a:ext cx="61468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lang="en-US" sz="10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6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12193200" cy="46724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42410" y="3812350"/>
            <a:ext cx="6507180" cy="70961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0" y="3592800"/>
            <a:ext cx="12193200" cy="20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021"/>
          </a:p>
        </p:txBody>
      </p:sp>
      <p:sp>
        <p:nvSpPr>
          <p:cNvPr id="21" name="Datumsplatzhalter 1"/>
          <p:cNvSpPr>
            <a:spLocks noGrp="1"/>
          </p:cNvSpPr>
          <p:nvPr>
            <p:ph type="dt" sz="half" idx="10"/>
          </p:nvPr>
        </p:nvSpPr>
        <p:spPr>
          <a:xfrm>
            <a:off x="777603" y="6444000"/>
            <a:ext cx="11591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97201" y="6444000"/>
            <a:ext cx="6197599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de-DE" smtClean="0">
                <a:solidFill>
                  <a:schemeClr val="bg1"/>
                </a:solidFill>
              </a:rPr>
              <a:t>Footer</a:t>
            </a:r>
            <a:endParaRPr lang="en-US" altLang="de-DE" dirty="0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72412" y="6444000"/>
            <a:ext cx="295001" cy="216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083AEF0-32D3-413B-96F4-77F9494606A0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48400"/>
            <a:ext cx="1216152" cy="3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8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For FAA Use Only]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1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For FAA Use Only]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3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04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For FAA Use Only]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95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de-DE" alt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407" y="914400"/>
            <a:ext cx="1124719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de-DE" dirty="0" smtClean="0"/>
              <a:t>Edit text master formats by clicking</a:t>
            </a:r>
            <a:endParaRPr lang="de-DE" altLang="de-DE" dirty="0" smtClean="0"/>
          </a:p>
          <a:p>
            <a:pPr marL="227013" lvl="1" indent="-227013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dirty="0" smtClean="0"/>
              <a:t>Second level</a:t>
            </a:r>
          </a:p>
          <a:p>
            <a:pPr marL="687388" lvl="2" indent="-234950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Third level</a:t>
            </a:r>
          </a:p>
          <a:p>
            <a:pPr marL="1141413" lvl="3" indent="-227013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601788" lvl="4" indent="-225425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3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782213">
              <a:lnSpc>
                <a:spcPct val="100000"/>
              </a:lnSpc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9575"/>
            <a:ext cx="61468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lang="en-US" sz="1000" baseline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12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782213">
              <a:lnSpc>
                <a:spcPct val="10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48400"/>
            <a:ext cx="1216152" cy="386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60" r:id="rId3"/>
    <p:sldLayoutId id="2147483675" r:id="rId4"/>
    <p:sldLayoutId id="2147483676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461963" indent="0"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342887"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685774"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028662"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371549" algn="l" defTabSz="782213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1875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18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85750" indent="-285750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Char char="•"/>
        <a:defRPr lang="en-US" sz="1800" dirty="0" smtClean="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738188" indent="-285750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lang="en-US" sz="18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200150" indent="-285750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lang="en-US" sz="1800" dirty="0" smtClean="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1662113" indent="-285750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lang="de-DE" sz="1800" dirty="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883411" indent="-135726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125">
          <a:solidFill>
            <a:schemeClr val="tx1"/>
          </a:solidFill>
          <a:latin typeface="+mn-lt"/>
          <a:cs typeface="+mn-cs"/>
        </a:defRPr>
      </a:lvl6pPr>
      <a:lvl7pPr marL="1226298" indent="-135726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125">
          <a:solidFill>
            <a:schemeClr val="tx1"/>
          </a:solidFill>
          <a:latin typeface="+mn-lt"/>
          <a:cs typeface="+mn-cs"/>
        </a:defRPr>
      </a:lvl7pPr>
      <a:lvl8pPr marL="1569185" indent="-135726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125">
          <a:solidFill>
            <a:schemeClr val="tx1"/>
          </a:solidFill>
          <a:latin typeface="+mn-lt"/>
          <a:cs typeface="+mn-cs"/>
        </a:defRPr>
      </a:lvl8pPr>
      <a:lvl9pPr marL="1912072" indent="-135726" algn="l" defTabSz="782213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4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2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9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6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3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1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8" algn="l" defTabSz="68577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4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orient="horz" pos="2085" userDrawn="1">
          <p15:clr>
            <a:srgbClr val="F26B43"/>
          </p15:clr>
        </p15:guide>
        <p15:guide id="6" pos="75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810000"/>
            <a:ext cx="7202760" cy="711600"/>
          </a:xfrm>
          <a:noFill/>
        </p:spPr>
        <p:txBody>
          <a:bodyPr/>
          <a:lstStyle/>
          <a:p>
            <a:pPr algn="r"/>
            <a:r>
              <a:rPr lang="en-US" dirty="0" smtClean="0"/>
              <a:t>Turbulence Avoidance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Developing Predictive Models of Pilot Behavior in Response to Turbulence Encounters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9903" y="5528970"/>
            <a:ext cx="3916457" cy="38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Rafal </a:t>
            </a:r>
            <a:r>
              <a:rPr lang="en-US" sz="1800" b="1" dirty="0" err="1" smtClean="0">
                <a:solidFill>
                  <a:schemeClr val="bg1">
                    <a:lumMod val="95000"/>
                  </a:schemeClr>
                </a:solidFill>
              </a:rPr>
              <a:t>Kicinger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 and Christina Bittle</a:t>
            </a: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840" y="6400800"/>
            <a:ext cx="6209520" cy="31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Turbulence Impact Mitigation Workshop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3,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5-6 September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2018, Mclean, VA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761" t="16942" r="7502" b="13203"/>
          <a:stretch/>
        </p:blipFill>
        <p:spPr>
          <a:xfrm>
            <a:off x="5867399" y="1295400"/>
            <a:ext cx="5820103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Pilot Behavior Analysis: Turbulence Encounter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1371600"/>
            <a:ext cx="5245097" cy="46500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Turbulence encounter identification relies on spatiotemporal vicinity filters defined for each cruise phase track data point:</a:t>
            </a:r>
          </a:p>
          <a:p>
            <a:pPr lvl="2">
              <a:lnSpc>
                <a:spcPct val="125000"/>
              </a:lnSpc>
            </a:pPr>
            <a:r>
              <a:rPr lang="en-US" sz="1600" dirty="0"/>
              <a:t>Lateral dimensions (distance in km from the analyzed track data point)</a:t>
            </a:r>
          </a:p>
          <a:p>
            <a:pPr lvl="2">
              <a:lnSpc>
                <a:spcPct val="125000"/>
              </a:lnSpc>
            </a:pPr>
            <a:r>
              <a:rPr lang="en-US" sz="1600" dirty="0"/>
              <a:t>Vertical dimensions (number of flight levels above and below the analyzed track data point altitude)</a:t>
            </a:r>
          </a:p>
          <a:p>
            <a:pPr lvl="2">
              <a:lnSpc>
                <a:spcPct val="125000"/>
              </a:lnSpc>
            </a:pPr>
            <a:r>
              <a:rPr lang="en-US" sz="1600" dirty="0"/>
              <a:t>Temporal dimensions (time window </a:t>
            </a:r>
            <a:r>
              <a:rPr lang="en-US" sz="1600" dirty="0" smtClean="0"/>
              <a:t>around </a:t>
            </a:r>
            <a:r>
              <a:rPr lang="en-US" sz="1600" dirty="0"/>
              <a:t>the analyzed track data point time)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/>
              <a:t>Analysis includes varying sizes od the spatiotemporal vicinity filter and sample estimator to determine best predictors for altitude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747" y="1890310"/>
            <a:ext cx="1529577" cy="491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Lateral dimensions of the vicinity filter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740" y="2329877"/>
            <a:ext cx="1143000" cy="666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Vertical dimension of the vicinity filter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6511240" y="2996009"/>
            <a:ext cx="708710" cy="44265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7" idx="2"/>
          </p:cNvCxnSpPr>
          <p:nvPr/>
        </p:nvCxnSpPr>
        <p:spPr bwMode="auto">
          <a:xfrm flipH="1">
            <a:off x="7620000" y="2381341"/>
            <a:ext cx="925536" cy="72825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7" idx="2"/>
          </p:cNvCxnSpPr>
          <p:nvPr/>
        </p:nvCxnSpPr>
        <p:spPr bwMode="auto">
          <a:xfrm>
            <a:off x="8545536" y="2381341"/>
            <a:ext cx="152400" cy="57576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183736" y="4195450"/>
            <a:ext cx="1857542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Spatiotemporal vicinity filter around flight track point from which GTGN values are extracted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9" idx="0"/>
          </p:cNvCxnSpPr>
          <p:nvPr/>
        </p:nvCxnSpPr>
        <p:spPr bwMode="auto">
          <a:xfrm flipH="1" flipV="1">
            <a:off x="9677400" y="3657600"/>
            <a:ext cx="435107" cy="53785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61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 b="3434"/>
          <a:stretch/>
        </p:blipFill>
        <p:spPr>
          <a:xfrm>
            <a:off x="6285996" y="1887497"/>
            <a:ext cx="5525004" cy="4284703"/>
          </a:xfrm>
          <a:prstGeom prst="rect">
            <a:avLst/>
          </a:prstGeom>
        </p:spPr>
      </p:pic>
      <p:sp>
        <p:nvSpPr>
          <p:cNvPr id="15" name="Left Bracket 14"/>
          <p:cNvSpPr/>
          <p:nvPr/>
        </p:nvSpPr>
        <p:spPr bwMode="auto">
          <a:xfrm>
            <a:off x="9015182" y="2060292"/>
            <a:ext cx="71217" cy="304799"/>
          </a:xfrm>
          <a:prstGeom prst="leftBracke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Bracket 15"/>
          <p:cNvSpPr/>
          <p:nvPr/>
        </p:nvSpPr>
        <p:spPr bwMode="auto">
          <a:xfrm>
            <a:off x="9580274" y="2060292"/>
            <a:ext cx="45719" cy="639455"/>
          </a:xfrm>
          <a:prstGeom prst="rightBracke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243782" y="2170206"/>
            <a:ext cx="55739" cy="5357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Pilot Behavior Analysis: Response vs Non-Response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1371600"/>
            <a:ext cx="5625222" cy="50679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Two methods used depending on the turbulence data source: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In situ EDR data:</a:t>
            </a:r>
          </a:p>
          <a:p>
            <a:pPr lvl="3">
              <a:lnSpc>
                <a:spcPct val="125000"/>
              </a:lnSpc>
            </a:pPr>
            <a:r>
              <a:rPr lang="en-US" sz="1600" dirty="0"/>
              <a:t>Time interval of size </a:t>
            </a:r>
            <a:r>
              <a:rPr lang="en-US" sz="1600" i="1" dirty="0"/>
              <a:t>t</a:t>
            </a:r>
            <a:r>
              <a:rPr lang="en-US" sz="1600" dirty="0"/>
              <a:t> centered at </a:t>
            </a:r>
            <a:r>
              <a:rPr lang="en-US" sz="1600" dirty="0" smtClean="0"/>
              <a:t>a non-interpolated </a:t>
            </a:r>
            <a:r>
              <a:rPr lang="en-US" sz="1600" dirty="0"/>
              <a:t>in situ EDR </a:t>
            </a:r>
            <a:r>
              <a:rPr lang="en-US" sz="1600" dirty="0" smtClean="0"/>
              <a:t>report.</a:t>
            </a:r>
          </a:p>
          <a:p>
            <a:pPr lvl="3">
              <a:lnSpc>
                <a:spcPct val="125000"/>
              </a:lnSpc>
            </a:pPr>
            <a:r>
              <a:rPr lang="en-US" sz="1600" dirty="0" smtClean="0"/>
              <a:t>Altitude </a:t>
            </a:r>
            <a:r>
              <a:rPr lang="en-US" sz="1600" dirty="0"/>
              <a:t>change events, if any</a:t>
            </a:r>
            <a:r>
              <a:rPr lang="en-US" sz="1600" dirty="0" smtClean="0"/>
              <a:t>, in that time interval are attributed to this turbulence encounter</a:t>
            </a:r>
          </a:p>
          <a:p>
            <a:pPr lvl="3">
              <a:lnSpc>
                <a:spcPct val="125000"/>
              </a:lnSpc>
            </a:pPr>
            <a:r>
              <a:rPr lang="en-US" sz="1600" dirty="0" smtClean="0"/>
              <a:t>Peak EDR value determines the magnitude of the encountered turbulence </a:t>
            </a:r>
            <a:endParaRPr lang="en-US" sz="1600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GTGN data:</a:t>
            </a:r>
          </a:p>
          <a:p>
            <a:pPr lvl="3">
              <a:lnSpc>
                <a:spcPct val="125000"/>
              </a:lnSpc>
            </a:pPr>
            <a:r>
              <a:rPr lang="en-US" sz="1600" dirty="0"/>
              <a:t>Time interval of size </a:t>
            </a:r>
            <a:r>
              <a:rPr lang="en-US" sz="1600" i="1" dirty="0"/>
              <a:t>t</a:t>
            </a:r>
            <a:r>
              <a:rPr lang="en-US" sz="1600" dirty="0"/>
              <a:t> </a:t>
            </a:r>
            <a:r>
              <a:rPr lang="en-US" sz="1600" dirty="0" smtClean="0"/>
              <a:t>defined </a:t>
            </a:r>
            <a:r>
              <a:rPr lang="en-US" sz="1600" dirty="0"/>
              <a:t>for each cruise phase track point</a:t>
            </a:r>
          </a:p>
          <a:p>
            <a:pPr lvl="3">
              <a:lnSpc>
                <a:spcPct val="125000"/>
              </a:lnSpc>
            </a:pPr>
            <a:r>
              <a:rPr lang="en-US" sz="1600" dirty="0" smtClean="0"/>
              <a:t>Magnitude </a:t>
            </a:r>
            <a:r>
              <a:rPr lang="en-US" sz="1600" dirty="0"/>
              <a:t>of the encountered </a:t>
            </a:r>
            <a:r>
              <a:rPr lang="en-US" sz="1600" dirty="0" smtClean="0"/>
              <a:t>turbulence determined by a sample </a:t>
            </a:r>
            <a:r>
              <a:rPr lang="en-US" sz="1600" dirty="0"/>
              <a:t>estimator using the sample extracted from the spatiotemporal </a:t>
            </a:r>
            <a:r>
              <a:rPr lang="en-US" sz="1600" dirty="0" smtClean="0"/>
              <a:t>filter</a:t>
            </a:r>
          </a:p>
          <a:p>
            <a:pPr lvl="1">
              <a:lnSpc>
                <a:spcPct val="125000"/>
              </a:lnSpc>
            </a:pPr>
            <a:r>
              <a:rPr lang="en-US" sz="1700" dirty="0" smtClean="0">
                <a:ea typeface="+mn-ea"/>
              </a:rPr>
              <a:t>Encounters with similar turbulence magnitude are binned together and the frequency of altitude changes attributed to this encounter is computed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700" dirty="0">
              <a:ea typeface="+mn-ea"/>
            </a:endParaRPr>
          </a:p>
          <a:p>
            <a:pPr lvl="1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9949" y="1125800"/>
            <a:ext cx="1529577" cy="491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Non-interpolated in situ EDR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7582" y="1096897"/>
            <a:ext cx="1375533" cy="4472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Identified altitude change event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 flipH="1">
            <a:off x="9396182" y="1544130"/>
            <a:ext cx="459167" cy="6260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7" idx="2"/>
          </p:cNvCxnSpPr>
          <p:nvPr/>
        </p:nvCxnSpPr>
        <p:spPr bwMode="auto">
          <a:xfrm>
            <a:off x="7864738" y="1616831"/>
            <a:ext cx="1365030" cy="59586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855349" y="3243424"/>
            <a:ext cx="1857542" cy="11290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Time interval for attributing altitude change events, if any, to a turbulence encounter with a given intensity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9" idx="1"/>
            <a:endCxn id="15" idx="2"/>
          </p:cNvCxnSpPr>
          <p:nvPr/>
        </p:nvCxnSpPr>
        <p:spPr bwMode="auto">
          <a:xfrm flipH="1" flipV="1">
            <a:off x="9086399" y="2365091"/>
            <a:ext cx="768950" cy="144284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29" idx="1"/>
            <a:endCxn id="16" idx="1"/>
          </p:cNvCxnSpPr>
          <p:nvPr/>
        </p:nvCxnSpPr>
        <p:spPr bwMode="auto">
          <a:xfrm flipH="1" flipV="1">
            <a:off x="9580274" y="2699747"/>
            <a:ext cx="275075" cy="11081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852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4D Turbulence Avoidance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1371600"/>
            <a:ext cx="5625222" cy="46500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Best predictors and spatiotemporal filters* used to compute 4D turbulence avoidance grids based on derived pilot behavior models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Grids defined for each aircraft weight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4D avoidance grids define common baseline for defining derived turbulence translation outputs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Avoidance polygons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Route impacts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Flight plan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A set of parameters is provided to adjust derivation of translation outputs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Likelihood of altitude change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700" dirty="0" smtClean="0">
                <a:ea typeface="+mn-ea"/>
              </a:rPr>
              <a:t>Dwell time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1700" dirty="0">
              <a:ea typeface="+mn-ea"/>
            </a:endParaRPr>
          </a:p>
          <a:p>
            <a:pPr lvl="1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8521697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 Analysis in progress in evaluating and validating TAM predictors for derived pilot behavior models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820" t="27373" r="30550" b="15464"/>
          <a:stretch/>
        </p:blipFill>
        <p:spPr>
          <a:xfrm>
            <a:off x="6108572" y="860177"/>
            <a:ext cx="1944658" cy="2525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750" t="32117" r="4375" b="13041"/>
          <a:stretch/>
        </p:blipFill>
        <p:spPr>
          <a:xfrm>
            <a:off x="6124260" y="3542020"/>
            <a:ext cx="5515195" cy="25848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3929" y="3124200"/>
            <a:ext cx="1939301" cy="339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Small aircraft grid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9375" t="17792" r="26250" b="21371"/>
          <a:stretch/>
        </p:blipFill>
        <p:spPr>
          <a:xfrm>
            <a:off x="8174883" y="860431"/>
            <a:ext cx="1731117" cy="22637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74883" y="3124200"/>
            <a:ext cx="1731117" cy="339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Large aircraft grid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54375" t="34484" r="24375" b="9420"/>
          <a:stretch/>
        </p:blipFill>
        <p:spPr>
          <a:xfrm>
            <a:off x="9985754" y="860177"/>
            <a:ext cx="1653702" cy="228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99201" y="3124200"/>
            <a:ext cx="1640255" cy="339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Heavy aircraft grid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3054" y="5786941"/>
            <a:ext cx="5526401" cy="339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3D view of the small aircraft avoidance grid illustrating vertical extent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3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2" y="1371600"/>
            <a:ext cx="11264897" cy="48006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Developed </a:t>
            </a:r>
            <a:r>
              <a:rPr lang="en-US" sz="2100" dirty="0"/>
              <a:t>a concept of TAM, </a:t>
            </a:r>
            <a:r>
              <a:rPr lang="en-US" sz="2100" dirty="0" smtClean="0"/>
              <a:t>a turbulence </a:t>
            </a:r>
            <a:r>
              <a:rPr lang="en-US" sz="2100" dirty="0"/>
              <a:t>translation technique aimed at providing automated and consistent interpretation of turbulence information relevant for operational decision </a:t>
            </a:r>
            <a:r>
              <a:rPr lang="en-US" sz="2100" dirty="0"/>
              <a:t>making</a:t>
            </a:r>
            <a:endParaRPr lang="en-US" sz="21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Developed a methodology for analyzing pilot behavior in response to turbulence encounters</a:t>
            </a:r>
          </a:p>
          <a:p>
            <a:pPr marL="795338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+mn-ea"/>
              </a:rPr>
              <a:t>Core </a:t>
            </a:r>
            <a:r>
              <a:rPr lang="en-US" sz="2100" dirty="0">
                <a:ea typeface="+mn-ea"/>
              </a:rPr>
              <a:t>component of </a:t>
            </a:r>
            <a:r>
              <a:rPr lang="en-US" sz="2100" dirty="0">
                <a:ea typeface="+mn-ea"/>
              </a:rPr>
              <a:t>TAM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Conducted analysis of in situ EDR data and </a:t>
            </a:r>
            <a:r>
              <a:rPr lang="en-US" sz="2100" dirty="0" smtClean="0"/>
              <a:t>GTGN data </a:t>
            </a:r>
            <a:r>
              <a:rPr lang="en-US" sz="2100" dirty="0"/>
              <a:t>to develop models of pilot behavior in response to turbulence encounters</a:t>
            </a:r>
          </a:p>
          <a:p>
            <a:pPr marL="795338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ea typeface="+mn-ea"/>
              </a:rPr>
              <a:t>Tens </a:t>
            </a:r>
            <a:r>
              <a:rPr lang="en-US" sz="2100" dirty="0">
                <a:ea typeface="+mn-ea"/>
              </a:rPr>
              <a:t>of thousands of flight </a:t>
            </a:r>
            <a:r>
              <a:rPr lang="en-US" sz="2100" dirty="0" smtClean="0">
                <a:ea typeface="+mn-ea"/>
              </a:rPr>
              <a:t>trajectories processed</a:t>
            </a:r>
            <a:endParaRPr lang="en-US" sz="2100" dirty="0">
              <a:ea typeface="+mn-e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Developed a proof of concept </a:t>
            </a:r>
            <a:r>
              <a:rPr lang="en-US" sz="2100" dirty="0"/>
              <a:t>TAM </a:t>
            </a:r>
            <a:r>
              <a:rPr lang="en-US" sz="2100" dirty="0"/>
              <a:t>implementation to support </a:t>
            </a:r>
            <a:r>
              <a:rPr lang="en-US" sz="2100" dirty="0" smtClean="0"/>
              <a:t>analysis, display, </a:t>
            </a:r>
            <a:r>
              <a:rPr lang="en-US" sz="2100" dirty="0"/>
              <a:t>and validation of turbulence translation outputs</a:t>
            </a:r>
          </a:p>
          <a:p>
            <a:pPr lvl="1" indent="0">
              <a:buNone/>
            </a:pPr>
            <a:endParaRPr lang="en-US" sz="1900" dirty="0"/>
          </a:p>
          <a:p>
            <a:pPr>
              <a:spcAft>
                <a:spcPts val="1200"/>
              </a:spcAft>
            </a:pPr>
            <a:r>
              <a:rPr lang="en-US" sz="2100" b="1" dirty="0" smtClean="0"/>
              <a:t>Next steps:</a:t>
            </a:r>
            <a:endParaRPr lang="en-US" sz="2100" b="1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+mn-ea"/>
              </a:rPr>
              <a:t>Evaluation and validation of pilot behavior models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+mn-ea"/>
              </a:rPr>
              <a:t>Stakeholder feedback on TAM </a:t>
            </a:r>
            <a:r>
              <a:rPr lang="en-US" sz="2100" dirty="0">
                <a:ea typeface="+mn-ea"/>
              </a:rPr>
              <a:t>concept and generated turbulence translation outputs</a:t>
            </a:r>
            <a:endParaRPr lang="en-US" sz="2100" dirty="0">
              <a:ea typeface="+mn-ea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+mn-ea"/>
              </a:rPr>
              <a:t>Documentation of research results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1700" dirty="0">
              <a:ea typeface="+mn-ea"/>
            </a:endParaRPr>
          </a:p>
          <a:p>
            <a:pPr lvl="1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US" sz="1700" dirty="0">
              <a:ea typeface="+mn-ea"/>
            </a:endParaRPr>
          </a:p>
          <a:p>
            <a:pPr lvl="1">
              <a:lnSpc>
                <a:spcPct val="125000"/>
              </a:lnSpc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9902" y="1371600"/>
            <a:ext cx="11264897" cy="46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7013" indent="-227013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•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687388" indent="-234950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141413" indent="-227013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1601788" indent="-225425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lang="de-DE"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883411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6pPr>
            <a:lvl7pPr marL="1226298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7pPr>
            <a:lvl8pPr marL="1569185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8pPr>
            <a:lvl9pPr marL="1912072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/>
              <a:t>This research </a:t>
            </a:r>
            <a:r>
              <a:rPr lang="en-US" sz="2000" dirty="0" smtClean="0"/>
              <a:t>was funded </a:t>
            </a:r>
            <a:r>
              <a:rPr lang="en-US" sz="2000" dirty="0"/>
              <a:t>by the FAA Aviation Weather Research Program (AWRP) under contract DTRT57-12-D-30003, “Aviation Weather and Wake Turbulence.” The guidance of our FAA Technical Monitors, Tammy </a:t>
            </a:r>
            <a:r>
              <a:rPr lang="en-US" sz="2000" dirty="0" err="1" smtClean="0"/>
              <a:t>Flowe</a:t>
            </a:r>
            <a:r>
              <a:rPr lang="en-US" sz="2000" dirty="0" smtClean="0"/>
              <a:t> and </a:t>
            </a:r>
            <a:r>
              <a:rPr lang="en-US" sz="2000" dirty="0"/>
              <a:t>Warren </a:t>
            </a:r>
            <a:r>
              <a:rPr lang="en-US" sz="2000" dirty="0" err="1"/>
              <a:t>Fellner</a:t>
            </a:r>
            <a:r>
              <a:rPr lang="en-US" sz="2000" dirty="0"/>
              <a:t>, is greatly appreciated.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also </a:t>
            </a:r>
            <a:r>
              <a:rPr lang="en-US" sz="2000" dirty="0"/>
              <a:t>acknowledge help from </a:t>
            </a:r>
            <a:r>
              <a:rPr lang="en-US" sz="2000" dirty="0" smtClean="0"/>
              <a:t>Steve </a:t>
            </a:r>
            <a:r>
              <a:rPr lang="en-US" sz="2000" dirty="0" err="1" smtClean="0"/>
              <a:t>Abelman</a:t>
            </a:r>
            <a:r>
              <a:rPr lang="en-US" sz="2000" dirty="0" smtClean="0"/>
              <a:t>, Bob Sharman, Julia </a:t>
            </a:r>
            <a:r>
              <a:rPr lang="en-US" sz="2000" dirty="0" smtClean="0"/>
              <a:t>Pearson</a:t>
            </a:r>
            <a:r>
              <a:rPr lang="en-US" sz="2000" dirty="0"/>
              <a:t>, Julie </a:t>
            </a:r>
            <a:r>
              <a:rPr lang="en-US" sz="2000" dirty="0" err="1" smtClean="0"/>
              <a:t>Prestopnik</a:t>
            </a:r>
            <a:r>
              <a:rPr lang="en-US" sz="2000" dirty="0" smtClean="0"/>
              <a:t>, Robert Lee, and </a:t>
            </a:r>
            <a:r>
              <a:rPr lang="en-US" sz="2000" dirty="0" smtClean="0"/>
              <a:t>a major US airline for sharing in situ EDR data for analysis.</a:t>
            </a:r>
            <a:endParaRPr lang="en-US" sz="1900" kern="0" dirty="0" smtClean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1700" kern="0" dirty="0" smtClean="0">
              <a:ea typeface="+mn-ea"/>
            </a:endParaRPr>
          </a:p>
          <a:p>
            <a:pPr lvl="1">
              <a:lnSpc>
                <a:spcPct val="125000"/>
              </a:lnSpc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06966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42410" y="838200"/>
            <a:ext cx="6507180" cy="2286000"/>
          </a:xfrm>
        </p:spPr>
        <p:txBody>
          <a:bodyPr>
            <a:normAutofit fontScale="40000" lnSpcReduction="20000"/>
          </a:bodyPr>
          <a:lstStyle/>
          <a:p>
            <a:r>
              <a:rPr lang="en-US" sz="6200" dirty="0" smtClean="0"/>
              <a:t>Contact Information:</a:t>
            </a:r>
          </a:p>
          <a:p>
            <a:endParaRPr lang="en-US" sz="4300" dirty="0" smtClean="0"/>
          </a:p>
          <a:p>
            <a:pPr>
              <a:lnSpc>
                <a:spcPct val="170000"/>
              </a:lnSpc>
            </a:pPr>
            <a:r>
              <a:rPr lang="en-US" sz="4300" dirty="0" smtClean="0"/>
              <a:t>Rafal </a:t>
            </a:r>
            <a:r>
              <a:rPr lang="en-US" sz="4300" dirty="0" err="1" smtClean="0"/>
              <a:t>Kicinger</a:t>
            </a:r>
            <a:endParaRPr lang="en-US" sz="4300" dirty="0" smtClean="0"/>
          </a:p>
          <a:p>
            <a:pPr>
              <a:lnSpc>
                <a:spcPct val="170000"/>
              </a:lnSpc>
            </a:pPr>
            <a:r>
              <a:rPr lang="en-US" sz="4300" dirty="0" err="1" smtClean="0"/>
              <a:t>Metron</a:t>
            </a:r>
            <a:r>
              <a:rPr lang="en-US" sz="4300" dirty="0" smtClean="0"/>
              <a:t> Aviation, Inc.</a:t>
            </a:r>
          </a:p>
          <a:p>
            <a:pPr>
              <a:lnSpc>
                <a:spcPct val="170000"/>
              </a:lnSpc>
            </a:pPr>
            <a:r>
              <a:rPr lang="en-US" sz="4300" dirty="0" smtClean="0"/>
              <a:t>E-mail: Rafal.Kicinger@MetronAviation.com</a:t>
            </a:r>
            <a:endParaRPr lang="en-US" sz="4300" dirty="0"/>
          </a:p>
          <a:p>
            <a:pPr>
              <a:lnSpc>
                <a:spcPct val="170000"/>
              </a:lnSpc>
            </a:pPr>
            <a:r>
              <a:rPr lang="en-US" sz="4300" dirty="0" smtClean="0"/>
              <a:t>Phone: 703 234 0771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Turbulence Impact Mitigation Workshop 3, 5-6 September 2018, Mclean, </a:t>
            </a:r>
            <a:r>
              <a:rPr lang="en-US" dirty="0" smtClean="0">
                <a:solidFill>
                  <a:schemeClr val="bg1"/>
                </a:solidFill>
              </a:rPr>
              <a:t>VA</a:t>
            </a:r>
            <a:endParaRPr lang="en-US" alt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AEF0-32D3-413B-96F4-77F9494606A0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983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07" y="1295400"/>
            <a:ext cx="6918993" cy="5086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Turbulence impacts flight </a:t>
            </a:r>
            <a:r>
              <a:rPr lang="en-US" sz="2000" b="1" dirty="0" smtClean="0"/>
              <a:t>operations</a:t>
            </a:r>
            <a:endParaRPr lang="en-US" sz="2000" b="1" dirty="0"/>
          </a:p>
          <a:p>
            <a:pPr lvl="1"/>
            <a:r>
              <a:rPr lang="en-US" sz="1600" dirty="0"/>
              <a:t>Discomfort </a:t>
            </a:r>
            <a:r>
              <a:rPr lang="en-US" sz="1600" dirty="0" smtClean="0"/>
              <a:t>for passengers</a:t>
            </a:r>
            <a:endParaRPr lang="en-US" sz="1600" dirty="0"/>
          </a:p>
          <a:p>
            <a:pPr lvl="1"/>
            <a:r>
              <a:rPr lang="en-US" sz="1600" dirty="0"/>
              <a:t>Temporary loss of aircraft control</a:t>
            </a:r>
          </a:p>
          <a:p>
            <a:pPr lvl="1"/>
            <a:r>
              <a:rPr lang="en-US" sz="1600" dirty="0"/>
              <a:t>Aircraft damage</a:t>
            </a:r>
          </a:p>
          <a:p>
            <a:pPr lvl="1"/>
            <a:r>
              <a:rPr lang="en-US" sz="1600" dirty="0"/>
              <a:t>Injuries, or even deaths, of passengers and flight attendants</a:t>
            </a:r>
          </a:p>
          <a:p>
            <a:pPr marL="158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ea typeface="+mn-ea"/>
              </a:rPr>
              <a:t>and Air Traffic Control </a:t>
            </a:r>
            <a:r>
              <a:rPr lang="en-US" sz="2000" b="1" dirty="0">
                <a:ea typeface="+mn-ea"/>
              </a:rPr>
              <a:t>(ATC)</a:t>
            </a:r>
          </a:p>
          <a:p>
            <a:pPr lvl="1"/>
            <a:r>
              <a:rPr lang="en-US" sz="1600" dirty="0"/>
              <a:t>Increased controllers’ workload as pilots request altitude changes </a:t>
            </a:r>
          </a:p>
          <a:p>
            <a:pPr lvl="1"/>
            <a:r>
              <a:rPr lang="en-US" sz="1600" dirty="0"/>
              <a:t>Reduced airspace utilization when air traffic controllers “close” the airspace </a:t>
            </a:r>
            <a:endParaRPr lang="en-US" sz="1600" dirty="0" smtClean="0"/>
          </a:p>
          <a:p>
            <a:pPr marL="158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ea typeface="+mn-ea"/>
              </a:rPr>
              <a:t>When compared </a:t>
            </a:r>
            <a:r>
              <a:rPr lang="en-US" sz="2000" b="1" dirty="0">
                <a:ea typeface="+mn-ea"/>
              </a:rPr>
              <a:t>to convection, </a:t>
            </a:r>
            <a:r>
              <a:rPr lang="en-US" sz="2000" b="1" dirty="0" smtClean="0">
                <a:ea typeface="+mn-ea"/>
              </a:rPr>
              <a:t>is adds </a:t>
            </a:r>
            <a:r>
              <a:rPr lang="en-US" sz="2000" b="1" dirty="0">
                <a:ea typeface="+mn-ea"/>
              </a:rPr>
              <a:t>another layer of complexity</a:t>
            </a:r>
          </a:p>
          <a:p>
            <a:pPr lvl="1"/>
            <a:r>
              <a:rPr lang="en-US" sz="1600" dirty="0"/>
              <a:t>It cannot be physically observed by </a:t>
            </a:r>
            <a:r>
              <a:rPr lang="en-US" sz="1600" dirty="0" smtClean="0"/>
              <a:t>pilots and controllers </a:t>
            </a:r>
            <a:endParaRPr lang="en-US" sz="1600" dirty="0"/>
          </a:p>
          <a:p>
            <a:pPr lvl="1"/>
            <a:r>
              <a:rPr lang="en-US" sz="1600" dirty="0" smtClean="0"/>
              <a:t>Different </a:t>
            </a:r>
            <a:r>
              <a:rPr lang="en-US" sz="1600" dirty="0"/>
              <a:t>types of aircraft </a:t>
            </a:r>
            <a:r>
              <a:rPr lang="en-US" sz="1600" dirty="0" smtClean="0"/>
              <a:t>can </a:t>
            </a:r>
            <a:r>
              <a:rPr lang="en-US" sz="1600" dirty="0"/>
              <a:t>be affected differently by the same atmospheric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9285" y="3843497"/>
            <a:ext cx="3949285" cy="1826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/>
              <a:t>“</a:t>
            </a:r>
            <a:r>
              <a:rPr lang="en-US" sz="1200" i="1" dirty="0"/>
              <a:t>American Airlines officials say five passengers were injured on a flight from Grenada to Miami after the plane encountered some unexpected turbulence.</a:t>
            </a:r>
            <a:br>
              <a:rPr lang="en-US" sz="1200" i="1" dirty="0"/>
            </a:br>
            <a:r>
              <a:rPr lang="en-US" sz="1200" i="1" dirty="0"/>
              <a:t/>
            </a:r>
            <a:br>
              <a:rPr lang="en-US" sz="1200" i="1" dirty="0"/>
            </a:br>
            <a:r>
              <a:rPr lang="en-US" sz="1200" i="1" dirty="0"/>
              <a:t>American's Flight 982 landed at Miami International Airport shortly before noon Thursday without incident. Five passengers were taken to a hospital for minor injuries.”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6693" y="5451207"/>
            <a:ext cx="2005677" cy="254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ABC News, Oct 1, 2015</a:t>
            </a:r>
          </a:p>
        </p:txBody>
      </p:sp>
      <p:pic>
        <p:nvPicPr>
          <p:cNvPr id="3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71600"/>
            <a:ext cx="3949285" cy="237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1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7" y="1219200"/>
            <a:ext cx="6080793" cy="4633230"/>
          </a:xfrm>
          <a:prstGeom prst="rect">
            <a:avLst/>
          </a:prstGeom>
        </p:spPr>
        <p:txBody>
          <a:bodyPr/>
          <a:lstStyle/>
          <a:p>
            <a:pPr marL="158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ea typeface="+mn-ea"/>
              </a:rPr>
              <a:t>Develop a 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</a:rPr>
              <a:t>predictive turbulence translation technique</a:t>
            </a:r>
            <a:r>
              <a:rPr lang="en-US" sz="2000" b="1" dirty="0">
                <a:ea typeface="+mn-ea"/>
              </a:rPr>
              <a:t> </a:t>
            </a:r>
            <a:r>
              <a:rPr lang="en-US" sz="2000" b="1" dirty="0" smtClean="0">
                <a:ea typeface="+mn-ea"/>
              </a:rPr>
              <a:t>relating pilots’ behavior to encountered turbulence and providing</a:t>
            </a:r>
            <a:endParaRPr lang="en-US" sz="2000" b="1" dirty="0">
              <a:ea typeface="+mn-ea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Automated </a:t>
            </a:r>
            <a:r>
              <a:rPr lang="en-US" sz="2000" dirty="0"/>
              <a:t>and consistent interpretation of turbulence information relevant for operational decision making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Depictions </a:t>
            </a:r>
            <a:r>
              <a:rPr lang="en-US" sz="2000" dirty="0"/>
              <a:t>of actionable turbulence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Shared situation awareness </a:t>
            </a:r>
            <a:r>
              <a:rPr lang="en-US" sz="2000" dirty="0" smtClean="0"/>
              <a:t>of </a:t>
            </a:r>
            <a:r>
              <a:rPr lang="en-US" sz="2000" dirty="0"/>
              <a:t>turbulence impacts to </a:t>
            </a:r>
            <a:r>
              <a:rPr lang="en-US" sz="2000" dirty="0" smtClean="0"/>
              <a:t>stakeholders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20416" r="2473" b="6873"/>
          <a:stretch/>
        </p:blipFill>
        <p:spPr bwMode="auto">
          <a:xfrm>
            <a:off x="7391400" y="1524000"/>
            <a:ext cx="2133600" cy="1513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19" y="1524000"/>
            <a:ext cx="2133600" cy="15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0198" r="2564" b="6327"/>
          <a:stretch/>
        </p:blipFill>
        <p:spPr bwMode="auto">
          <a:xfrm>
            <a:off x="7391400" y="3354672"/>
            <a:ext cx="2133600" cy="151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0416" r="3205" b="10366"/>
          <a:stretch/>
        </p:blipFill>
        <p:spPr bwMode="auto">
          <a:xfrm>
            <a:off x="9685919" y="3360534"/>
            <a:ext cx="2133600" cy="151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13083"/>
            <a:ext cx="2133600" cy="156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21252" r="2367" b="5908"/>
          <a:stretch/>
        </p:blipFill>
        <p:spPr bwMode="auto">
          <a:xfrm>
            <a:off x="9680057" y="5111619"/>
            <a:ext cx="2133600" cy="156614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18"/>
          <p:cNvSpPr txBox="1"/>
          <p:nvPr/>
        </p:nvSpPr>
        <p:spPr>
          <a:xfrm>
            <a:off x="7391399" y="1066800"/>
            <a:ext cx="2133601" cy="5170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</a:t>
            </a:r>
            <a:r>
              <a:rPr lang="en-US" sz="1200" dirty="0" smtClean="0">
                <a:solidFill>
                  <a:schemeClr val="bg1"/>
                </a:solidFill>
              </a:rPr>
              <a:t>urbulence </a:t>
            </a:r>
            <a:r>
              <a:rPr lang="en-US" sz="1200" dirty="0">
                <a:solidFill>
                  <a:schemeClr val="bg1"/>
                </a:solidFill>
              </a:rPr>
              <a:t>avoidance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regions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0058" y="1066800"/>
            <a:ext cx="2133600" cy="5170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Aircraft type/weight class specific avoidance </a:t>
            </a:r>
            <a:r>
              <a:rPr lang="en-US" sz="1200" dirty="0">
                <a:solidFill>
                  <a:schemeClr val="bg1"/>
                </a:solidFill>
              </a:rPr>
              <a:t>regions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399" y="3072830"/>
            <a:ext cx="2133601" cy="2866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Route Impacts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80058" y="3072830"/>
            <a:ext cx="2133600" cy="2866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Sector Impacts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399" y="4902118"/>
            <a:ext cx="2133601" cy="2866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Flight Level Impacts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0057" y="4902118"/>
            <a:ext cx="2133601" cy="2866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Flight Trajectory Impacts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Turbulence Avoidance Model (TAM) </a:t>
            </a:r>
            <a:r>
              <a:rPr lang="en-US" sz="3200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fld id="{F7CE7AB7-A104-46A5-B6CD-26082A13EDB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:\KnowledgeBase\MyStuff\Projects\TAM\Deliverables\Concept of Use\Graphics\TAMDiagr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8747533" cy="5174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6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Prior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7" y="1566000"/>
            <a:ext cx="6842793" cy="428643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Turbulence Impact Analysis and Modeling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Part </a:t>
            </a:r>
            <a:r>
              <a:rPr lang="en-US" sz="1600" dirty="0"/>
              <a:t>of </a:t>
            </a:r>
            <a:r>
              <a:rPr lang="en-US" sz="1600" dirty="0" smtClean="0"/>
              <a:t>weather impact and weather translation NRA projects </a:t>
            </a:r>
            <a:r>
              <a:rPr lang="en-US" sz="1600" dirty="0"/>
              <a:t>for NASA </a:t>
            </a:r>
            <a:r>
              <a:rPr lang="en-US" sz="1600" dirty="0" smtClean="0"/>
              <a:t>Ames in collaboration </a:t>
            </a:r>
            <a:r>
              <a:rPr lang="en-US" sz="1600" dirty="0"/>
              <a:t>with NCAR (</a:t>
            </a:r>
            <a:r>
              <a:rPr lang="en-US" sz="1600" dirty="0" smtClean="0"/>
              <a:t>Sharman)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Initial formulation of turbulence impact models based on limited </a:t>
            </a:r>
            <a:r>
              <a:rPr lang="en-US" sz="1600" dirty="0"/>
              <a:t>datasets (</a:t>
            </a:r>
            <a:r>
              <a:rPr lang="en-US" sz="1600" dirty="0" err="1"/>
              <a:t>Krozel</a:t>
            </a:r>
            <a:r>
              <a:rPr lang="en-US" sz="1600" dirty="0"/>
              <a:t>, </a:t>
            </a:r>
            <a:r>
              <a:rPr lang="en-US" sz="1600" dirty="0" err="1" smtClean="0"/>
              <a:t>Klimenko</a:t>
            </a:r>
            <a:r>
              <a:rPr lang="en-US" sz="1600" dirty="0" smtClean="0"/>
              <a:t>)</a:t>
            </a:r>
          </a:p>
          <a:p>
            <a:pPr marL="158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ea typeface="+mn-ea"/>
              </a:rPr>
              <a:t>TAM Phase 1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Needs and benefits analysis for the FAA in collaboration with </a:t>
            </a:r>
            <a:r>
              <a:rPr lang="en-US" sz="1600" dirty="0" err="1" smtClean="0"/>
              <a:t>AvMet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Development of initial turbulence encounters repository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Stakeholder surveys to determine operational needs and shortfalls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Initial concept of use development</a:t>
            </a:r>
          </a:p>
          <a:p>
            <a:pPr marL="158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ea typeface="+mn-ea"/>
              </a:rPr>
              <a:t>TAM Phase </a:t>
            </a:r>
            <a:r>
              <a:rPr lang="en-US" sz="2000" b="1" dirty="0" smtClean="0">
                <a:ea typeface="+mn-ea"/>
              </a:rPr>
              <a:t>2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Analysis of accuracy and consistency of turbulence information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Development of refined pilot behavior models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Validation of TAM outputs</a:t>
            </a:r>
            <a:endParaRPr lang="en-US" sz="1600" dirty="0"/>
          </a:p>
          <a:p>
            <a:pPr marL="1588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5066" r="24814" b="5066"/>
          <a:stretch>
            <a:fillRect/>
          </a:stretch>
        </p:blipFill>
        <p:spPr bwMode="auto">
          <a:xfrm>
            <a:off x="7924800" y="914400"/>
            <a:ext cx="37401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510650" y="1544950"/>
            <a:ext cx="1308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100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Calibri" panose="020F0502020204030204" pitchFamily="34" charset="0"/>
              </a:rPr>
              <a:t>No Response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526712" y="2268481"/>
            <a:ext cx="1308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1000"/>
              </a:spcAft>
            </a:pPr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Descended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113962" y="2797175"/>
            <a:ext cx="1308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1000"/>
              </a:spcAft>
            </a:pPr>
            <a:r>
              <a:rPr lang="en-US" altLang="en-US" sz="1600" b="1">
                <a:solidFill>
                  <a:srgbClr val="008000"/>
                </a:solidFill>
                <a:latin typeface="Calibri" panose="020F0502020204030204" pitchFamily="34" charset="0"/>
              </a:rPr>
              <a:t>Climbed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441781" y="3029744"/>
            <a:ext cx="1308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100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Re-routed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pic>
        <p:nvPicPr>
          <p:cNvPr id="14" name="Picture 12" descr="TWAM pl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4568" r="749" b="697"/>
          <a:stretch/>
        </p:blipFill>
        <p:spPr bwMode="auto">
          <a:xfrm>
            <a:off x="8229601" y="3886200"/>
            <a:ext cx="3520280" cy="29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2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Behavior Analysis: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07" y="1676399"/>
            <a:ext cx="6309933" cy="449580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Detect and quantify pilot responses behavior </a:t>
            </a:r>
            <a:r>
              <a:rPr lang="en-US" dirty="0"/>
              <a:t>to turbulence </a:t>
            </a:r>
            <a:r>
              <a:rPr lang="en-US" dirty="0" smtClean="0"/>
              <a:t>encounters </a:t>
            </a:r>
          </a:p>
          <a:p>
            <a:pPr lvl="2"/>
            <a:r>
              <a:rPr lang="en-US" sz="1600" dirty="0"/>
              <a:t>Focus on altitude change events, or lack thereof, when encountering turbulence of </a:t>
            </a:r>
            <a:r>
              <a:rPr lang="en-US" sz="1600" dirty="0" smtClean="0"/>
              <a:t>given </a:t>
            </a:r>
            <a:r>
              <a:rPr lang="en-US" sz="1600" dirty="0"/>
              <a:t>intensity</a:t>
            </a:r>
          </a:p>
          <a:p>
            <a:pPr lvl="2"/>
            <a:r>
              <a:rPr lang="en-US" sz="1600" dirty="0"/>
              <a:t>Scope limited to cruise </a:t>
            </a:r>
            <a:r>
              <a:rPr lang="en-US" sz="1600" dirty="0" smtClean="0"/>
              <a:t>phase of a flight</a:t>
            </a:r>
            <a:endParaRPr lang="en-US" sz="1600" dirty="0"/>
          </a:p>
          <a:p>
            <a:pPr lvl="1"/>
            <a:r>
              <a:rPr lang="en-US" dirty="0" smtClean="0"/>
              <a:t>Develop </a:t>
            </a:r>
            <a:r>
              <a:rPr lang="en-US" dirty="0"/>
              <a:t>statistical approach for identifying best predictors for pilot </a:t>
            </a:r>
            <a:r>
              <a:rPr lang="en-US" dirty="0" smtClean="0"/>
              <a:t>responses</a:t>
            </a:r>
          </a:p>
          <a:p>
            <a:pPr lvl="2"/>
            <a:r>
              <a:rPr lang="en-US" sz="1600" dirty="0"/>
              <a:t>Size of local spatiotemporal neighborhood in the vicinity of </a:t>
            </a:r>
            <a:r>
              <a:rPr lang="en-US" sz="1600" dirty="0" smtClean="0"/>
              <a:t>a turbulence </a:t>
            </a:r>
            <a:r>
              <a:rPr lang="en-US" sz="1600" dirty="0"/>
              <a:t>encounter</a:t>
            </a:r>
          </a:p>
          <a:p>
            <a:pPr lvl="2"/>
            <a:r>
              <a:rPr lang="en-US" sz="1600" dirty="0"/>
              <a:t>Sample estimator</a:t>
            </a:r>
          </a:p>
          <a:p>
            <a:pPr lvl="1"/>
            <a:r>
              <a:rPr lang="en-US" dirty="0" smtClean="0"/>
              <a:t>Develop parameterized representations </a:t>
            </a:r>
            <a:r>
              <a:rPr lang="en-US" dirty="0"/>
              <a:t>of pilot </a:t>
            </a:r>
            <a:r>
              <a:rPr lang="en-US" dirty="0" smtClean="0"/>
              <a:t>behavior models that </a:t>
            </a:r>
            <a:r>
              <a:rPr lang="en-US" dirty="0"/>
              <a:t>can be stratified based on</a:t>
            </a:r>
          </a:p>
          <a:p>
            <a:pPr lvl="2"/>
            <a:r>
              <a:rPr lang="en-US" sz="1600" dirty="0"/>
              <a:t>Aircraft weight </a:t>
            </a:r>
            <a:r>
              <a:rPr lang="en-US" sz="1600" dirty="0" smtClean="0"/>
              <a:t>class </a:t>
            </a:r>
            <a:endParaRPr lang="en-US" sz="1600" dirty="0"/>
          </a:p>
          <a:p>
            <a:pPr lvl="2"/>
            <a:r>
              <a:rPr lang="en-US" sz="1600" dirty="0" smtClean="0"/>
              <a:t>Region</a:t>
            </a:r>
            <a:endParaRPr lang="en-US" sz="1600" dirty="0"/>
          </a:p>
          <a:p>
            <a:pPr lvl="2"/>
            <a:r>
              <a:rPr lang="en-US" sz="1600" dirty="0"/>
              <a:t>Airline policy/tolerance to turbulence </a:t>
            </a:r>
            <a:r>
              <a:rPr lang="en-US" sz="1600" dirty="0" smtClean="0"/>
              <a:t>encounters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7515580" y="1061411"/>
            <a:ext cx="4490572" cy="495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defTabSz="914400">
              <a:lnSpc>
                <a:spcPct val="80000"/>
              </a:lnSpc>
              <a:spcBef>
                <a:spcPct val="50000"/>
              </a:spcBef>
              <a:defRPr sz="1400"/>
            </a:lvl1pPr>
          </a:lstStyle>
          <a:p>
            <a:r>
              <a:rPr lang="en-US" dirty="0" smtClean="0"/>
              <a:t>Classifying pilot’s </a:t>
            </a:r>
            <a:r>
              <a:rPr lang="en-US" dirty="0"/>
              <a:t>response </a:t>
            </a:r>
            <a:r>
              <a:rPr lang="en-US" dirty="0" smtClean="0"/>
              <a:t>based on in situ EDR reports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r="3261"/>
          <a:stretch/>
        </p:blipFill>
        <p:spPr bwMode="auto">
          <a:xfrm>
            <a:off x="8382000" y="1521353"/>
            <a:ext cx="2931317" cy="191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8534400" y="2485108"/>
            <a:ext cx="1125416" cy="571167"/>
          </a:xfrm>
          <a:prstGeom prst="borderCallout1">
            <a:avLst>
              <a:gd name="adj1" fmla="val -954"/>
              <a:gd name="adj2" fmla="val 52917"/>
              <a:gd name="adj3" fmla="val -1062"/>
              <a:gd name="adj4" fmla="val 16168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Altitude change event at </a:t>
            </a:r>
            <a:r>
              <a:rPr lang="en-US" sz="1050" dirty="0" smtClean="0">
                <a:solidFill>
                  <a:schemeClr val="tx1"/>
                </a:solidFill>
              </a:rPr>
              <a:t>t</a:t>
            </a:r>
            <a:r>
              <a:rPr lang="en-US" sz="1050" baseline="-25000" dirty="0" smtClean="0">
                <a:solidFill>
                  <a:schemeClr val="tx1"/>
                </a:solidFill>
              </a:rPr>
              <a:t>0</a:t>
            </a:r>
            <a:endParaRPr lang="en-US" sz="1050" baseline="-25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3772" y="1495546"/>
            <a:ext cx="1296842" cy="6682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sym typeface="Symbol"/>
              </a:rPr>
              <a:t>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30000" dirty="0">
                <a:solidFill>
                  <a:schemeClr val="tx1"/>
                </a:solidFill>
              </a:rPr>
              <a:t>buf</a:t>
            </a:r>
            <a:r>
              <a:rPr lang="en-US" dirty="0">
                <a:solidFill>
                  <a:schemeClr val="tx1"/>
                </a:solidFill>
              </a:rPr>
              <a:t>: Time buffer for maneuver detection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62400"/>
            <a:ext cx="2890912" cy="20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8046199" y="5854907"/>
            <a:ext cx="1828800" cy="617203"/>
          </a:xfrm>
          <a:prstGeom prst="borderCallout1">
            <a:avLst>
              <a:gd name="adj1" fmla="val -954"/>
              <a:gd name="adj2" fmla="val 52917"/>
              <a:gd name="adj3" fmla="val -112180"/>
              <a:gd name="adj4" fmla="val 125662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Turbulence encounter with intensity exceeding a threshold value event at t</a:t>
            </a:r>
            <a:r>
              <a:rPr lang="en-US" sz="105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055157"/>
            <a:ext cx="1762215" cy="9064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30000" dirty="0">
                <a:solidFill>
                  <a:schemeClr val="tx1"/>
                </a:solidFill>
              </a:rPr>
              <a:t>vic</a:t>
            </a:r>
            <a:r>
              <a:rPr lang="en-US" dirty="0">
                <a:solidFill>
                  <a:schemeClr val="tx1"/>
                </a:solidFill>
              </a:rPr>
              <a:t> x R</a:t>
            </a:r>
            <a:r>
              <a:rPr lang="en-US" baseline="30000" dirty="0">
                <a:solidFill>
                  <a:schemeClr val="tx1"/>
                </a:solidFill>
              </a:rPr>
              <a:t>vic</a:t>
            </a:r>
            <a:r>
              <a:rPr lang="en-US" dirty="0">
                <a:solidFill>
                  <a:schemeClr val="tx1"/>
                </a:solidFill>
              </a:rPr>
              <a:t> x z</a:t>
            </a:r>
            <a:r>
              <a:rPr lang="en-US" baseline="30000" dirty="0">
                <a:solidFill>
                  <a:schemeClr val="tx1"/>
                </a:solidFill>
              </a:rPr>
              <a:t>vic  x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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30000" dirty="0">
                <a:solidFill>
                  <a:schemeClr val="tx1"/>
                </a:solidFill>
              </a:rPr>
              <a:t>vic </a:t>
            </a:r>
            <a:r>
              <a:rPr lang="en-US" dirty="0">
                <a:solidFill>
                  <a:schemeClr val="tx1"/>
                </a:solidFill>
              </a:rPr>
              <a:t>: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Size of the spatiotemporal vicinity around turbulence encounter location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580" y="3475545"/>
            <a:ext cx="4490572" cy="437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defTabSz="914400">
              <a:lnSpc>
                <a:spcPct val="80000"/>
              </a:lnSpc>
              <a:spcBef>
                <a:spcPct val="50000"/>
              </a:spcBef>
              <a:defRPr sz="1400"/>
            </a:lvl1pPr>
          </a:lstStyle>
          <a:p>
            <a:r>
              <a:rPr lang="en-US" dirty="0"/>
              <a:t>Classifying pilot’s response </a:t>
            </a:r>
            <a:r>
              <a:rPr lang="en-US" dirty="0" smtClean="0"/>
              <a:t>based on gridded GTGN vicinity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3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Pilot Behavior Analysis: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4067374"/>
            <a:ext cx="5418347" cy="237220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In situ EDR data from a major US airline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1+ year of in situ EDR </a:t>
            </a:r>
            <a:r>
              <a:rPr lang="en-US" sz="2100" dirty="0" smtClean="0"/>
              <a:t>reports, 200,000</a:t>
            </a:r>
            <a:r>
              <a:rPr lang="en-US" sz="2100" dirty="0"/>
              <a:t>+ EDR reports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/>
              <a:t>Each report includes peak and median EDR values, position, time, ACID, origin and destination airports</a:t>
            </a:r>
          </a:p>
          <a:p>
            <a:pPr marL="285134" lvl="1" indent="-180000">
              <a:spcBef>
                <a:spcPts val="600"/>
              </a:spcBef>
              <a:buSzPct val="120000"/>
              <a:buFont typeface="Arial" charset="0"/>
            </a:pPr>
            <a:r>
              <a:rPr lang="en-US" sz="2100" dirty="0">
                <a:ea typeface="+mn-ea"/>
              </a:rPr>
              <a:t>About </a:t>
            </a:r>
            <a:r>
              <a:rPr lang="en-US" sz="2100" dirty="0" smtClean="0">
                <a:ea typeface="+mn-ea"/>
              </a:rPr>
              <a:t>12% </a:t>
            </a:r>
            <a:r>
              <a:rPr lang="en-US" sz="2100" dirty="0">
                <a:ea typeface="+mn-ea"/>
              </a:rPr>
              <a:t>of these reports are non-interpolated (i.e., contain actually observed values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456" t="15133" r="5669" b="3839"/>
          <a:stretch/>
        </p:blipFill>
        <p:spPr>
          <a:xfrm>
            <a:off x="270562" y="918882"/>
            <a:ext cx="5617688" cy="3043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922" t="42169" r="28206" b="12048"/>
          <a:stretch/>
        </p:blipFill>
        <p:spPr>
          <a:xfrm>
            <a:off x="6172200" y="914400"/>
            <a:ext cx="5715000" cy="301969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72200" y="4067375"/>
            <a:ext cx="5715000" cy="21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5750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lang="en-US" sz="1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738188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en-US" sz="180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200150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en-US" sz="1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1662113" marR="0" indent="-285750" algn="l" defTabSz="782213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 lang="de-DE" sz="18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883411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6pPr>
            <a:lvl7pPr marL="1226298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7pPr>
            <a:lvl8pPr marL="1569185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8pPr>
            <a:lvl9pPr marL="1912072" indent="-135726" algn="l" defTabSz="782213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125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Graphical Turbulence Guidance </a:t>
            </a:r>
            <a:r>
              <a:rPr lang="en-US" kern="0" dirty="0" err="1" smtClean="0"/>
              <a:t>Nowcast</a:t>
            </a:r>
            <a:r>
              <a:rPr lang="en-US" kern="0" dirty="0" smtClean="0"/>
              <a:t> (GTGN) from NCAR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2+ years of gridded EDR </a:t>
            </a:r>
            <a:r>
              <a:rPr lang="en-US" kern="0" dirty="0" err="1" smtClean="0"/>
              <a:t>nowcast</a:t>
            </a:r>
            <a:r>
              <a:rPr lang="en-US" kern="0" dirty="0" smtClean="0"/>
              <a:t> data spanning the entire 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Updated every 15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Altitude range from surface to FL500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5858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Pilot Behavior Analysis: Data Cleansing and Trajectory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1371600"/>
            <a:ext cx="5854697" cy="4650027"/>
          </a:xfrm>
        </p:spPr>
        <p:txBody>
          <a:bodyPr>
            <a:normAutofit/>
          </a:bodyPr>
          <a:lstStyle/>
          <a:p>
            <a:r>
              <a:rPr lang="en-US" sz="1900" dirty="0"/>
              <a:t>In situ EDR data is processed and matched into trajectories: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Each trajectory corresponds to an individual flight leg (origin-destination pair)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Invalid trajectories (minimum number of EDR reports, minimum number of non-interpolated EDR reports) are filtered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Matching flight track data from FAA SWIM are identified for each extracted EDR trajectory to address position report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 position data are determined for all non-interpolated EDR reports based on SWIM flight track data and used in the analysis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25" t="15657" r="26875" b="4234"/>
          <a:stretch/>
        </p:blipFill>
        <p:spPr>
          <a:xfrm>
            <a:off x="6858000" y="1088464"/>
            <a:ext cx="4876800" cy="5068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5186" y="3124200"/>
            <a:ext cx="1296842" cy="869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Trajectory extracted from a time series of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in situ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EDR reports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9906000" y="2667000"/>
            <a:ext cx="152400" cy="533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620000" y="1981200"/>
            <a:ext cx="1296842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Matched flight track from FAA SWIM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>
            <a:off x="8916842" y="2362200"/>
            <a:ext cx="684358" cy="27455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479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>
          <a:xfrm>
            <a:off x="5791200" y="1700693"/>
            <a:ext cx="6092963" cy="4395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1963"/>
            <a:r>
              <a:rPr lang="en-US" dirty="0" smtClean="0"/>
              <a:t>Pilot Behavior Analysis: Cruise Phase and Altitude Change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3" y="1371600"/>
            <a:ext cx="5245097" cy="465002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Matched SWIM track data are used to identify: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Cruise phase for each </a:t>
            </a:r>
            <a:r>
              <a:rPr lang="en-US" sz="1900" dirty="0" smtClean="0"/>
              <a:t>flight</a:t>
            </a:r>
            <a:endParaRPr lang="en-US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Altitudes </a:t>
            </a:r>
            <a:r>
              <a:rPr lang="en-US" sz="1900" dirty="0" smtClean="0"/>
              <a:t>changes, if any, occurring during the cruise phase</a:t>
            </a: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Start and end locations identified from track data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Magnitude of altitude change also computed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Identified altitude change events are subsequently </a:t>
            </a:r>
            <a:r>
              <a:rPr lang="en-US" sz="1900" dirty="0" smtClean="0"/>
              <a:t>added to the repository for analysis</a:t>
            </a:r>
            <a:endParaRPr lang="en-US" sz="1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844800" y="6439575"/>
            <a:ext cx="6146800" cy="216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Turbulence Impact Mitigation Workshop 3, 5-6 September 2018, Mclean,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VA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263077"/>
            <a:ext cx="1529577" cy="491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Altitude change start locations detected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143000"/>
            <a:ext cx="1143000" cy="666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Beginning of cruise phase detected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6362700" y="1809132"/>
            <a:ext cx="571500" cy="36834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0744328" y="1567877"/>
            <a:ext cx="11430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End of cruise phase detected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>
            <a:off x="10363200" y="1948877"/>
            <a:ext cx="381128" cy="5873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7" idx="2"/>
          </p:cNvCxnSpPr>
          <p:nvPr/>
        </p:nvCxnSpPr>
        <p:spPr bwMode="auto">
          <a:xfrm flipH="1">
            <a:off x="7900205" y="1754108"/>
            <a:ext cx="484584" cy="3575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7" idx="2"/>
          </p:cNvCxnSpPr>
          <p:nvPr/>
        </p:nvCxnSpPr>
        <p:spPr bwMode="auto">
          <a:xfrm>
            <a:off x="8384789" y="1754108"/>
            <a:ext cx="152400" cy="57576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7" idx="2"/>
          </p:cNvCxnSpPr>
          <p:nvPr/>
        </p:nvCxnSpPr>
        <p:spPr bwMode="auto">
          <a:xfrm>
            <a:off x="8384789" y="1754108"/>
            <a:ext cx="1179769" cy="3575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887066" y="3107966"/>
            <a:ext cx="1529577" cy="593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5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Altitude change end locations detected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 bwMode="auto">
          <a:xfrm flipV="1">
            <a:off x="8651855" y="2242572"/>
            <a:ext cx="111145" cy="86539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29" idx="0"/>
          </p:cNvCxnSpPr>
          <p:nvPr/>
        </p:nvCxnSpPr>
        <p:spPr bwMode="auto">
          <a:xfrm flipH="1" flipV="1">
            <a:off x="7900205" y="2529656"/>
            <a:ext cx="751650" cy="57831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29" idx="0"/>
          </p:cNvCxnSpPr>
          <p:nvPr/>
        </p:nvCxnSpPr>
        <p:spPr bwMode="auto">
          <a:xfrm flipV="1">
            <a:off x="8651855" y="2675268"/>
            <a:ext cx="934054" cy="4326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495736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nAviation Training Feb2018">
  <a:themeElements>
    <a:clrScheme name="Airbus colour theme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IRBUS 1">
        <a:dk1>
          <a:srgbClr val="000000"/>
        </a:dk1>
        <a:lt1>
          <a:srgbClr val="FFFFFF"/>
        </a:lt1>
        <a:dk2>
          <a:srgbClr val="E0E0DF"/>
        </a:dk2>
        <a:lt2>
          <a:srgbClr val="E0E0DF"/>
        </a:lt2>
        <a:accent1>
          <a:srgbClr val="1E3174"/>
        </a:accent1>
        <a:accent2>
          <a:srgbClr val="0D5881"/>
        </a:accent2>
        <a:accent3>
          <a:srgbClr val="FFFFFF"/>
        </a:accent3>
        <a:accent4>
          <a:srgbClr val="000000"/>
        </a:accent4>
        <a:accent5>
          <a:srgbClr val="ABADBC"/>
        </a:accent5>
        <a:accent6>
          <a:srgbClr val="0B4F74"/>
        </a:accent6>
        <a:hlink>
          <a:srgbClr val="5A6F83"/>
        </a:hlink>
        <a:folHlink>
          <a:srgbClr val="9099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irbus PowerPoint template 16_9 - Corporate.potx" id="{C9D5E70E-C0AA-44F6-8017-1C0C958243CE}" vid="{E433F278-3389-4A0A-8CA5-129D055F329A}"/>
    </a:ext>
  </a:ext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AFADA45A38A564CA7DC72184B51AC0A" ma:contentTypeVersion="2" ma:contentTypeDescription="Upload an image." ma:contentTypeScope="" ma:versionID="49963962b2579255938e2a8388495047">
  <xsd:schema xmlns:xsd="http://www.w3.org/2001/XMLSchema" xmlns:xs="http://www.w3.org/2001/XMLSchema" xmlns:p="http://schemas.microsoft.com/office/2006/metadata/properties" xmlns:ns1="http://schemas.microsoft.com/sharepoint/v3" xmlns:ns2="6C88652D-64A7-4B37-9DE5-7A62DB860DE0" xmlns:ns3="http://schemas.microsoft.com/sharepoint/v3/fields" targetNamespace="http://schemas.microsoft.com/office/2006/metadata/properties" ma:root="true" ma:fieldsID="eff583d956bc308c93c459f7ca15cd5c" ns1:_="" ns2:_="" ns3:_="">
    <xsd:import namespace="http://schemas.microsoft.com/sharepoint/v3"/>
    <xsd:import namespace="6C88652D-64A7-4B37-9DE5-7A62DB860DE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  <xsd:element name="VariationsItemGroupID" ma:index="29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8652D-64A7-4B37-9DE5-7A62DB860DE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VariationsItemGroupID xmlns="http://schemas.microsoft.com/sharepoint/v3">a5a3040c-a99e-4f05-b37e-dadbe2a3aa28</VariationsItemGroupID>
    <PublishingExpirationDate xmlns="http://schemas.microsoft.com/sharepoint/v3" xsi:nil="true"/>
    <wic_System_Copyright xmlns="http://schemas.microsoft.com/sharepoint/v3/fields">Metron Aviation, Inc.</wic_System_Copyright>
    <ImageCreateDate xmlns="6C88652D-64A7-4B37-9DE5-7A62DB860DE0" xsi:nil="true"/>
  </documentManagement>
</p:properties>
</file>

<file path=customXml/itemProps1.xml><?xml version="1.0" encoding="utf-8"?>
<ds:datastoreItem xmlns:ds="http://schemas.openxmlformats.org/officeDocument/2006/customXml" ds:itemID="{A2BADDEE-8530-4CD3-804B-341B19119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39B773-4AD6-49B1-94CB-E40C8011E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8652D-64A7-4B37-9DE5-7A62DB860DE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A13A25-D572-4B0A-99DD-4B594C54B3C5}">
  <ds:schemaRefs>
    <ds:schemaRef ds:uri="http://purl.org/dc/terms/"/>
    <ds:schemaRef ds:uri="http://schemas.openxmlformats.org/package/2006/metadata/core-properties"/>
    <ds:schemaRef ds:uri="6C88652D-64A7-4B37-9DE5-7A62DB860DE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Airbus PowerPoint template 16_9_Dec2016</Template>
  <TotalTime>1650</TotalTime>
  <Words>1502</Words>
  <Application>Microsoft Office PowerPoint</Application>
  <PresentationFormat>Widescreen</PresentationFormat>
  <Paragraphs>182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Symbol</vt:lpstr>
      <vt:lpstr>Wingdings</vt:lpstr>
      <vt:lpstr>MetronAviation Training Feb2018</vt:lpstr>
      <vt:lpstr>Turbulence Avoidance Modeling</vt:lpstr>
      <vt:lpstr>Motivation</vt:lpstr>
      <vt:lpstr>Objectives</vt:lpstr>
      <vt:lpstr>Turbulence Avoidance Model (TAM) Overview</vt:lpstr>
      <vt:lpstr>Prior Work</vt:lpstr>
      <vt:lpstr>Pilot Behavior Analysis: Approach</vt:lpstr>
      <vt:lpstr>Pilot Behavior Analysis: Data Sources</vt:lpstr>
      <vt:lpstr>Pilot Behavior Analysis: Data Cleansing and Trajectory Matching</vt:lpstr>
      <vt:lpstr>Pilot Behavior Analysis: Cruise Phase and Altitude Change Identification</vt:lpstr>
      <vt:lpstr>Pilot Behavior Analysis: Turbulence Encounter Identification</vt:lpstr>
      <vt:lpstr>Pilot Behavior Analysis: Response vs Non-Response Identification</vt:lpstr>
      <vt:lpstr>4D Turbulence Avoidance Grids</vt:lpstr>
      <vt:lpstr>Summary</vt:lpstr>
      <vt:lpstr>Acknowledgements</vt:lpstr>
      <vt:lpstr>PowerPoint Presentation</vt:lpstr>
    </vt:vector>
  </TitlesOfParts>
  <Company>Airbus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Turbulence Avoidance Modeling: Developing Predictive Models of Pilot Behavior in Response to Turbulence Encounters</dc:title>
  <dc:creator>Rafal Kicinger, Christina Bittle</dc:creator>
  <cp:lastModifiedBy>Kicinger, Rafal</cp:lastModifiedBy>
  <cp:revision>334</cp:revision>
  <cp:lastPrinted>2016-12-16T10:38:25Z</cp:lastPrinted>
  <dcterms:created xsi:type="dcterms:W3CDTF">2017-01-05T16:01:06Z</dcterms:created>
  <dcterms:modified xsi:type="dcterms:W3CDTF">2018-09-06T02:53:33Z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0x0101009148F5A04DDD49CBA7127AADA5FB792B00AADE34325A8B49CDA8BB4DB53328F21400EAFADA45A38A564CA7DC72184B51AC0A</vt:lpwstr>
  </property>
  <property fmtid="{D5CDD505-2E9C-101B-9397-08002B2CF9AE}" pid="3" name="_NewReviewCycle">
    <vt:lpwstr/>
  </property>
</Properties>
</file>