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7"/>
  </p:notesMasterIdLst>
  <p:handoutMasterIdLst>
    <p:handoutMasterId r:id="rId8"/>
  </p:handoutMasterIdLst>
  <p:sldIdLst>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575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CD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34" autoAdjust="0"/>
    <p:restoredTop sz="94643" autoAdjust="0"/>
  </p:normalViewPr>
  <p:slideViewPr>
    <p:cSldViewPr snapToGrid="0">
      <p:cViewPr varScale="1">
        <p:scale>
          <a:sx n="42" d="100"/>
          <a:sy n="42" d="100"/>
        </p:scale>
        <p:origin x="1068" y="40"/>
      </p:cViewPr>
      <p:guideLst>
        <p:guide orient="horz"/>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74" d="100"/>
          <a:sy n="74" d="100"/>
        </p:scale>
        <p:origin x="-1330" y="-6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DC58A4-1F39-4E10-B40C-ECB2E4998083}" type="datetimeFigureOut">
              <a:rPr lang="en-US" smtClean="0"/>
              <a:t>9/6/2018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BFFE62-8B6F-4B6C-87A1-15BE8E6B70A8}" type="slidenum">
              <a:rPr lang="en-US" smtClean="0"/>
              <a:t>‹#›</a:t>
            </a:fld>
            <a:endParaRPr lang="en-US"/>
          </a:p>
        </p:txBody>
      </p:sp>
    </p:spTree>
    <p:extLst>
      <p:ext uri="{BB962C8B-B14F-4D97-AF65-F5344CB8AC3E}">
        <p14:creationId xmlns:p14="http://schemas.microsoft.com/office/powerpoint/2010/main" val="2416561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BF3212-CA4A-4372-B18F-FDBCACCE5573}" type="datetimeFigureOut">
              <a:rPr lang="en-US" smtClean="0"/>
              <a:t>9/6/2018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CCDFB8-CE1E-4CEA-A9A7-0392F69410F3}" type="slidenum">
              <a:rPr lang="en-US" smtClean="0"/>
              <a:t>‹#›</a:t>
            </a:fld>
            <a:endParaRPr lang="en-US"/>
          </a:p>
        </p:txBody>
      </p:sp>
    </p:spTree>
    <p:extLst>
      <p:ext uri="{BB962C8B-B14F-4D97-AF65-F5344CB8AC3E}">
        <p14:creationId xmlns:p14="http://schemas.microsoft.com/office/powerpoint/2010/main" val="4054868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hyperlink" Target="http://www.youtube.com/mitrecorp" TargetMode="External"/><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hyperlink" Target="http://www.mitre.org/" TargetMode="External"/><Relationship Id="rId2" Type="http://schemas.openxmlformats.org/officeDocument/2006/relationships/hyperlink" Target="http://twitter.com/MITREcorp" TargetMode="External"/><Relationship Id="rId1" Type="http://schemas.openxmlformats.org/officeDocument/2006/relationships/slideMaster" Target="../slideMasters/slideMaster1.xml"/><Relationship Id="rId6" Type="http://schemas.openxmlformats.org/officeDocument/2006/relationships/hyperlink" Target="http://www.linkedin.com/company/mitre" TargetMode="External"/><Relationship Id="rId11" Type="http://schemas.openxmlformats.org/officeDocument/2006/relationships/image" Target="../media/image6.png"/><Relationship Id="rId5" Type="http://schemas.openxmlformats.org/officeDocument/2006/relationships/image" Target="../media/image3.jpeg"/><Relationship Id="rId10" Type="http://schemas.openxmlformats.org/officeDocument/2006/relationships/hyperlink" Target="https://plus.google.com/+MitreOrgFFRDCs/posts" TargetMode="External"/><Relationship Id="rId4" Type="http://schemas.openxmlformats.org/officeDocument/2006/relationships/hyperlink" Target="http://www.facebook.com/MITREcorp" TargetMode="External"/><Relationship Id="rId9"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4"/>
          <p:cNvSpPr>
            <a:spLocks noGrp="1" noChangeArrowheads="1"/>
          </p:cNvSpPr>
          <p:nvPr>
            <p:ph type="subTitle" idx="1" hasCustomPrompt="1"/>
          </p:nvPr>
        </p:nvSpPr>
        <p:spPr>
          <a:xfrm>
            <a:off x="783116" y="2568939"/>
            <a:ext cx="4602163" cy="389922"/>
          </a:xfrm>
        </p:spPr>
        <p:txBody>
          <a:bodyPr anchor="ctr"/>
          <a:lstStyle>
            <a:lvl1pPr marL="0" indent="0">
              <a:buFont typeface="Wingdings" pitchFamily="2" charset="2"/>
              <a:buNone/>
              <a:defRPr b="1" spc="0" baseline="0">
                <a:solidFill>
                  <a:schemeClr val="tx2"/>
                </a:solidFill>
                <a:latin typeface="Arial" pitchFamily="34" charset="0"/>
                <a:cs typeface="Arial" pitchFamily="34" charset="0"/>
              </a:defRPr>
            </a:lvl1pPr>
          </a:lstStyle>
          <a:p>
            <a:r>
              <a:rPr lang="en-US" altLang="en-US" dirty="0"/>
              <a:t>Author</a:t>
            </a:r>
          </a:p>
        </p:txBody>
      </p:sp>
      <p:sp>
        <p:nvSpPr>
          <p:cNvPr id="9" name="Rectangle 9"/>
          <p:cNvSpPr>
            <a:spLocks noGrp="1" noChangeArrowheads="1"/>
          </p:cNvSpPr>
          <p:nvPr>
            <p:ph type="ctrTitle" sz="quarter" hasCustomPrompt="1"/>
          </p:nvPr>
        </p:nvSpPr>
        <p:spPr>
          <a:xfrm>
            <a:off x="757146" y="368932"/>
            <a:ext cx="7246620" cy="1981200"/>
          </a:xfrm>
        </p:spPr>
        <p:txBody>
          <a:bodyPr anchor="b" anchorCtr="0">
            <a:normAutofit/>
          </a:bodyPr>
          <a:lstStyle>
            <a:lvl1pPr algn="l">
              <a:lnSpc>
                <a:spcPts val="4400"/>
              </a:lnSpc>
              <a:defRPr sz="4000" b="1">
                <a:solidFill>
                  <a:schemeClr val="tx2"/>
                </a:solidFill>
                <a:latin typeface="Arial" pitchFamily="34" charset="0"/>
                <a:cs typeface="Arial" pitchFamily="34" charset="0"/>
              </a:defRPr>
            </a:lvl1pPr>
          </a:lstStyle>
          <a:p>
            <a:r>
              <a:rPr lang="en-US" dirty="0"/>
              <a:t>Title here</a:t>
            </a:r>
          </a:p>
        </p:txBody>
      </p:sp>
      <p:sp>
        <p:nvSpPr>
          <p:cNvPr id="12" name="Rectangle 11"/>
          <p:cNvSpPr/>
          <p:nvPr userDrawn="1"/>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cxnSp>
        <p:nvCxnSpPr>
          <p:cNvPr id="15" name="Straight Connector 14"/>
          <p:cNvCxnSpPr/>
          <p:nvPr userDrawn="1"/>
        </p:nvCxnSpPr>
        <p:spPr bwMode="auto">
          <a:xfrm>
            <a:off x="823649" y="2448468"/>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4" name="Rectangle 13"/>
          <p:cNvSpPr/>
          <p:nvPr userDrawn="1"/>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cxnSp>
        <p:nvCxnSpPr>
          <p:cNvPr id="16" name="Straight Connector 15"/>
          <p:cNvCxnSpPr/>
          <p:nvPr userDrawn="1"/>
        </p:nvCxnSpPr>
        <p:spPr bwMode="auto">
          <a:xfrm>
            <a:off x="823649" y="6534227"/>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1" name="TextBox 10"/>
          <p:cNvSpPr txBox="1"/>
          <p:nvPr userDrawn="1"/>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a:solidFill>
                  <a:srgbClr val="C1CD23"/>
                </a:solidFill>
                <a:latin typeface="Arial" pitchFamily="34" charset="0"/>
              </a:rPr>
              <a:t>|</a:t>
            </a:r>
            <a:r>
              <a:rPr lang="en-US" sz="100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a:latin typeface="Arial" pitchFamily="34" charset="0"/>
              </a:rPr>
              <a:t> </a:t>
            </a:r>
            <a:r>
              <a:rPr lang="en-US" sz="1000">
                <a:solidFill>
                  <a:srgbClr val="C1CD23"/>
                </a:solidFill>
                <a:latin typeface="Arial" pitchFamily="34" charset="0"/>
              </a:rPr>
              <a:t>|</a:t>
            </a:r>
            <a:r>
              <a:rPr lang="en-US" sz="1000">
                <a:ea typeface="Verdana" pitchFamily="34" charset="0"/>
                <a:cs typeface="Verdana" pitchFamily="34" charset="0"/>
              </a:rPr>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rmAutofit/>
          </a:bodyPr>
          <a:lstStyle>
            <a:lvl1pPr>
              <a:lnSpc>
                <a:spcPts val="3200"/>
              </a:lnSpc>
              <a:defRPr lang="en-US"/>
            </a:lvl1pPr>
          </a:lstStyle>
          <a:p>
            <a:r>
              <a:rPr lang="en-US"/>
              <a:t>Click to edit Master title style</a:t>
            </a:r>
          </a:p>
        </p:txBody>
      </p:sp>
      <p:sp>
        <p:nvSpPr>
          <p:cNvPr id="8" name="Text Placeholder 2"/>
          <p:cNvSpPr>
            <a:spLocks noGrp="1"/>
          </p:cNvSpPr>
          <p:nvPr>
            <p:ph idx="1"/>
          </p:nvPr>
        </p:nvSpPr>
        <p:spPr>
          <a:xfrm>
            <a:off x="609600" y="1447800"/>
            <a:ext cx="8229600" cy="4678363"/>
          </a:xfrm>
          <a:prstGeom prst="rect">
            <a:avLst/>
          </a:prstGeom>
        </p:spPr>
        <p:txBody>
          <a:bodyPr vert="horz" lIns="91440" tIns="45720" rIns="91440" bIns="45720" rtlCol="0">
            <a:normAutofit/>
          </a:bodyPr>
          <a:lstStyle>
            <a:lvl1pPr>
              <a:spcAft>
                <a:spcPts val="600"/>
              </a:spcAft>
              <a:defRPr lang="en-US" smtClean="0"/>
            </a:lvl1pPr>
            <a:lvl2pPr>
              <a:spcAft>
                <a:spcPts val="600"/>
              </a:spcAft>
              <a:defRPr lang="en-US" smtClean="0"/>
            </a:lvl2pPr>
            <a:lvl3pPr>
              <a:spcAft>
                <a:spcPts val="600"/>
              </a:spcAft>
              <a:defRPr lang="en-US" smtClean="0"/>
            </a:lvl3pPr>
            <a:lvl4pPr marL="1027113" indent="-280988">
              <a:buClr>
                <a:schemeClr val="tx2"/>
              </a:buClr>
              <a:defRPr lang="en-US" smtClean="0"/>
            </a:lvl4pPr>
            <a:lvl5pPr marL="1319213" indent="-228600">
              <a:buClr>
                <a:schemeClr val="tx2"/>
              </a:buClr>
              <a:buSzPct val="60000"/>
              <a:buFont typeface="Wingdings" pitchFamily="2" charset="2"/>
              <a:buChar char="q"/>
              <a:tabLst/>
              <a:defRPr lang="en-US" smtClean="0"/>
            </a:lvl5pPr>
            <a:lvl6pPr marL="1608138" indent="-228600">
              <a:buClr>
                <a:schemeClr val="tx2"/>
              </a:buClr>
              <a:buFont typeface="Helvetica LT Std" pitchFamily="34" charset="0"/>
              <a:buChar char="–"/>
              <a:tabLst/>
              <a:defRPr lang="en-US" smtClean="0"/>
            </a:lvl6pPr>
          </a:lstStyle>
          <a:p>
            <a:pPr lvl="0"/>
            <a:r>
              <a:rPr lang="en-US"/>
              <a:t>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Section Header Layout">
    <p:spTree>
      <p:nvGrpSpPr>
        <p:cNvPr id="1" name=""/>
        <p:cNvGrpSpPr/>
        <p:nvPr/>
      </p:nvGrpSpPr>
      <p:grpSpPr>
        <a:xfrm>
          <a:off x="0" y="0"/>
          <a:ext cx="0" cy="0"/>
          <a:chOff x="0" y="0"/>
          <a:chExt cx="0" cy="0"/>
        </a:xfrm>
      </p:grpSpPr>
      <p:grpSp>
        <p:nvGrpSpPr>
          <p:cNvPr id="2" name="Group 1"/>
          <p:cNvGrpSpPr/>
          <p:nvPr userDrawn="1"/>
        </p:nvGrpSpPr>
        <p:grpSpPr>
          <a:xfrm>
            <a:off x="0" y="-2"/>
            <a:ext cx="407324" cy="6858002"/>
            <a:chOff x="0" y="-1"/>
            <a:chExt cx="407324" cy="6858001"/>
          </a:xfrm>
        </p:grpSpPr>
        <p:sp>
          <p:nvSpPr>
            <p:cNvPr id="17" name="Rectangle 16"/>
            <p:cNvSpPr/>
            <p:nvPr userDrawn="1"/>
          </p:nvSpPr>
          <p:spPr bwMode="auto">
            <a:xfrm>
              <a:off x="0" y="-1"/>
              <a:ext cx="407324" cy="3315855"/>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8" name="Rectangle 17"/>
            <p:cNvSpPr/>
            <p:nvPr userDrawn="1"/>
          </p:nvSpPr>
          <p:spPr bwMode="auto">
            <a:xfrm>
              <a:off x="0" y="3537526"/>
              <a:ext cx="407324" cy="3320474"/>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sp>
        <p:nvSpPr>
          <p:cNvPr id="20" name="TextBox 19"/>
          <p:cNvSpPr txBox="1"/>
          <p:nvPr userDrawn="1"/>
        </p:nvSpPr>
        <p:spPr>
          <a:xfrm>
            <a:off x="7139704"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a:solidFill>
                  <a:srgbClr val="C1CD23"/>
                </a:solidFill>
                <a:latin typeface="Arial" pitchFamily="34" charset="0"/>
              </a:rPr>
              <a:t>|</a:t>
            </a:r>
            <a:r>
              <a:rPr lang="en-US" sz="100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a:latin typeface="Arial" pitchFamily="34" charset="0"/>
              </a:rPr>
              <a:t> </a:t>
            </a:r>
            <a:r>
              <a:rPr lang="en-US" sz="1000">
                <a:solidFill>
                  <a:srgbClr val="C1CD23"/>
                </a:solidFill>
                <a:latin typeface="Arial" pitchFamily="34" charset="0"/>
              </a:rPr>
              <a:t>|</a:t>
            </a:r>
            <a:r>
              <a:rPr lang="en-US" sz="1000">
                <a:ea typeface="Verdana" pitchFamily="34" charset="0"/>
                <a:cs typeface="Verdana" pitchFamily="34" charset="0"/>
              </a:rPr>
              <a:t> </a:t>
            </a:r>
          </a:p>
        </p:txBody>
      </p:sp>
      <p:grpSp>
        <p:nvGrpSpPr>
          <p:cNvPr id="14" name="Group 13"/>
          <p:cNvGrpSpPr/>
          <p:nvPr userDrawn="1"/>
        </p:nvGrpSpPr>
        <p:grpSpPr>
          <a:xfrm>
            <a:off x="8735292" y="-1"/>
            <a:ext cx="407324" cy="6858001"/>
            <a:chOff x="0" y="-1"/>
            <a:chExt cx="407324" cy="6858001"/>
          </a:xfrm>
        </p:grpSpPr>
        <p:sp>
          <p:nvSpPr>
            <p:cNvPr id="22" name="Rectangle 21"/>
            <p:cNvSpPr/>
            <p:nvPr userDrawn="1"/>
          </p:nvSpPr>
          <p:spPr bwMode="auto">
            <a:xfrm>
              <a:off x="0" y="-1"/>
              <a:ext cx="407324" cy="3315855"/>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3" name="Rectangle 22"/>
            <p:cNvSpPr/>
            <p:nvPr userDrawn="1"/>
          </p:nvSpPr>
          <p:spPr bwMode="auto">
            <a:xfrm>
              <a:off x="0" y="3537526"/>
              <a:ext cx="407324" cy="3320474"/>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grpSp>
        <p:nvGrpSpPr>
          <p:cNvPr id="3" name="Group 2"/>
          <p:cNvGrpSpPr/>
          <p:nvPr userDrawn="1"/>
        </p:nvGrpSpPr>
        <p:grpSpPr>
          <a:xfrm>
            <a:off x="803562" y="2057400"/>
            <a:ext cx="7536873" cy="2743200"/>
            <a:chOff x="685800" y="2057400"/>
            <a:chExt cx="10744200" cy="2743200"/>
          </a:xfrm>
        </p:grpSpPr>
        <p:cxnSp>
          <p:nvCxnSpPr>
            <p:cNvPr id="24" name="Straight Connector 23"/>
            <p:cNvCxnSpPr/>
            <p:nvPr userDrawn="1"/>
          </p:nvCxnSpPr>
          <p:spPr>
            <a:xfrm>
              <a:off x="685800" y="20574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685800" y="48006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26" name="Rectangle 9"/>
          <p:cNvSpPr>
            <a:spLocks noGrp="1" noChangeArrowheads="1"/>
          </p:cNvSpPr>
          <p:nvPr>
            <p:ph type="ctrTitle" sz="quarter" hasCustomPrompt="1"/>
          </p:nvPr>
        </p:nvSpPr>
        <p:spPr>
          <a:xfrm>
            <a:off x="923636" y="2424417"/>
            <a:ext cx="7333674" cy="2013359"/>
          </a:xfrm>
        </p:spPr>
        <p:txBody>
          <a:bodyPr anchor="ctr" anchorCtr="0">
            <a:noAutofit/>
          </a:bodyPr>
          <a:lstStyle>
            <a:lvl1pPr algn="ctr">
              <a:lnSpc>
                <a:spcPts val="4400"/>
              </a:lnSpc>
              <a:defRPr sz="3600" b="1">
                <a:solidFill>
                  <a:schemeClr val="tx2"/>
                </a:solidFill>
                <a:latin typeface="Arial" pitchFamily="34" charset="0"/>
                <a:cs typeface="Times New Roman" pitchFamily="18" charset="0"/>
              </a:defRPr>
            </a:lvl1pPr>
          </a:lstStyle>
          <a:p>
            <a:r>
              <a:rPr lang="en-US" dirty="0"/>
              <a:t>Divider Slide – Section Title here</a:t>
            </a:r>
          </a:p>
        </p:txBody>
      </p:sp>
    </p:spTree>
    <p:extLst>
      <p:ext uri="{BB962C8B-B14F-4D97-AF65-F5344CB8AC3E}">
        <p14:creationId xmlns:p14="http://schemas.microsoft.com/office/powerpoint/2010/main" val="34818413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498596"/>
            <a:ext cx="4038600" cy="4525963"/>
          </a:xfrm>
        </p:spPr>
        <p:txBody>
          <a:bodyPr>
            <a:noAutofit/>
          </a:bodyPr>
          <a:lstStyle>
            <a:lvl1pPr>
              <a:defRPr sz="2000">
                <a:latin typeface="Arial" pitchFamily="34" charset="0"/>
              </a:defRPr>
            </a:lvl1pPr>
            <a:lvl2pPr>
              <a:defRPr sz="2000">
                <a:latin typeface="Arial" pitchFamily="34" charset="0"/>
              </a:defRPr>
            </a:lvl2pPr>
            <a:lvl3pPr>
              <a:defRPr sz="1800">
                <a:latin typeface="Arial" pitchFamily="34" charset="0"/>
              </a:defRPr>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800600" y="1498596"/>
            <a:ext cx="4038600" cy="4525963"/>
          </a:xfrm>
        </p:spPr>
        <p:txBody>
          <a:bodyPr>
            <a:noAutofit/>
          </a:bodyPr>
          <a:lstStyle>
            <a:lvl1pPr>
              <a:defRPr sz="2000">
                <a:latin typeface="Arial" pitchFamily="34" charset="0"/>
              </a:defRPr>
            </a:lvl1pPr>
            <a:lvl2pPr>
              <a:defRPr sz="2000">
                <a:latin typeface="Arial" pitchFamily="34" charset="0"/>
              </a:defRPr>
            </a:lvl2pPr>
            <a:lvl3pPr>
              <a:defRPr sz="1800">
                <a:latin typeface="Arial" pitchFamily="34" charset="0"/>
              </a:defRPr>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rmAutofit/>
          </a:bodyPr>
          <a:lstStyle>
            <a:lvl1pPr>
              <a:lnSpc>
                <a:spcPts val="3200"/>
              </a:lnSpc>
              <a:defRPr lang="en-US"/>
            </a:lvl1pPr>
          </a:lstStyle>
          <a:p>
            <a:r>
              <a:rPr lang="en-US"/>
              <a:t>Click to edit Master title style</a:t>
            </a:r>
          </a:p>
        </p:txBody>
      </p:sp>
    </p:spTree>
    <p:extLst>
      <p:ext uri="{BB962C8B-B14F-4D97-AF65-F5344CB8AC3E}">
        <p14:creationId xmlns:p14="http://schemas.microsoft.com/office/powerpoint/2010/main" val="2366662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o title and rule">
    <p:spTree>
      <p:nvGrpSpPr>
        <p:cNvPr id="1" name=""/>
        <p:cNvGrpSpPr/>
        <p:nvPr/>
      </p:nvGrpSpPr>
      <p:grpSpPr>
        <a:xfrm>
          <a:off x="0" y="0"/>
          <a:ext cx="0" cy="0"/>
          <a:chOff x="0" y="0"/>
          <a:chExt cx="0" cy="0"/>
        </a:xfrm>
      </p:grpSpPr>
      <p:sp>
        <p:nvSpPr>
          <p:cNvPr id="2" name="Rectangle 1"/>
          <p:cNvSpPr/>
          <p:nvPr userDrawn="1"/>
        </p:nvSpPr>
        <p:spPr>
          <a:xfrm>
            <a:off x="552450" y="1133475"/>
            <a:ext cx="8382000" cy="314325"/>
          </a:xfrm>
          <a:prstGeom prst="rect">
            <a:avLst/>
          </a:pr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8041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slide - large image">
    <p:spTree>
      <p:nvGrpSpPr>
        <p:cNvPr id="1" name=""/>
        <p:cNvGrpSpPr/>
        <p:nvPr/>
      </p:nvGrpSpPr>
      <p:grpSpPr>
        <a:xfrm>
          <a:off x="0" y="0"/>
          <a:ext cx="0" cy="0"/>
          <a:chOff x="0" y="0"/>
          <a:chExt cx="0" cy="0"/>
        </a:xfrm>
      </p:grpSpPr>
      <p:sp>
        <p:nvSpPr>
          <p:cNvPr id="2" name="TextBox 1"/>
          <p:cNvSpPr txBox="1"/>
          <p:nvPr userDrawn="1"/>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85947" y="6540145"/>
            <a:ext cx="670505" cy="243820"/>
          </a:xfrm>
          <a:prstGeom prst="rect">
            <a:avLst/>
          </a:prstGeom>
        </p:spPr>
      </p:pic>
      <p:sp>
        <p:nvSpPr>
          <p:cNvPr id="4" name="Rectangle 3"/>
          <p:cNvSpPr/>
          <p:nvPr userDrawn="1"/>
        </p:nvSpPr>
        <p:spPr>
          <a:xfrm>
            <a:off x="627132" y="6609685"/>
            <a:ext cx="4572000" cy="123111"/>
          </a:xfrm>
          <a:prstGeom prst="rect">
            <a:avLst/>
          </a:prstGeom>
        </p:spPr>
        <p:txBody>
          <a:bodyPr lIns="0" tIns="0" rIns="0" bIns="0">
            <a:spAutoFit/>
          </a:bodyPr>
          <a:lstStyle/>
          <a:p>
            <a:r>
              <a:rPr lang="en-US" altLang="en-US" sz="800">
                <a:solidFill>
                  <a:schemeClr val="tx1">
                    <a:lumMod val="50000"/>
                    <a:lumOff val="50000"/>
                  </a:schemeClr>
                </a:solidFill>
              </a:rPr>
              <a:t>© 2017 The </a:t>
            </a:r>
            <a:r>
              <a:rPr lang="en-US" altLang="en-US" sz="800" dirty="0">
                <a:solidFill>
                  <a:schemeClr val="tx1">
                    <a:lumMod val="50000"/>
                    <a:lumOff val="50000"/>
                  </a:schemeClr>
                </a:solidFill>
              </a:rPr>
              <a:t>MITRE Corporation. All rights reserved. For Internal MITRE Use.</a:t>
            </a:r>
            <a:endParaRPr lang="en-US" sz="800" dirty="0">
              <a:solidFill>
                <a:schemeClr val="tx1">
                  <a:lumMod val="50000"/>
                  <a:lumOff val="50000"/>
                </a:schemeClr>
              </a:solidFill>
            </a:endParaRPr>
          </a:p>
        </p:txBody>
      </p:sp>
    </p:spTree>
    <p:extLst>
      <p:ext uri="{BB962C8B-B14F-4D97-AF65-F5344CB8AC3E}">
        <p14:creationId xmlns:p14="http://schemas.microsoft.com/office/powerpoint/2010/main" val="246074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Final Slide">
    <p:spTree>
      <p:nvGrpSpPr>
        <p:cNvPr id="1" name=""/>
        <p:cNvGrpSpPr/>
        <p:nvPr/>
      </p:nvGrpSpPr>
      <p:grpSpPr>
        <a:xfrm>
          <a:off x="0" y="0"/>
          <a:ext cx="0" cy="0"/>
          <a:chOff x="0" y="0"/>
          <a:chExt cx="0" cy="0"/>
        </a:xfrm>
      </p:grpSpPr>
      <p:sp>
        <p:nvSpPr>
          <p:cNvPr id="2" name="Rectangle 1"/>
          <p:cNvSpPr/>
          <p:nvPr userDrawn="1"/>
        </p:nvSpPr>
        <p:spPr>
          <a:xfrm>
            <a:off x="552450" y="1133475"/>
            <a:ext cx="8382000" cy="314325"/>
          </a:xfrm>
          <a:prstGeom prst="rect">
            <a:avLst/>
          </a:pr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3" name="Group 2"/>
          <p:cNvGrpSpPr/>
          <p:nvPr userDrawn="1"/>
        </p:nvGrpSpPr>
        <p:grpSpPr>
          <a:xfrm>
            <a:off x="2892387" y="4816914"/>
            <a:ext cx="3732451" cy="687607"/>
            <a:chOff x="2659017" y="4816914"/>
            <a:chExt cx="3732451" cy="687607"/>
          </a:xfrm>
        </p:grpSpPr>
        <p:pic>
          <p:nvPicPr>
            <p:cNvPr id="4" name="Picture 3">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9017" y="4940349"/>
              <a:ext cx="443605" cy="443605"/>
            </a:xfrm>
            <a:prstGeom prst="rect">
              <a:avLst/>
            </a:prstGeom>
          </p:spPr>
        </p:pic>
        <p:pic>
          <p:nvPicPr>
            <p:cNvPr id="5" name="Picture 4">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74271" y="4982267"/>
              <a:ext cx="377994" cy="377994"/>
            </a:xfrm>
            <a:prstGeom prst="rect">
              <a:avLst/>
            </a:prstGeom>
          </p:spPr>
        </p:pic>
        <p:pic>
          <p:nvPicPr>
            <p:cNvPr id="6" name="Picture 5">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90385" y="4959899"/>
              <a:ext cx="1114344" cy="413237"/>
            </a:xfrm>
            <a:prstGeom prst="rect">
              <a:avLst/>
            </a:prstGeom>
          </p:spPr>
        </p:pic>
        <p:pic>
          <p:nvPicPr>
            <p:cNvPr id="7" name="Picture 6">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01766" y="4816914"/>
              <a:ext cx="972527" cy="687607"/>
            </a:xfrm>
            <a:prstGeom prst="rect">
              <a:avLst/>
            </a:prstGeom>
          </p:spPr>
        </p:pic>
        <p:pic>
          <p:nvPicPr>
            <p:cNvPr id="8" name="Picture 7">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5535" y="4973550"/>
              <a:ext cx="385933" cy="385933"/>
            </a:xfrm>
            <a:prstGeom prst="rect">
              <a:avLst/>
            </a:prstGeom>
          </p:spPr>
        </p:pic>
      </p:grpSp>
      <p:sp>
        <p:nvSpPr>
          <p:cNvPr id="9" name="TextBox 8"/>
          <p:cNvSpPr txBox="1"/>
          <p:nvPr userDrawn="1"/>
        </p:nvSpPr>
        <p:spPr>
          <a:xfrm>
            <a:off x="1866123" y="2453953"/>
            <a:ext cx="5784978" cy="2277547"/>
          </a:xfrm>
          <a:prstGeom prst="rect">
            <a:avLst/>
          </a:prstGeom>
          <a:noFill/>
        </p:spPr>
        <p:txBody>
          <a:bodyPr wrap="square" rtlCol="0">
            <a:spAutoFit/>
          </a:bodyPr>
          <a:lstStyle/>
          <a:p>
            <a:pPr algn="ctr">
              <a:spcAft>
                <a:spcPts val="600"/>
              </a:spcAft>
            </a:pPr>
            <a:r>
              <a:rPr lang="en-US" sz="1600" dirty="0">
                <a:solidFill>
                  <a:schemeClr val="tx1">
                    <a:lumMod val="50000"/>
                    <a:lumOff val="50000"/>
                  </a:schemeClr>
                </a:solidFill>
              </a:rPr>
              <a:t>MITRE is a not-for-profit organization whose sole focus is to operate federally funded research and development centers, or FFRDCs. Independent and objective, we take on some of our nation's—and the world’s—most critical challenges and provide innovative, practical solutions.</a:t>
            </a:r>
          </a:p>
          <a:p>
            <a:pPr marL="0" lvl="1" algn="ctr">
              <a:spcAft>
                <a:spcPts val="600"/>
              </a:spcAft>
            </a:pPr>
            <a:r>
              <a:rPr lang="en-US" dirty="0">
                <a:solidFill>
                  <a:schemeClr val="tx1">
                    <a:lumMod val="50000"/>
                    <a:lumOff val="50000"/>
                  </a:schemeClr>
                </a:solidFill>
              </a:rPr>
              <a:t>Learn and share more about MITRE, FFRDCs,</a:t>
            </a:r>
            <a:br>
              <a:rPr lang="en-US" dirty="0">
                <a:solidFill>
                  <a:schemeClr val="tx1">
                    <a:lumMod val="50000"/>
                    <a:lumOff val="50000"/>
                  </a:schemeClr>
                </a:solidFill>
              </a:rPr>
            </a:br>
            <a:r>
              <a:rPr lang="en-US" dirty="0">
                <a:solidFill>
                  <a:schemeClr val="tx1">
                    <a:lumMod val="50000"/>
                    <a:lumOff val="50000"/>
                  </a:schemeClr>
                </a:solidFill>
              </a:rPr>
              <a:t>and our unique value at </a:t>
            </a:r>
            <a:r>
              <a:rPr lang="en-US" u="sng" dirty="0">
                <a:solidFill>
                  <a:schemeClr val="tx1">
                    <a:lumMod val="50000"/>
                    <a:lumOff val="50000"/>
                  </a:schemeClr>
                </a:solidFill>
                <a:hlinkClick r:id="rId12"/>
              </a:rPr>
              <a:t>www.mitre.org</a:t>
            </a:r>
            <a:r>
              <a:rPr lang="en-US" dirty="0">
                <a:solidFill>
                  <a:schemeClr val="tx1">
                    <a:lumMod val="50000"/>
                    <a:lumOff val="50000"/>
                  </a:schemeClr>
                </a:solidFill>
              </a:rPr>
              <a:t> </a:t>
            </a:r>
          </a:p>
          <a:p>
            <a:pPr algn="ctr">
              <a:spcAft>
                <a:spcPts val="600"/>
              </a:spcAft>
            </a:pPr>
            <a:r>
              <a:rPr lang="en-US" sz="1600" dirty="0">
                <a:solidFill>
                  <a:schemeClr val="tx1">
                    <a:lumMod val="50000"/>
                    <a:lumOff val="50000"/>
                  </a:schemeClr>
                </a:solidFill>
              </a:rPr>
              <a:t> </a:t>
            </a:r>
            <a:endParaRPr lang="en-US" sz="1400" dirty="0">
              <a:solidFill>
                <a:schemeClr val="tx1">
                  <a:lumMod val="50000"/>
                  <a:lumOff val="50000"/>
                </a:schemeClr>
              </a:solidFill>
              <a:ea typeface="Verdana" pitchFamily="34" charset="0"/>
              <a:cs typeface="Verdana" pitchFamily="34" charset="0"/>
            </a:endParaRPr>
          </a:p>
        </p:txBody>
      </p:sp>
      <p:pic>
        <p:nvPicPr>
          <p:cNvPr id="10"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893878" y="1352972"/>
            <a:ext cx="1729468" cy="791415"/>
          </a:xfrm>
          <a:prstGeom prst="rect">
            <a:avLst/>
          </a:prstGeom>
        </p:spPr>
      </p:pic>
    </p:spTree>
    <p:extLst>
      <p:ext uri="{BB962C8B-B14F-4D97-AF65-F5344CB8AC3E}">
        <p14:creationId xmlns:p14="http://schemas.microsoft.com/office/powerpoint/2010/main" val="3057341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447800"/>
            <a:ext cx="8229600" cy="4678363"/>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p:cNvCxnSpPr/>
          <p:nvPr/>
        </p:nvCxnSpPr>
        <p:spPr bwMode="auto">
          <a:xfrm>
            <a:off x="618308" y="1295400"/>
            <a:ext cx="8220892"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0" name="Rectangle 9"/>
          <p:cNvSpPr/>
          <p:nvPr/>
        </p:nvSpPr>
        <p:spPr bwMode="auto">
          <a:xfrm>
            <a:off x="0" y="1"/>
            <a:ext cx="407324"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1" name="Rectangle 10"/>
          <p:cNvSpPr/>
          <p:nvPr/>
        </p:nvSpPr>
        <p:spPr bwMode="auto">
          <a:xfrm>
            <a:off x="0" y="1371601"/>
            <a:ext cx="407324"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sp>
        <p:nvSpPr>
          <p:cNvPr id="13" name="TextBox 12"/>
          <p:cNvSpPr txBox="1"/>
          <p:nvPr/>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a:solidFill>
                  <a:srgbClr val="C1CD23"/>
                </a:solidFill>
                <a:latin typeface="Arial" pitchFamily="34" charset="0"/>
              </a:rPr>
              <a:t>|</a:t>
            </a:r>
            <a:r>
              <a:rPr lang="en-US" sz="100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a:latin typeface="Arial" pitchFamily="34" charset="0"/>
              </a:rPr>
              <a:t> </a:t>
            </a:r>
            <a:r>
              <a:rPr lang="en-US" sz="1000">
                <a:solidFill>
                  <a:srgbClr val="C1CD23"/>
                </a:solidFill>
                <a:latin typeface="Arial" pitchFamily="34" charset="0"/>
              </a:rPr>
              <a:t>|</a:t>
            </a:r>
            <a:r>
              <a:rPr lang="en-US" sz="1000">
                <a:ea typeface="Verdana" pitchFamily="34" charset="0"/>
                <a:cs typeface="Verdana" pitchFamily="34" charset="0"/>
              </a:rPr>
              <a:t>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 id="2147483652" r:id="rId4"/>
    <p:sldLayoutId id="2147483664" r:id="rId5"/>
    <p:sldLayoutId id="2147483655" r:id="rId6"/>
    <p:sldLayoutId id="2147483662" r:id="rId7"/>
    <p:sldLayoutId id="2147483661" r:id="rId8"/>
    <p:sldLayoutId id="2147483660" r:id="rId9"/>
  </p:sldLayoutIdLst>
  <p:hf hdr="0" dt="0"/>
  <p:txStyles>
    <p:titleStyle>
      <a:lvl1pPr algn="l" defTabSz="914400" rtl="0" eaLnBrk="1" latinLnBrk="0" hangingPunct="1">
        <a:lnSpc>
          <a:spcPts val="3200"/>
        </a:lnSpc>
        <a:spcBef>
          <a:spcPct val="0"/>
        </a:spcBef>
        <a:buNone/>
        <a:defRPr lang="en-US" sz="3200" b="1" kern="1200">
          <a:solidFill>
            <a:schemeClr val="tx2"/>
          </a:solidFill>
          <a:latin typeface="Arial" pitchFamily="34" charset="0"/>
          <a:ea typeface="Verdana" pitchFamily="34" charset="0"/>
          <a:cs typeface="Arial" pitchFamily="34" charset="0"/>
        </a:defRPr>
      </a:lvl1pPr>
    </p:titleStyle>
    <p:bodyStyle>
      <a:lvl1pPr marL="231775" indent="-231775" algn="l" defTabSz="914400" rtl="0" eaLnBrk="1" latinLnBrk="0" hangingPunct="1">
        <a:spcBef>
          <a:spcPts val="0"/>
        </a:spcBef>
        <a:spcAft>
          <a:spcPts val="600"/>
        </a:spcAft>
        <a:buClr>
          <a:schemeClr val="tx2"/>
        </a:buClr>
        <a:buSzPct val="120000"/>
        <a:buFont typeface="Wingdings" pitchFamily="2" charset="2"/>
        <a:buChar char="§"/>
        <a:defRPr sz="2400" b="1" kern="1200">
          <a:solidFill>
            <a:schemeClr val="tx1"/>
          </a:solidFill>
          <a:latin typeface="Arial" pitchFamily="34" charset="0"/>
          <a:ea typeface="+mn-ea"/>
          <a:cs typeface="Arial" pitchFamily="34" charset="0"/>
        </a:defRPr>
      </a:lvl1pPr>
      <a:lvl2pPr marL="515938" indent="-228600" algn="l" defTabSz="914400" rtl="0" eaLnBrk="1" latinLnBrk="0" hangingPunct="1">
        <a:spcBef>
          <a:spcPts val="0"/>
        </a:spcBef>
        <a:spcAft>
          <a:spcPts val="600"/>
        </a:spcAft>
        <a:buClr>
          <a:schemeClr val="tx2"/>
        </a:buClr>
        <a:buFont typeface="Arial" pitchFamily="34" charset="0"/>
        <a:buChar char="–"/>
        <a:defRPr sz="2000" kern="1200">
          <a:solidFill>
            <a:schemeClr val="tx1"/>
          </a:solidFill>
          <a:latin typeface="Arial" pitchFamily="34" charset="0"/>
          <a:ea typeface="+mn-ea"/>
          <a:cs typeface="Arial" pitchFamily="34" charset="0"/>
        </a:defRPr>
      </a:lvl2pPr>
      <a:lvl3pPr marL="747713" indent="-231775" algn="l" defTabSz="914400" rtl="0" eaLnBrk="1" latinLnBrk="0" hangingPunct="1">
        <a:spcBef>
          <a:spcPts val="0"/>
        </a:spcBef>
        <a:spcAft>
          <a:spcPts val="600"/>
        </a:spcAft>
        <a:buClr>
          <a:schemeClr val="tx2"/>
        </a:buClr>
        <a:buSzPct val="110000"/>
        <a:buFont typeface="Wingdings" pitchFamily="2" charset="2"/>
        <a:buChar char="§"/>
        <a:defRPr sz="1800" kern="1200">
          <a:solidFill>
            <a:schemeClr val="tx1"/>
          </a:solidFill>
          <a:latin typeface="Arial" pitchFamily="34" charset="0"/>
          <a:ea typeface="+mn-ea"/>
          <a:cs typeface="Arial" pitchFamily="34" charset="0"/>
        </a:defRPr>
      </a:lvl3pPr>
      <a:lvl4pPr marL="1030288" indent="-228600" algn="l" defTabSz="914400" rtl="0" eaLnBrk="1" latinLnBrk="0" hangingPunct="1">
        <a:spcBef>
          <a:spcPts val="0"/>
        </a:spcBef>
        <a:spcAft>
          <a:spcPts val="600"/>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1319213" indent="-228600" algn="l" defTabSz="914400" rtl="0" eaLnBrk="1" latinLnBrk="0" hangingPunct="1">
        <a:spcBef>
          <a:spcPts val="0"/>
        </a:spcBef>
        <a:spcAft>
          <a:spcPts val="600"/>
        </a:spcAft>
        <a:buClr>
          <a:schemeClr val="tx2"/>
        </a:buClr>
        <a:buSzPct val="60000"/>
        <a:buFont typeface="Wingdings" pitchFamily="2" charset="2"/>
        <a:buChar char="q"/>
        <a:defRPr sz="1800" kern="1200">
          <a:solidFill>
            <a:schemeClr val="tx1"/>
          </a:solidFill>
          <a:latin typeface="Arial" pitchFamily="34" charset="0"/>
          <a:ea typeface="+mn-ea"/>
          <a:cs typeface="Arial" pitchFamily="34" charset="0"/>
        </a:defRPr>
      </a:lvl5pPr>
      <a:lvl6pPr marL="1608138" indent="-228600" algn="l" defTabSz="914400" rtl="0" eaLnBrk="1" latinLnBrk="0" hangingPunct="1">
        <a:spcBef>
          <a:spcPts val="0"/>
        </a:spcBef>
        <a:spcAft>
          <a:spcPts val="600"/>
        </a:spcAft>
        <a:buClr>
          <a:schemeClr val="tx2"/>
        </a:buClr>
        <a:buFont typeface="Helvetica LT Std" pitchFamily="34" charset="0"/>
        <a:buChar char="–"/>
        <a:defRPr sz="1800" kern="1200">
          <a:solidFill>
            <a:schemeClr val="tx1"/>
          </a:solidFill>
          <a:latin typeface="Arial" pitchFamily="34" charset="0"/>
          <a:ea typeface="+mn-ea"/>
          <a:cs typeface="Arial" pitchFamily="34" charset="0"/>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550843" y="2865868"/>
            <a:ext cx="7220650" cy="907941"/>
          </a:xfrm>
        </p:spPr>
        <p:txBody>
          <a:bodyPr wrap="square">
            <a:spAutoFit/>
          </a:bodyPr>
          <a:lstStyle/>
          <a:p>
            <a:pPr>
              <a:buClr>
                <a:srgbClr val="80A644"/>
              </a:buClr>
              <a:buSzPct val="85000"/>
              <a:defRPr/>
            </a:pPr>
            <a:r>
              <a:rPr lang="en-US" spc="140" dirty="0"/>
              <a:t>Captain Rocky Stone</a:t>
            </a:r>
          </a:p>
          <a:p>
            <a:pPr>
              <a:buClr>
                <a:srgbClr val="80A644"/>
              </a:buClr>
              <a:buSzPct val="85000"/>
              <a:defRPr/>
            </a:pPr>
            <a:r>
              <a:rPr lang="en-US" i="1" spc="140"/>
              <a:t>	United Air Lines</a:t>
            </a:r>
            <a:endParaRPr lang="en-US" i="1" spc="140" dirty="0"/>
          </a:p>
        </p:txBody>
      </p:sp>
      <p:sp>
        <p:nvSpPr>
          <p:cNvPr id="4" name="Title 3"/>
          <p:cNvSpPr>
            <a:spLocks noGrp="1"/>
          </p:cNvSpPr>
          <p:nvPr>
            <p:ph type="ctrTitle" sz="quarter"/>
          </p:nvPr>
        </p:nvSpPr>
        <p:spPr>
          <a:xfrm>
            <a:off x="550843" y="546567"/>
            <a:ext cx="8372820" cy="1737463"/>
          </a:xfrm>
        </p:spPr>
        <p:txBody>
          <a:bodyPr wrap="square">
            <a:spAutoFit/>
          </a:bodyPr>
          <a:lstStyle/>
          <a:p>
            <a:r>
              <a:rPr lang="en-US" sz="3200" dirty="0"/>
              <a:t>Turbulence Impact Mitigation Workshop 3</a:t>
            </a:r>
            <a:br>
              <a:rPr lang="en-US" sz="3200" dirty="0"/>
            </a:br>
            <a:r>
              <a:rPr lang="en-US" sz="3200" dirty="0"/>
              <a:t>September 5-6, 2018</a:t>
            </a:r>
            <a:br>
              <a:rPr lang="en-US" dirty="0"/>
            </a:br>
            <a:r>
              <a:rPr lang="en-US" sz="3200" dirty="0"/>
              <a:t>Summary and Open Discussion</a:t>
            </a:r>
            <a:endParaRPr lang="en-US" sz="4000" dirty="0"/>
          </a:p>
        </p:txBody>
      </p:sp>
    </p:spTree>
    <p:extLst>
      <p:ext uri="{BB962C8B-B14F-4D97-AF65-F5344CB8AC3E}">
        <p14:creationId xmlns:p14="http://schemas.microsoft.com/office/powerpoint/2010/main" val="2975706295"/>
      </p:ext>
    </p:extLst>
  </p:cSld>
  <p:clrMapOvr>
    <a:masterClrMapping/>
  </p:clrMapOvr>
</p:sld>
</file>

<file path=ppt/theme/theme1.xml><?xml version="1.0" encoding="utf-8"?>
<a:theme xmlns:a="http://schemas.openxmlformats.org/drawingml/2006/main" name="mitrebriefing">
  <a:themeElements>
    <a:clrScheme name="MITRE Corporate Colors">
      <a:dk1>
        <a:sysClr val="windowText" lastClr="000000"/>
      </a:dk1>
      <a:lt1>
        <a:sysClr val="window" lastClr="FFFFFF"/>
      </a:lt1>
      <a:dk2>
        <a:srgbClr val="005B94"/>
      </a:dk2>
      <a:lt2>
        <a:srgbClr val="FFFFFF"/>
      </a:lt2>
      <a:accent1>
        <a:srgbClr val="00B3DC"/>
      </a:accent1>
      <a:accent2>
        <a:srgbClr val="F7901E"/>
      </a:accent2>
      <a:accent3>
        <a:srgbClr val="FFE23C"/>
      </a:accent3>
      <a:accent4>
        <a:srgbClr val="C1CD23"/>
      </a:accent4>
      <a:accent5>
        <a:srgbClr val="C6401D"/>
      </a:accent5>
      <a:accent6>
        <a:srgbClr val="FFFFFF"/>
      </a:accent6>
      <a:hlink>
        <a:srgbClr val="005F9E"/>
      </a:hlink>
      <a:folHlink>
        <a:srgbClr val="800080"/>
      </a:folHlink>
    </a:clrScheme>
    <a:fontScheme name="MITRE Corpor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6350">
          <a:solidFill>
            <a:schemeClr val="tx1">
              <a:lumMod val="50000"/>
              <a:lumOff val="50000"/>
            </a:schemeClr>
          </a:solidFill>
        </a:ln>
      </a:spPr>
      <a:bodyPr rtlCol="0" anchor="ctr"/>
      <a:lstStyle>
        <a:defPPr algn="ctr">
          <a:defRPr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spcAft>
            <a:spcPts val="600"/>
          </a:spcAft>
          <a:defRPr sz="1600">
            <a:ea typeface="Verdana" pitchFamily="34" charset="0"/>
            <a:cs typeface="Verdana" pitchFamily="34" charset="0"/>
          </a:defRPr>
        </a:defPPr>
      </a:lstStyle>
    </a:txDef>
  </a:objectDefaults>
  <a:extraClrSchemeLst/>
  <a:extLst>
    <a:ext uri="{05A4C25C-085E-4340-85A3-A5531E510DB2}">
      <thm15:themeFamily xmlns:thm15="http://schemas.microsoft.com/office/thememl/2012/main" name="Presentation1" id="{3A3E2528-1EAF-41B4-BFD8-CEC85EC322F6}" vid="{24B72719-44C9-40DF-91E1-7DDCBC0DAD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MITRE Work" ma:contentTypeID="0x010100823A99C636F7423283FB0D200866C613000CEE747DA3399F4588B2EC80A99623E1" ma:contentTypeVersion="6" ma:contentTypeDescription="Materials and documents that contain MITRE authored content and other content directly attributable to MITRE and its work" ma:contentTypeScope="" ma:versionID="c60a2a65ff33d1f214a068ec5c14b254">
  <xsd:schema xmlns:xsd="http://www.w3.org/2001/XMLSchema" xmlns:xs="http://www.w3.org/2001/XMLSchema" xmlns:p="http://schemas.microsoft.com/office/2006/metadata/properties" xmlns:ns1="http://schemas.microsoft.com/sharepoint/v3" xmlns:ns2="http://schemas.microsoft.com/sharepoint/v3/fields" xmlns:ns3="d595feec-bd9c-45a1-a304-1ded585b0269" targetNamespace="http://schemas.microsoft.com/office/2006/metadata/properties" ma:root="true" ma:fieldsID="fe255b3a4b7ab36e3082373e847ad269" ns1:_="" ns2:_="" ns3:_="">
    <xsd:import namespace="http://schemas.microsoft.com/sharepoint/v3"/>
    <xsd:import namespace="http://schemas.microsoft.com/sharepoint/v3/fields"/>
    <xsd:import namespace="d595feec-bd9c-45a1-a304-1ded585b0269"/>
    <xsd:element name="properties">
      <xsd:complexType>
        <xsd:sequence>
          <xsd:element name="documentManagement">
            <xsd:complexType>
              <xsd:all>
                <xsd:element ref="ns2:_Contributor" minOccurs="0"/>
                <xsd:element ref="ns1:MITRE_x0020_Sensitivity"/>
                <xsd:element ref="ns1:Release_x0020_Statement"/>
                <xsd:element ref="ns1:MITRE_x0020_Sensitivity"/>
                <xsd:element ref="ns1:Release_x0020_Statement"/>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MITRE_x0020_Sensitivity" ma:index="10"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1"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element name="MITRE_x0020_Sensitivity" ma:index="12"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3"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ntributor" ma:index="9" nillable="true" ma:displayName="Contributor" ma:description="One or more people or organizations that contributed to this resource" ma:internalName="_Contributo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595feec-bd9c-45a1-a304-1ded585b0269" elementFormDefault="qualified">
    <xsd:import namespace="http://schemas.microsoft.com/office/2006/documentManagement/types"/>
    <xsd:import namespace="http://schemas.microsoft.com/office/infopath/2007/PartnerControls"/>
    <xsd:element name="SharedWithUsers" ma:index="14"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ITRE_x0020_Sensitivity xmlns="http://schemas.microsoft.com/sharepoint/v3">Internal MITRE Information</MITRE_x0020_Sensitivity>
    <IconOverlay xmlns="http://schemas.microsoft.com/sharepoint/v4" xsi:nil="true"/>
    <_Contributor xmlns="http://schemas.microsoft.com/sharepoint/v3/fields" xsi:nil="true"/>
    <DocType xmlns="ae7241bb-316f-43d3-a81e-64ec0fc1fc73">Template</DocType>
    <Release_x0020_Statement xmlns="http://schemas.microsoft.com/sharepoint/v3">For Internal MITRE Use</Release_x0020_Statement>
    <Site_x0020_Page xmlns="ae7241bb-316f-43d3-a81e-64ec0fc1fc73">
      <Value>36</Value>
      <Value>56</Value>
      <Value>57</Value>
    </Site_x0020_Page>
    <SortOrder xmlns="ae7241bb-316f-43d3-a81e-64ec0fc1fc73">3</SortOrder>
    <Date xmlns="ae7241bb-316f-43d3-a81e-64ec0fc1fc73">2017-01-01T05:00:00+00:00</Dat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customXsn xmlns="http://schemas.microsoft.com/office/2006/metadata/customXsn">
  <xsnLocation/>
  <cached>True</cached>
  <openByDefault>True</openByDefault>
  <xsnScope/>
</customXsn>
</file>

<file path=customXml/itemProps1.xml><?xml version="1.0" encoding="utf-8"?>
<ds:datastoreItem xmlns:ds="http://schemas.openxmlformats.org/officeDocument/2006/customXml" ds:itemID="{557970FC-B45C-494A-BA60-BEA71B6AF9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d595feec-bd9c-45a1-a304-1ded585b02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149EB5-F1DC-4579-844A-2EC0C9AD93A9}">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schemas.microsoft.com/sharepoint/v4"/>
    <ds:schemaRef ds:uri="http://purl.org/dc/terms/"/>
    <ds:schemaRef ds:uri="http://schemas.openxmlformats.org/package/2006/metadata/core-properties"/>
    <ds:schemaRef ds:uri="ae7241bb-316f-43d3-a81e-64ec0fc1fc73"/>
    <ds:schemaRef ds:uri="http://schemas.microsoft.com/sharepoint/v3/fields"/>
    <ds:schemaRef ds:uri="http://www.w3.org/XML/1998/namespace"/>
    <ds:schemaRef ds:uri="http://purl.org/dc/dcmitype/"/>
  </ds:schemaRefs>
</ds:datastoreItem>
</file>

<file path=customXml/itemProps3.xml><?xml version="1.0" encoding="utf-8"?>
<ds:datastoreItem xmlns:ds="http://schemas.openxmlformats.org/officeDocument/2006/customXml" ds:itemID="{7C2F6CF8-2CFA-41A2-8EAC-4F6DCA2F109F}">
  <ds:schemaRefs>
    <ds:schemaRef ds:uri="http://schemas.microsoft.com/sharepoint/v3/contenttype/forms"/>
  </ds:schemaRefs>
</ds:datastoreItem>
</file>

<file path=customXml/itemProps4.xml><?xml version="1.0" encoding="utf-8"?>
<ds:datastoreItem xmlns:ds="http://schemas.openxmlformats.org/officeDocument/2006/customXml" ds:itemID="{25CED283-CF8D-4385-8B32-7F30F688D45C}">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MITRE Briefing Template 4x3</Template>
  <TotalTime>62</TotalTime>
  <Words>8</Words>
  <Application>Microsoft Office PowerPoint</Application>
  <PresentationFormat>On-screen Show (4:3)</PresentationFormat>
  <Paragraphs>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Helvetica LT Std</vt:lpstr>
      <vt:lpstr>Times New Roman</vt:lpstr>
      <vt:lpstr>Verdana</vt:lpstr>
      <vt:lpstr>Wingdings</vt:lpstr>
      <vt:lpstr>mitrebriefing</vt:lpstr>
      <vt:lpstr>Turbulence Impact Mitigation Workshop 3 September 5-6, 2018 Summary and Open Discussion</vt:lpstr>
    </vt:vector>
  </TitlesOfParts>
  <Company>The MITRE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MITRE Welcome and Logistics</dc:title>
  <dc:creator>Fronzak, Matt</dc:creator>
  <dc:description>For internal MITRE use</dc:description>
  <cp:lastModifiedBy>Fronzak, Matt</cp:lastModifiedBy>
  <cp:revision>7</cp:revision>
  <dcterms:created xsi:type="dcterms:W3CDTF">2018-09-05T09:52:00Z</dcterms:created>
  <dcterms:modified xsi:type="dcterms:W3CDTF">2018-09-06T12:09:25Z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0x010100823A99C636F7423283FB0D200866C613000CEE747DA3399F4588B2EC80A99623E1</vt:lpwstr>
  </property>
  <property fmtid="{D5CDD505-2E9C-101B-9397-08002B2CF9AE}" pid="3" name="Order">
    <vt:r8>27900</vt:r8>
  </property>
</Properties>
</file>