
<file path=[Content_Types].xml><?xml version="1.0" encoding="utf-8"?>
<Types xmlns="http://schemas.openxmlformats.org/package/2006/content-types">
  <Default Extension="png" ContentType="image/png"/>
  <Default Extension="mpeg" ContentType="vide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431" r:id="rId5"/>
    <p:sldId id="380" r:id="rId6"/>
    <p:sldId id="458" r:id="rId7"/>
    <p:sldId id="442" r:id="rId8"/>
    <p:sldId id="435" r:id="rId9"/>
    <p:sldId id="381" r:id="rId10"/>
    <p:sldId id="434" r:id="rId11"/>
    <p:sldId id="439" r:id="rId12"/>
    <p:sldId id="448" r:id="rId13"/>
    <p:sldId id="451" r:id="rId14"/>
    <p:sldId id="447" r:id="rId15"/>
    <p:sldId id="454" r:id="rId16"/>
    <p:sldId id="456" r:id="rId17"/>
    <p:sldId id="450" r:id="rId18"/>
    <p:sldId id="452" r:id="rId19"/>
    <p:sldId id="457" r:id="rId20"/>
    <p:sldId id="459" r:id="rId21"/>
  </p:sldIdLst>
  <p:sldSz cx="9144000" cy="6858000" type="screen4x3"/>
  <p:notesSz cx="6858000" cy="919956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E"/>
    <a:srgbClr val="8489B0"/>
    <a:srgbClr val="3956A7"/>
    <a:srgbClr val="3A57A8"/>
    <a:srgbClr val="3E5AA8"/>
    <a:srgbClr val="B9D0E5"/>
    <a:srgbClr val="9EBDD8"/>
    <a:srgbClr val="94B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8" autoAdjust="0"/>
    <p:restoredTop sz="79953" autoAdjust="0"/>
  </p:normalViewPr>
  <p:slideViewPr>
    <p:cSldViewPr snapToGrid="0">
      <p:cViewPr>
        <p:scale>
          <a:sx n="75" d="100"/>
          <a:sy n="75" d="100"/>
        </p:scale>
        <p:origin x="-516"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1956" y="-90"/>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0375"/>
          </a:xfrm>
          <a:prstGeom prst="rect">
            <a:avLst/>
          </a:prstGeom>
        </p:spPr>
        <p:txBody>
          <a:bodyPr vert="horz" lIns="91419" tIns="45710" rIns="91419" bIns="4571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2"/>
            <a:ext cx="2971800" cy="460375"/>
          </a:xfrm>
          <a:prstGeom prst="rect">
            <a:avLst/>
          </a:prstGeom>
        </p:spPr>
        <p:txBody>
          <a:bodyPr vert="horz" lIns="91419" tIns="45710" rIns="91419" bIns="45710" rtlCol="0"/>
          <a:lstStyle>
            <a:lvl1pPr algn="r" fontAlgn="auto">
              <a:spcBef>
                <a:spcPts val="0"/>
              </a:spcBef>
              <a:spcAft>
                <a:spcPts val="0"/>
              </a:spcAft>
              <a:defRPr sz="1200">
                <a:latin typeface="+mn-lt"/>
              </a:defRPr>
            </a:lvl1pPr>
          </a:lstStyle>
          <a:p>
            <a:pPr>
              <a:defRPr/>
            </a:pPr>
            <a:fld id="{F25B3CED-DAF9-496A-BCE6-3B8873C3C448}" type="datetimeFigureOut">
              <a:rPr lang="en-US"/>
              <a:pPr>
                <a:defRPr/>
              </a:pPr>
              <a:t>12/16/2013</a:t>
            </a:fld>
            <a:endParaRPr lang="en-US" dirty="0"/>
          </a:p>
        </p:txBody>
      </p:sp>
      <p:sp>
        <p:nvSpPr>
          <p:cNvPr id="4" name="Footer Placeholder 3"/>
          <p:cNvSpPr>
            <a:spLocks noGrp="1"/>
          </p:cNvSpPr>
          <p:nvPr>
            <p:ph type="ftr" sz="quarter" idx="2"/>
          </p:nvPr>
        </p:nvSpPr>
        <p:spPr>
          <a:xfrm>
            <a:off x="0" y="8737602"/>
            <a:ext cx="2971800" cy="460375"/>
          </a:xfrm>
          <a:prstGeom prst="rect">
            <a:avLst/>
          </a:prstGeom>
        </p:spPr>
        <p:txBody>
          <a:bodyPr vert="horz" lIns="91419" tIns="45710" rIns="91419" bIns="4571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737602"/>
            <a:ext cx="2971800" cy="460375"/>
          </a:xfrm>
          <a:prstGeom prst="rect">
            <a:avLst/>
          </a:prstGeom>
        </p:spPr>
        <p:txBody>
          <a:bodyPr vert="horz" lIns="91419" tIns="45710" rIns="91419" bIns="45710" rtlCol="0" anchor="b"/>
          <a:lstStyle>
            <a:lvl1pPr algn="r" fontAlgn="auto">
              <a:spcBef>
                <a:spcPts val="0"/>
              </a:spcBef>
              <a:spcAft>
                <a:spcPts val="0"/>
              </a:spcAft>
              <a:defRPr sz="1200">
                <a:latin typeface="+mn-lt"/>
              </a:defRPr>
            </a:lvl1pPr>
          </a:lstStyle>
          <a:p>
            <a:pPr>
              <a:defRPr/>
            </a:pPr>
            <a:fld id="{DE0505C1-E1E5-4DB8-8BA4-E85AD31DC330}" type="slidenum">
              <a:rPr lang="en-US"/>
              <a:pPr>
                <a:defRPr/>
              </a:pPr>
              <a:t>‹#›</a:t>
            </a:fld>
            <a:endParaRPr lang="en-US" dirty="0"/>
          </a:p>
        </p:txBody>
      </p:sp>
    </p:spTree>
    <p:extLst>
      <p:ext uri="{BB962C8B-B14F-4D97-AF65-F5344CB8AC3E}">
        <p14:creationId xmlns:p14="http://schemas.microsoft.com/office/powerpoint/2010/main" val="39730410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0375"/>
          </a:xfrm>
          <a:prstGeom prst="rect">
            <a:avLst/>
          </a:prstGeom>
        </p:spPr>
        <p:txBody>
          <a:bodyPr vert="horz" lIns="91419" tIns="45710" rIns="91419" bIns="4571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2"/>
            <a:ext cx="2971800" cy="460375"/>
          </a:xfrm>
          <a:prstGeom prst="rect">
            <a:avLst/>
          </a:prstGeom>
        </p:spPr>
        <p:txBody>
          <a:bodyPr vert="horz" lIns="91419" tIns="45710" rIns="91419" bIns="45710" rtlCol="0"/>
          <a:lstStyle>
            <a:lvl1pPr algn="r" fontAlgn="auto">
              <a:spcBef>
                <a:spcPts val="0"/>
              </a:spcBef>
              <a:spcAft>
                <a:spcPts val="0"/>
              </a:spcAft>
              <a:defRPr sz="1200">
                <a:latin typeface="+mn-lt"/>
              </a:defRPr>
            </a:lvl1pPr>
          </a:lstStyle>
          <a:p>
            <a:pPr>
              <a:defRPr/>
            </a:pPr>
            <a:fld id="{780B4B5E-6367-408F-B245-FC4ACDE0BE70}" type="datetimeFigureOut">
              <a:rPr lang="en-US"/>
              <a:pPr>
                <a:defRPr/>
              </a:pPr>
              <a:t>12/16/2013</a:t>
            </a:fld>
            <a:endParaRPr lang="en-US" dirty="0"/>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19" tIns="45710" rIns="91419" bIns="45710" rtlCol="0" anchor="ctr"/>
          <a:lstStyle/>
          <a:p>
            <a:pPr lvl="0"/>
            <a:endParaRPr lang="en-US" noProof="0" dirty="0"/>
          </a:p>
        </p:txBody>
      </p:sp>
      <p:sp>
        <p:nvSpPr>
          <p:cNvPr id="5" name="Notes Placeholder 4"/>
          <p:cNvSpPr>
            <a:spLocks noGrp="1"/>
          </p:cNvSpPr>
          <p:nvPr>
            <p:ph type="body" sz="quarter" idx="3"/>
          </p:nvPr>
        </p:nvSpPr>
        <p:spPr>
          <a:xfrm>
            <a:off x="685800" y="4370388"/>
            <a:ext cx="5486400" cy="4138612"/>
          </a:xfrm>
          <a:prstGeom prst="rect">
            <a:avLst/>
          </a:prstGeom>
        </p:spPr>
        <p:txBody>
          <a:bodyPr vert="horz" lIns="91419" tIns="45710" rIns="91419" bIns="457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37602"/>
            <a:ext cx="2971800" cy="460375"/>
          </a:xfrm>
          <a:prstGeom prst="rect">
            <a:avLst/>
          </a:prstGeom>
        </p:spPr>
        <p:txBody>
          <a:bodyPr vert="horz" lIns="91419" tIns="45710" rIns="91419" bIns="4571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737602"/>
            <a:ext cx="2971800" cy="460375"/>
          </a:xfrm>
          <a:prstGeom prst="rect">
            <a:avLst/>
          </a:prstGeom>
        </p:spPr>
        <p:txBody>
          <a:bodyPr vert="horz" lIns="91419" tIns="45710" rIns="91419" bIns="45710" rtlCol="0" anchor="b"/>
          <a:lstStyle>
            <a:lvl1pPr algn="r" fontAlgn="auto">
              <a:spcBef>
                <a:spcPts val="0"/>
              </a:spcBef>
              <a:spcAft>
                <a:spcPts val="0"/>
              </a:spcAft>
              <a:defRPr sz="1200">
                <a:latin typeface="+mn-lt"/>
              </a:defRPr>
            </a:lvl1pPr>
          </a:lstStyle>
          <a:p>
            <a:pPr>
              <a:defRPr/>
            </a:pPr>
            <a:fld id="{884D491E-667F-47E0-90AE-C9F31D5E3B68}" type="slidenum">
              <a:rPr lang="en-US"/>
              <a:pPr>
                <a:defRPr/>
              </a:pPr>
              <a:t>‹#›</a:t>
            </a:fld>
            <a:endParaRPr lang="en-US" dirty="0"/>
          </a:p>
        </p:txBody>
      </p:sp>
    </p:spTree>
    <p:extLst>
      <p:ext uri="{BB962C8B-B14F-4D97-AF65-F5344CB8AC3E}">
        <p14:creationId xmlns:p14="http://schemas.microsoft.com/office/powerpoint/2010/main" val="3537147432"/>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D805640-B215-47B8-8E25-50831E3B2A69}"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0D857935-E51C-4BB3-A6AB-C0F250600941}" type="datetime1">
              <a:rPr lang="en-US" smtClean="0"/>
              <a:t>12/16/2013</a:t>
            </a:fld>
            <a:endParaRPr lang="en-US" dirty="0"/>
          </a:p>
        </p:txBody>
      </p:sp>
      <p:sp>
        <p:nvSpPr>
          <p:cNvPr id="5" name="Slide Number Placeholder 4"/>
          <p:cNvSpPr>
            <a:spLocks noGrp="1"/>
          </p:cNvSpPr>
          <p:nvPr>
            <p:ph type="sldNum" sz="quarter" idx="11"/>
          </p:nvPr>
        </p:nvSpPr>
        <p:spPr/>
        <p:txBody>
          <a:bodyPr/>
          <a:lstStyle/>
          <a:p>
            <a:pPr>
              <a:defRPr/>
            </a:pPr>
            <a:fld id="{884D491E-667F-47E0-90AE-C9F31D5E3B68}" type="slidenum">
              <a:rPr lang="en-US" smtClean="0"/>
              <a:pPr>
                <a:defRPr/>
              </a:pPr>
              <a:t>2</a:t>
            </a:fld>
            <a:endParaRPr lang="en-US" dirty="0"/>
          </a:p>
        </p:txBody>
      </p:sp>
    </p:spTree>
    <p:extLst>
      <p:ext uri="{BB962C8B-B14F-4D97-AF65-F5344CB8AC3E}">
        <p14:creationId xmlns:p14="http://schemas.microsoft.com/office/powerpoint/2010/main" val="132114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3A8CF2CE-F6C0-4642-B6BF-A375373369A0}" type="datetime1">
              <a:rPr lang="en-US" smtClean="0"/>
              <a:t>12/16/2013</a:t>
            </a:fld>
            <a:endParaRPr lang="en-US" dirty="0"/>
          </a:p>
        </p:txBody>
      </p:sp>
      <p:sp>
        <p:nvSpPr>
          <p:cNvPr id="5" name="Slide Number Placeholder 4"/>
          <p:cNvSpPr>
            <a:spLocks noGrp="1"/>
          </p:cNvSpPr>
          <p:nvPr>
            <p:ph type="sldNum" sz="quarter" idx="11"/>
          </p:nvPr>
        </p:nvSpPr>
        <p:spPr/>
        <p:txBody>
          <a:bodyPr/>
          <a:lstStyle/>
          <a:p>
            <a:pPr>
              <a:defRPr/>
            </a:pPr>
            <a:fld id="{884D491E-667F-47E0-90AE-C9F31D5E3B68}" type="slidenum">
              <a:rPr lang="en-US" smtClean="0"/>
              <a:pPr>
                <a:defRPr/>
              </a:pPr>
              <a:t>6</a:t>
            </a:fld>
            <a:endParaRPr lang="en-US" dirty="0"/>
          </a:p>
        </p:txBody>
      </p:sp>
    </p:spTree>
    <p:extLst>
      <p:ext uri="{BB962C8B-B14F-4D97-AF65-F5344CB8AC3E}">
        <p14:creationId xmlns:p14="http://schemas.microsoft.com/office/powerpoint/2010/main" val="2839044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FAA_NG_PPT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24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062436"/>
            <a:ext cx="10363200" cy="842621"/>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1905057"/>
            <a:ext cx="10363200" cy="396887"/>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2018" y="3505201"/>
            <a:ext cx="1636183" cy="365522"/>
          </a:xfrm>
          <a:prstGeom prst="rect">
            <a:avLst/>
          </a:prstGeom>
        </p:spPr>
        <p:txBody>
          <a:bodyPr/>
          <a:lstStyle>
            <a:lvl1pPr algn="r" fontAlgn="auto">
              <a:spcBef>
                <a:spcPts val="0"/>
              </a:spcBef>
              <a:spcAft>
                <a:spcPts val="0"/>
              </a:spcAft>
              <a:defRPr sz="1000" spc="0">
                <a:solidFill>
                  <a:schemeClr val="tx2">
                    <a:lumMod val="40000"/>
                    <a:lumOff val="60000"/>
                  </a:schemeClr>
                </a:solidFill>
                <a:latin typeface="Arial"/>
                <a:cs typeface="Arial"/>
              </a:defRPr>
            </a:lvl1pPr>
          </a:lstStyle>
          <a:p>
            <a:pPr>
              <a:defRPr/>
            </a:pPr>
            <a:endParaRPr lang="en-US" dirty="0"/>
          </a:p>
        </p:txBody>
      </p:sp>
    </p:spTree>
    <p:extLst>
      <p:ext uri="{BB962C8B-B14F-4D97-AF65-F5344CB8AC3E}">
        <p14:creationId xmlns:p14="http://schemas.microsoft.com/office/powerpoint/2010/main" val="161204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9B75A673-7735-4CC9-B590-A7357C237BAA}" type="slidenum">
              <a:rPr lang="en-US"/>
              <a:pPr>
                <a:defRPr/>
              </a:pPr>
              <a:t>‹#›</a:t>
            </a:fld>
            <a:endParaRPr lang="en-US" dirty="0"/>
          </a:p>
        </p:txBody>
      </p:sp>
    </p:spTree>
    <p:extLst>
      <p:ext uri="{BB962C8B-B14F-4D97-AF65-F5344CB8AC3E}">
        <p14:creationId xmlns:p14="http://schemas.microsoft.com/office/powerpoint/2010/main" val="394168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FAA_NG_PPT_Section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99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3305176"/>
            <a:ext cx="10363200" cy="1021556"/>
          </a:xfrm>
        </p:spPr>
        <p:txBody>
          <a:bodyPr anchor="t">
            <a:normAutofit/>
          </a:bodyPr>
          <a:lstStyle>
            <a:lvl1pPr algn="l">
              <a:defRPr sz="3200" b="1" i="0" cap="all">
                <a:solidFill>
                  <a:schemeClr val="bg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180035"/>
            <a:ext cx="10363200" cy="1125140"/>
          </a:xfrm>
        </p:spPr>
        <p:txBody>
          <a:bodyPr anchor="b">
            <a:normAutofit/>
          </a:bodyPr>
          <a:lstStyle>
            <a:lvl1pPr marL="0" indent="0">
              <a:buNone/>
              <a:defRPr sz="1600" b="1" i="0">
                <a:solidFill>
                  <a:schemeClr val="tx2">
                    <a:lumMod val="40000"/>
                    <a:lumOff val="60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lgn="ctr">
              <a:defRPr sz="900" b="1">
                <a:solidFill>
                  <a:schemeClr val="tx1">
                    <a:tint val="75000"/>
                  </a:schemeClr>
                </a:solidFill>
                <a:latin typeface="Arial"/>
                <a:cs typeface="Arial"/>
              </a:defRPr>
            </a:lvl1pPr>
          </a:lstStyle>
          <a:p>
            <a:pPr>
              <a:defRPr/>
            </a:pPr>
            <a:fld id="{80E97235-BD99-4DF7-8C08-10E6D1F34690}" type="slidenum">
              <a:rPr lang="en-US"/>
              <a:pPr>
                <a:defRPr/>
              </a:pPr>
              <a:t>‹#›</a:t>
            </a:fld>
            <a:endParaRPr lang="en-US" dirty="0"/>
          </a:p>
        </p:txBody>
      </p:sp>
    </p:spTree>
    <p:extLst>
      <p:ext uri="{BB962C8B-B14F-4D97-AF65-F5344CB8AC3E}">
        <p14:creationId xmlns:p14="http://schemas.microsoft.com/office/powerpoint/2010/main" val="157354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E23F1333-B566-4CAC-A413-DC402D3D687B}" type="slidenum">
              <a:rPr lang="en-US"/>
              <a:pPr>
                <a:defRPr/>
              </a:pPr>
              <a:t>‹#›</a:t>
            </a:fld>
            <a:endParaRPr lang="en-US" dirty="0"/>
          </a:p>
        </p:txBody>
      </p:sp>
    </p:spTree>
    <p:extLst>
      <p:ext uri="{BB962C8B-B14F-4D97-AF65-F5344CB8AC3E}">
        <p14:creationId xmlns:p14="http://schemas.microsoft.com/office/powerpoint/2010/main" val="270321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51335"/>
            <a:ext cx="5386917"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631156"/>
            <a:ext cx="5386917"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151335"/>
            <a:ext cx="538903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631156"/>
            <a:ext cx="5389033"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A4708939-E46A-41B5-B21A-E05B5F5F3FBD}" type="slidenum">
              <a:rPr lang="en-US"/>
              <a:pPr>
                <a:defRPr/>
              </a:pPr>
              <a:t>‹#›</a:t>
            </a:fld>
            <a:endParaRPr lang="en-US" dirty="0"/>
          </a:p>
        </p:txBody>
      </p:sp>
    </p:spTree>
    <p:extLst>
      <p:ext uri="{BB962C8B-B14F-4D97-AF65-F5344CB8AC3E}">
        <p14:creationId xmlns:p14="http://schemas.microsoft.com/office/powerpoint/2010/main" val="1459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34549FF-3656-4FAD-A4FA-F788D2A04A81}" type="slidenum">
              <a:rPr lang="en-US"/>
              <a:pPr>
                <a:defRPr/>
              </a:pPr>
              <a:t>‹#›</a:t>
            </a:fld>
            <a:endParaRPr lang="en-US" dirty="0"/>
          </a:p>
        </p:txBody>
      </p:sp>
    </p:spTree>
    <p:extLst>
      <p:ext uri="{BB962C8B-B14F-4D97-AF65-F5344CB8AC3E}">
        <p14:creationId xmlns:p14="http://schemas.microsoft.com/office/powerpoint/2010/main" val="345276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667ADBC-276D-4B92-9AE0-F308F20876CF}" type="slidenum">
              <a:rPr lang="en-US"/>
              <a:pPr>
                <a:defRPr/>
              </a:pPr>
              <a:t>‹#›</a:t>
            </a:fld>
            <a:endParaRPr lang="en-US" dirty="0"/>
          </a:p>
        </p:txBody>
      </p:sp>
    </p:spTree>
    <p:extLst>
      <p:ext uri="{BB962C8B-B14F-4D97-AF65-F5344CB8AC3E}">
        <p14:creationId xmlns:p14="http://schemas.microsoft.com/office/powerpoint/2010/main" val="48439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04787"/>
            <a:ext cx="4011084"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04788"/>
            <a:ext cx="6815667"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076326"/>
            <a:ext cx="4011084"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00B45DF-43A2-49C0-B5E2-D0C651C42B0C}" type="slidenum">
              <a:rPr lang="en-US"/>
              <a:pPr>
                <a:defRPr/>
              </a:pPr>
              <a:t>‹#›</a:t>
            </a:fld>
            <a:endParaRPr lang="en-US" dirty="0"/>
          </a:p>
        </p:txBody>
      </p:sp>
    </p:spTree>
    <p:extLst>
      <p:ext uri="{BB962C8B-B14F-4D97-AF65-F5344CB8AC3E}">
        <p14:creationId xmlns:p14="http://schemas.microsoft.com/office/powerpoint/2010/main" val="3811458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03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3640667" y="6486525"/>
            <a:ext cx="2133600" cy="234554"/>
          </a:xfrm>
          <a:prstGeom prst="rect">
            <a:avLst/>
          </a:prstGeom>
        </p:spPr>
        <p:txBody>
          <a:bodyPr vert="horz" lIns="91440" tIns="45720" rIns="91440" bIns="45720" rtlCol="0" anchor="ctr"/>
          <a:lstStyle>
            <a:lvl1pPr algn="ctr" fontAlgn="auto">
              <a:spcBef>
                <a:spcPts val="0"/>
              </a:spcBef>
              <a:spcAft>
                <a:spcPts val="0"/>
              </a:spcAft>
              <a:defRPr sz="900" b="1">
                <a:solidFill>
                  <a:schemeClr val="tx1">
                    <a:tint val="75000"/>
                  </a:schemeClr>
                </a:solidFill>
                <a:latin typeface="Arial"/>
                <a:cs typeface="Arial"/>
              </a:defRPr>
            </a:lvl1pPr>
          </a:lstStyle>
          <a:p>
            <a:pPr>
              <a:defRPr/>
            </a:pPr>
            <a:fld id="{9E7FEEE2-502A-4C43-B0CE-7AA320B61CE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701" r:id="rId2"/>
    <p:sldLayoutId id="2147483708" r:id="rId3"/>
    <p:sldLayoutId id="2147483702" r:id="rId4"/>
    <p:sldLayoutId id="2147483703" r:id="rId5"/>
    <p:sldLayoutId id="2147483704" r:id="rId6"/>
    <p:sldLayoutId id="2147483705" r:id="rId7"/>
    <p:sldLayoutId id="2147483706" r:id="rId8"/>
  </p:sldLayoutIdLst>
  <p:hf hdr="0" ftr="0"/>
  <p:txStyles>
    <p:titleStyle>
      <a:lvl1pPr algn="ctr" defTabSz="457200" rtl="0" eaLnBrk="0" fontAlgn="base" hangingPunct="0">
        <a:spcBef>
          <a:spcPct val="0"/>
        </a:spcBef>
        <a:spcAft>
          <a:spcPct val="0"/>
        </a:spcAft>
        <a:defRPr sz="3600" b="1" kern="1200">
          <a:solidFill>
            <a:srgbClr val="17375E"/>
          </a:solidFill>
          <a:latin typeface="Arial"/>
          <a:ea typeface="+mj-ea"/>
          <a:cs typeface="Arial"/>
        </a:defRPr>
      </a:lvl1pPr>
      <a:lvl2pPr algn="ctr" defTabSz="457200" rtl="0" eaLnBrk="0" fontAlgn="base" hangingPunct="0">
        <a:spcBef>
          <a:spcPct val="0"/>
        </a:spcBef>
        <a:spcAft>
          <a:spcPct val="0"/>
        </a:spcAft>
        <a:defRPr sz="3600" b="1">
          <a:solidFill>
            <a:srgbClr val="17375E"/>
          </a:solidFill>
          <a:latin typeface="Arial" charset="0"/>
          <a:cs typeface="Arial" charset="0"/>
        </a:defRPr>
      </a:lvl2pPr>
      <a:lvl3pPr algn="ctr" defTabSz="457200" rtl="0" eaLnBrk="0" fontAlgn="base" hangingPunct="0">
        <a:spcBef>
          <a:spcPct val="0"/>
        </a:spcBef>
        <a:spcAft>
          <a:spcPct val="0"/>
        </a:spcAft>
        <a:defRPr sz="3600" b="1">
          <a:solidFill>
            <a:srgbClr val="17375E"/>
          </a:solidFill>
          <a:latin typeface="Arial" charset="0"/>
          <a:cs typeface="Arial" charset="0"/>
        </a:defRPr>
      </a:lvl3pPr>
      <a:lvl4pPr algn="ctr" defTabSz="457200" rtl="0" eaLnBrk="0" fontAlgn="base" hangingPunct="0">
        <a:spcBef>
          <a:spcPct val="0"/>
        </a:spcBef>
        <a:spcAft>
          <a:spcPct val="0"/>
        </a:spcAft>
        <a:defRPr sz="3600" b="1">
          <a:solidFill>
            <a:srgbClr val="17375E"/>
          </a:solidFill>
          <a:latin typeface="Arial" charset="0"/>
          <a:cs typeface="Arial" charset="0"/>
        </a:defRPr>
      </a:lvl4pPr>
      <a:lvl5pPr algn="ctr" defTabSz="457200" rtl="0" eaLnBrk="0" fontAlgn="base" hangingPunct="0">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9BBB59"/>
        </a:buClr>
        <a:buFont typeface="Arial" pitchFamily="34" charset="0"/>
        <a:buChar char="•"/>
        <a:defRPr sz="28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9BBB59"/>
        </a:buClr>
        <a:buFont typeface="Arial" pitchFamily="34" charset="0"/>
        <a:buChar char="•"/>
        <a:defRPr sz="20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pitchFamily="34"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eg"/><Relationship Id="rId1" Type="http://schemas.microsoft.com/office/2007/relationships/media" Target="../media/media1.m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viationweather.gov/adds/cv/descrip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244475" y="1743075"/>
            <a:ext cx="9048750" cy="635000"/>
          </a:xfrm>
        </p:spPr>
        <p:txBody>
          <a:bodyPr>
            <a:normAutofit fontScale="90000"/>
          </a:bodyPr>
          <a:lstStyle/>
          <a:p>
            <a:pPr eaLnBrk="1" hangingPunct="1">
              <a:defRPr/>
            </a:pPr>
            <a:r>
              <a:rPr lang="en-US" dirty="0" smtClean="0">
                <a:latin typeface="Arial" charset="0"/>
                <a:cs typeface="Arial" charset="0"/>
              </a:rPr>
              <a:t>Forecasting C&amp;V</a:t>
            </a:r>
            <a:br>
              <a:rPr lang="en-US" dirty="0" smtClean="0">
                <a:latin typeface="Arial" charset="0"/>
                <a:cs typeface="Arial" charset="0"/>
              </a:rPr>
            </a:br>
            <a:r>
              <a:rPr lang="en-US" sz="2700" dirty="0" smtClean="0">
                <a:latin typeface="Arial" charset="0"/>
                <a:cs typeface="Arial" charset="0"/>
              </a:rPr>
              <a:t>The Limits of Science</a:t>
            </a:r>
          </a:p>
        </p:txBody>
      </p:sp>
      <p:sp>
        <p:nvSpPr>
          <p:cNvPr id="9219" name="Subtitle 2"/>
          <p:cNvSpPr>
            <a:spLocks noGrp="1"/>
          </p:cNvSpPr>
          <p:nvPr>
            <p:ph type="subTitle" idx="1"/>
          </p:nvPr>
        </p:nvSpPr>
        <p:spPr>
          <a:xfrm>
            <a:off x="257175" y="2384425"/>
            <a:ext cx="7772400" cy="1409700"/>
          </a:xfrm>
        </p:spPr>
        <p:txBody>
          <a:bodyPr/>
          <a:lstStyle/>
          <a:p>
            <a:pPr eaLnBrk="1" hangingPunct="1"/>
            <a:r>
              <a:rPr lang="en-US" dirty="0" smtClean="0">
                <a:latin typeface="Arial" charset="0"/>
                <a:cs typeface="Arial" charset="0"/>
              </a:rPr>
              <a:t>Tom MacPhail</a:t>
            </a:r>
            <a:r>
              <a:rPr lang="en-US" sz="1600" dirty="0" smtClean="0">
                <a:latin typeface="Arial" charset="0"/>
                <a:cs typeface="Arial" charset="0"/>
              </a:rPr>
              <a:t>										Dec 18, 2013</a:t>
            </a:r>
            <a:endParaRPr lang="en-US" sz="1400" dirty="0" smtClean="0">
              <a:latin typeface="Arial" charset="0"/>
              <a:cs typeface="Arial" charset="0"/>
            </a:endParaRPr>
          </a:p>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6235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B75A673-7735-4CC9-B590-A7357C237BAA}" type="slidenum">
              <a:rPr lang="en-US" smtClean="0"/>
              <a:pPr>
                <a:defRPr/>
              </a:pPr>
              <a:t>10</a:t>
            </a:fld>
            <a:endParaRPr lang="en-US" dirty="0"/>
          </a:p>
        </p:txBody>
      </p:sp>
      <p:pic>
        <p:nvPicPr>
          <p:cNvPr id="7" name="ECIR.mpe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4"/>
          <a:srcRect l="6701" t="2726" r="8686" b="10626"/>
          <a:stretch/>
        </p:blipFill>
        <p:spPr>
          <a:xfrm>
            <a:off x="799621" y="1473199"/>
            <a:ext cx="5436079" cy="4175539"/>
          </a:xfrm>
          <a:prstGeom prst="rect">
            <a:avLst/>
          </a:prstGeom>
          <a:ln>
            <a:solidFill>
              <a:schemeClr val="tx1"/>
            </a:solidFill>
          </a:ln>
          <a:effectLst/>
          <a:scene3d>
            <a:camera prst="orthographicFront"/>
            <a:lightRig rig="balanced" dir="t"/>
          </a:scene3d>
          <a:sp3d prstMaterial="softEdge">
            <a:bevelT w="203200" h="101600" prst="cross"/>
            <a:contourClr>
              <a:srgbClr val="FFFFFF"/>
            </a:contourClr>
          </a:sp3d>
        </p:spPr>
      </p:pic>
      <p:sp>
        <p:nvSpPr>
          <p:cNvPr id="3" name="Title 2"/>
          <p:cNvSpPr>
            <a:spLocks noGrp="1"/>
          </p:cNvSpPr>
          <p:nvPr>
            <p:ph type="title"/>
          </p:nvPr>
        </p:nvSpPr>
        <p:spPr>
          <a:xfrm>
            <a:off x="469900" y="186135"/>
            <a:ext cx="8229600" cy="1143000"/>
          </a:xfrm>
        </p:spPr>
        <p:txBody>
          <a:bodyPr/>
          <a:lstStyle/>
          <a:p>
            <a:r>
              <a:rPr lang="en-US" dirty="0" smtClean="0"/>
              <a:t>Fluid vs. Discreet </a:t>
            </a:r>
            <a:endParaRPr lang="en-US" dirty="0"/>
          </a:p>
        </p:txBody>
      </p:sp>
      <p:sp>
        <p:nvSpPr>
          <p:cNvPr id="6" name="TextBox 5"/>
          <p:cNvSpPr txBox="1"/>
          <p:nvPr/>
        </p:nvSpPr>
        <p:spPr>
          <a:xfrm>
            <a:off x="6400800" y="1549400"/>
            <a:ext cx="2628900"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atmosphere behaves fluidly; even   discontinuities along fronts are “fluid” at sufficiently high resolution</a:t>
            </a:r>
            <a:br>
              <a:rPr lang="en-US" dirty="0" smtClean="0"/>
            </a:br>
            <a:endParaRPr lang="en-US" dirty="0" smtClean="0"/>
          </a:p>
          <a:p>
            <a:pPr marL="285750" indent="-285750">
              <a:buFont typeface="Arial" panose="020B0604020202020204" pitchFamily="34" charset="0"/>
              <a:buChar char="•"/>
            </a:pPr>
            <a:r>
              <a:rPr lang="en-US" dirty="0" smtClean="0"/>
              <a:t>Gridding creates discreet, artificial boundaries based on the defined grid size/shape </a:t>
            </a:r>
            <a:r>
              <a:rPr lang="en-US" dirty="0"/>
              <a:t/>
            </a:r>
            <a:br>
              <a:rPr lang="en-US" dirty="0"/>
            </a:br>
            <a:r>
              <a:rPr lang="en-US" dirty="0" smtClean="0"/>
              <a:t> </a:t>
            </a:r>
            <a:endParaRPr lang="en-US" dirty="0"/>
          </a:p>
        </p:txBody>
      </p:sp>
    </p:spTree>
    <p:extLst>
      <p:ext uri="{BB962C8B-B14F-4D97-AF65-F5344CB8AC3E}">
        <p14:creationId xmlns:p14="http://schemas.microsoft.com/office/powerpoint/2010/main" val="2007832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0">
                <p:cTn id="7" repeatCount="indefinite"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9" name="Picture 31"/>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9105" r="65051" b="40895"/>
          <a:stretch/>
        </p:blipFill>
        <p:spPr bwMode="auto">
          <a:xfrm>
            <a:off x="1066800" y="1397000"/>
            <a:ext cx="7366000"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itle 1"/>
          <p:cNvSpPr>
            <a:spLocks noGrp="1"/>
          </p:cNvSpPr>
          <p:nvPr>
            <p:ph type="title"/>
          </p:nvPr>
        </p:nvSpPr>
        <p:spPr>
          <a:xfrm>
            <a:off x="457200" y="275035"/>
            <a:ext cx="8229600" cy="1143000"/>
          </a:xfrm>
        </p:spPr>
        <p:txBody>
          <a:bodyPr/>
          <a:lstStyle/>
          <a:p>
            <a:r>
              <a:rPr lang="en-US" dirty="0" smtClean="0"/>
              <a:t>HEMS Display on 12/5/2013</a:t>
            </a:r>
            <a:endParaRPr lang="en-US" dirty="0"/>
          </a:p>
        </p:txBody>
      </p:sp>
      <p:sp>
        <p:nvSpPr>
          <p:cNvPr id="14" name="TextBox 13"/>
          <p:cNvSpPr txBox="1"/>
          <p:nvPr/>
        </p:nvSpPr>
        <p:spPr>
          <a:xfrm>
            <a:off x="1282700" y="3995698"/>
            <a:ext cx="988284" cy="369332"/>
          </a:xfrm>
          <a:prstGeom prst="rect">
            <a:avLst/>
          </a:prstGeom>
          <a:noFill/>
        </p:spPr>
        <p:txBody>
          <a:bodyPr wrap="none" rtlCol="0">
            <a:spAutoFit/>
          </a:bodyPr>
          <a:lstStyle/>
          <a:p>
            <a:r>
              <a:rPr lang="en-US" b="1" dirty="0" smtClean="0"/>
              <a:t>METAR</a:t>
            </a:r>
            <a:endParaRPr lang="en-US" b="1" dirty="0"/>
          </a:p>
        </p:txBody>
      </p:sp>
      <p:cxnSp>
        <p:nvCxnSpPr>
          <p:cNvPr id="16" name="Straight Arrow Connector 15"/>
          <p:cNvCxnSpPr/>
          <p:nvPr/>
        </p:nvCxnSpPr>
        <p:spPr>
          <a:xfrm flipV="1">
            <a:off x="2270984" y="3594100"/>
            <a:ext cx="345216" cy="4015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5" name="Straight Arrow Connector 74"/>
          <p:cNvCxnSpPr/>
          <p:nvPr/>
        </p:nvCxnSpPr>
        <p:spPr>
          <a:xfrm>
            <a:off x="2270984" y="4297760"/>
            <a:ext cx="421416" cy="3466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1" name="TextBox 80"/>
          <p:cNvSpPr txBox="1"/>
          <p:nvPr/>
        </p:nvSpPr>
        <p:spPr>
          <a:xfrm>
            <a:off x="3962400" y="1798598"/>
            <a:ext cx="988284" cy="369332"/>
          </a:xfrm>
          <a:prstGeom prst="rect">
            <a:avLst/>
          </a:prstGeom>
          <a:noFill/>
        </p:spPr>
        <p:txBody>
          <a:bodyPr wrap="none" rtlCol="0">
            <a:spAutoFit/>
          </a:bodyPr>
          <a:lstStyle/>
          <a:p>
            <a:r>
              <a:rPr lang="en-US" b="1" dirty="0" smtClean="0"/>
              <a:t>METAR</a:t>
            </a:r>
            <a:endParaRPr lang="en-US" b="1" dirty="0"/>
          </a:p>
        </p:txBody>
      </p:sp>
      <p:cxnSp>
        <p:nvCxnSpPr>
          <p:cNvPr id="82" name="Straight Arrow Connector 81"/>
          <p:cNvCxnSpPr>
            <a:stCxn id="81" idx="1"/>
          </p:cNvCxnSpPr>
          <p:nvPr/>
        </p:nvCxnSpPr>
        <p:spPr>
          <a:xfrm flipH="1">
            <a:off x="2933700" y="1983264"/>
            <a:ext cx="10287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5" name="Straight Arrow Connector 84"/>
          <p:cNvCxnSpPr/>
          <p:nvPr/>
        </p:nvCxnSpPr>
        <p:spPr>
          <a:xfrm>
            <a:off x="4950684" y="2128282"/>
            <a:ext cx="624616" cy="2466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1" name="TextBox 90"/>
          <p:cNvSpPr txBox="1"/>
          <p:nvPr/>
        </p:nvSpPr>
        <p:spPr>
          <a:xfrm>
            <a:off x="4456542" y="4365030"/>
            <a:ext cx="988284" cy="369332"/>
          </a:xfrm>
          <a:prstGeom prst="rect">
            <a:avLst/>
          </a:prstGeom>
          <a:noFill/>
        </p:spPr>
        <p:txBody>
          <a:bodyPr wrap="none" rtlCol="0">
            <a:spAutoFit/>
          </a:bodyPr>
          <a:lstStyle/>
          <a:p>
            <a:r>
              <a:rPr lang="en-US" b="1" dirty="0" smtClean="0"/>
              <a:t>METAR</a:t>
            </a:r>
            <a:endParaRPr lang="en-US" b="1" dirty="0"/>
          </a:p>
        </p:txBody>
      </p:sp>
      <p:cxnSp>
        <p:nvCxnSpPr>
          <p:cNvPr id="92" name="Straight Arrow Connector 91"/>
          <p:cNvCxnSpPr/>
          <p:nvPr/>
        </p:nvCxnSpPr>
        <p:spPr>
          <a:xfrm>
            <a:off x="5143500" y="4754444"/>
            <a:ext cx="0" cy="4906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5" name="Straight Arrow Connector 94"/>
          <p:cNvCxnSpPr/>
          <p:nvPr/>
        </p:nvCxnSpPr>
        <p:spPr>
          <a:xfrm flipV="1">
            <a:off x="5143500" y="3995699"/>
            <a:ext cx="698500" cy="3693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8" name="Straight Arrow Connector 97"/>
          <p:cNvCxnSpPr>
            <a:stCxn id="91" idx="3"/>
          </p:cNvCxnSpPr>
          <p:nvPr/>
        </p:nvCxnSpPr>
        <p:spPr>
          <a:xfrm>
            <a:off x="5444826" y="4549696"/>
            <a:ext cx="2086274" cy="947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2" name="Straight Arrow Connector 101"/>
          <p:cNvCxnSpPr/>
          <p:nvPr/>
        </p:nvCxnSpPr>
        <p:spPr>
          <a:xfrm flipV="1">
            <a:off x="5492750" y="4365031"/>
            <a:ext cx="144145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7" name="Straight Arrow Connector 106"/>
          <p:cNvCxnSpPr/>
          <p:nvPr/>
        </p:nvCxnSpPr>
        <p:spPr>
          <a:xfrm>
            <a:off x="5444826" y="4517431"/>
            <a:ext cx="1641774"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2" name="Straight Arrow Connector 111"/>
          <p:cNvCxnSpPr>
            <a:stCxn id="91" idx="3"/>
          </p:cNvCxnSpPr>
          <p:nvPr/>
        </p:nvCxnSpPr>
        <p:spPr>
          <a:xfrm>
            <a:off x="5444826" y="4549696"/>
            <a:ext cx="2543474" cy="6954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p:nvPr/>
        </p:nvCxnSpPr>
        <p:spPr>
          <a:xfrm flipV="1">
            <a:off x="5416550" y="4365030"/>
            <a:ext cx="1517650" cy="1060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62650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Digitizing a “Fluid” </a:t>
            </a:r>
            <a:endParaRPr lang="en-US" dirty="0"/>
          </a:p>
        </p:txBody>
      </p:sp>
      <p:sp>
        <p:nvSpPr>
          <p:cNvPr id="3" name="Content Placeholder 2"/>
          <p:cNvSpPr>
            <a:spLocks noGrp="1"/>
          </p:cNvSpPr>
          <p:nvPr>
            <p:ph idx="1"/>
          </p:nvPr>
        </p:nvSpPr>
        <p:spPr>
          <a:xfrm>
            <a:off x="469900" y="1270000"/>
            <a:ext cx="8229600" cy="4525566"/>
          </a:xfrm>
        </p:spPr>
        <p:txBody>
          <a:bodyPr/>
          <a:lstStyle/>
          <a:p>
            <a:r>
              <a:rPr lang="en-US" sz="2400" dirty="0" smtClean="0"/>
              <a:t>C&amp;V rarely exhibits abrupt changes over time and space  (depending on resolution) but rather changes gradually </a:t>
            </a:r>
          </a:p>
          <a:p>
            <a:r>
              <a:rPr lang="en-US" sz="2400" dirty="0" smtClean="0"/>
              <a:t>The reliability of gridded depictions of “fluid” weather is dependent on:</a:t>
            </a:r>
          </a:p>
          <a:p>
            <a:pPr lvl="1"/>
            <a:r>
              <a:rPr lang="en-US" sz="2000" dirty="0" smtClean="0"/>
              <a:t>Availability of input data used to create the grid</a:t>
            </a:r>
          </a:p>
          <a:p>
            <a:pPr lvl="1"/>
            <a:r>
              <a:rPr lang="en-US" sz="2000" dirty="0" smtClean="0"/>
              <a:t>Temporal/spatial resolution at which the grid is displayed</a:t>
            </a:r>
          </a:p>
          <a:p>
            <a:pPr lvl="1"/>
            <a:r>
              <a:rPr lang="en-US" sz="2000" dirty="0" smtClean="0"/>
              <a:t>The degree to which the algorithm used to derive grid values can accurately represent physical processes</a:t>
            </a:r>
          </a:p>
          <a:p>
            <a:r>
              <a:rPr lang="en-US" sz="2400" dirty="0" smtClean="0"/>
              <a:t>CVA grids represent “ground truth” only at METAR points and are derived with degraded reliability as distance from a METAR increases </a:t>
            </a:r>
          </a:p>
        </p:txBody>
      </p:sp>
      <p:sp>
        <p:nvSpPr>
          <p:cNvPr id="4" name="Slide Number Placeholder 3"/>
          <p:cNvSpPr>
            <a:spLocks noGrp="1"/>
          </p:cNvSpPr>
          <p:nvPr>
            <p:ph type="sldNum" sz="quarter" idx="10"/>
          </p:nvPr>
        </p:nvSpPr>
        <p:spPr/>
        <p:txBody>
          <a:bodyPr/>
          <a:lstStyle/>
          <a:p>
            <a:pPr>
              <a:defRPr/>
            </a:pPr>
            <a:fld id="{9B75A673-7735-4CC9-B590-A7357C237BAA}" type="slidenum">
              <a:rPr lang="en-US" smtClean="0"/>
              <a:pPr>
                <a:defRPr/>
              </a:pPr>
              <a:t>12</a:t>
            </a:fld>
            <a:endParaRPr lang="en-US" dirty="0"/>
          </a:p>
        </p:txBody>
      </p:sp>
    </p:spTree>
    <p:extLst>
      <p:ext uri="{BB962C8B-B14F-4D97-AF65-F5344CB8AC3E}">
        <p14:creationId xmlns:p14="http://schemas.microsoft.com/office/powerpoint/2010/main" val="2293629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135"/>
            <a:ext cx="8229600" cy="1143000"/>
          </a:xfrm>
        </p:spPr>
        <p:txBody>
          <a:bodyPr/>
          <a:lstStyle/>
          <a:p>
            <a:r>
              <a:rPr lang="en-US" dirty="0" smtClean="0"/>
              <a:t>Initializing Data Density is Critical  </a:t>
            </a:r>
            <a:endParaRPr lang="en-US" dirty="0"/>
          </a:p>
        </p:txBody>
      </p:sp>
      <p:sp>
        <p:nvSpPr>
          <p:cNvPr id="3" name="Content Placeholder 2"/>
          <p:cNvSpPr>
            <a:spLocks noGrp="1"/>
          </p:cNvSpPr>
          <p:nvPr>
            <p:ph idx="1"/>
          </p:nvPr>
        </p:nvSpPr>
        <p:spPr>
          <a:xfrm>
            <a:off x="457200" y="1397000"/>
            <a:ext cx="8229600" cy="4525566"/>
          </a:xfrm>
        </p:spPr>
        <p:txBody>
          <a:bodyPr/>
          <a:lstStyle/>
          <a:p>
            <a:r>
              <a:rPr lang="en-US" sz="2400" dirty="0" smtClean="0"/>
              <a:t>Numerical grids at 3-5KM resolution approach the scientific and computational limits of what can be reliability displayed using today’s METAR network </a:t>
            </a:r>
          </a:p>
          <a:p>
            <a:r>
              <a:rPr lang="en-US" sz="2400" dirty="0" smtClean="0"/>
              <a:t>More (spatially and temporally) initializing data is needed to support reliable, higher resolution grids </a:t>
            </a:r>
          </a:p>
          <a:p>
            <a:pPr lvl="1"/>
            <a:r>
              <a:rPr lang="en-US" sz="2000" dirty="0" smtClean="0"/>
              <a:t>AWRP is sponsoring research to determine the feasibility of harvesting FAA weather camera visual imagery in Alaska</a:t>
            </a:r>
          </a:p>
          <a:p>
            <a:pPr lvl="1"/>
            <a:r>
              <a:rPr lang="en-US" sz="2000" dirty="0" smtClean="0"/>
              <a:t>More real-time data also needed from airborne sensors, highway sensors/cameras, vehicle systems, etc.</a:t>
            </a:r>
          </a:p>
          <a:p>
            <a:pPr lvl="1"/>
            <a:r>
              <a:rPr lang="en-US" sz="2000" dirty="0" smtClean="0"/>
              <a:t>More data supporting higher resolution grids that are updated more often consume bandwidth and computational resources </a:t>
            </a:r>
          </a:p>
        </p:txBody>
      </p:sp>
      <p:sp>
        <p:nvSpPr>
          <p:cNvPr id="4" name="Slide Number Placeholder 3"/>
          <p:cNvSpPr>
            <a:spLocks noGrp="1"/>
          </p:cNvSpPr>
          <p:nvPr>
            <p:ph type="sldNum" sz="quarter" idx="10"/>
          </p:nvPr>
        </p:nvSpPr>
        <p:spPr/>
        <p:txBody>
          <a:bodyPr/>
          <a:lstStyle/>
          <a:p>
            <a:pPr>
              <a:defRPr/>
            </a:pPr>
            <a:fld id="{9B75A673-7735-4CC9-B590-A7357C237BAA}" type="slidenum">
              <a:rPr lang="en-US" smtClean="0"/>
              <a:pPr>
                <a:defRPr/>
              </a:pPr>
              <a:t>13</a:t>
            </a:fld>
            <a:endParaRPr lang="en-US" dirty="0"/>
          </a:p>
        </p:txBody>
      </p:sp>
    </p:spTree>
    <p:extLst>
      <p:ext uri="{BB962C8B-B14F-4D97-AF65-F5344CB8AC3E}">
        <p14:creationId xmlns:p14="http://schemas.microsoft.com/office/powerpoint/2010/main" val="1924812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76635"/>
            <a:ext cx="8229600" cy="1143000"/>
          </a:xfrm>
        </p:spPr>
        <p:txBody>
          <a:bodyPr/>
          <a:lstStyle/>
          <a:p>
            <a:r>
              <a:rPr lang="en-US" dirty="0" smtClean="0"/>
              <a:t>Additional Grid Challenges</a:t>
            </a:r>
            <a:endParaRPr lang="en-US" dirty="0"/>
          </a:p>
        </p:txBody>
      </p:sp>
      <p:sp>
        <p:nvSpPr>
          <p:cNvPr id="3" name="Content Placeholder 2"/>
          <p:cNvSpPr>
            <a:spLocks noGrp="1"/>
          </p:cNvSpPr>
          <p:nvPr>
            <p:ph idx="1"/>
          </p:nvPr>
        </p:nvSpPr>
        <p:spPr>
          <a:xfrm>
            <a:off x="444500" y="1562100"/>
            <a:ext cx="8229600" cy="4525566"/>
          </a:xfrm>
        </p:spPr>
        <p:txBody>
          <a:bodyPr/>
          <a:lstStyle/>
          <a:p>
            <a:r>
              <a:rPr lang="en-US" sz="2400" dirty="0" smtClean="0"/>
              <a:t>Assessing the quality of derived data relies on indirect methods which themselves are “derived”</a:t>
            </a:r>
          </a:p>
          <a:p>
            <a:r>
              <a:rPr lang="en-US" sz="2400" dirty="0" smtClean="0"/>
              <a:t>Comparing advanced gridded products to legacy human-drawn products is an “apples to oranges” proposition which is often relegated to a qualitative approach  </a:t>
            </a:r>
          </a:p>
          <a:p>
            <a:r>
              <a:rPr lang="en-US" sz="2400" dirty="0" smtClean="0"/>
              <a:t>Scale matters; Weather grids facilitate overlays on maps but a course weather grid on top of a much higher–resolution map leads to erroneous perceptions about the resolution of the weather data</a:t>
            </a:r>
          </a:p>
          <a:p>
            <a:pPr marL="0" indent="0">
              <a:buNone/>
            </a:pPr>
            <a:endParaRPr lang="en-US" sz="2400" dirty="0" smtClean="0"/>
          </a:p>
        </p:txBody>
      </p:sp>
      <p:sp>
        <p:nvSpPr>
          <p:cNvPr id="4" name="Slide Number Placeholder 3"/>
          <p:cNvSpPr>
            <a:spLocks noGrp="1"/>
          </p:cNvSpPr>
          <p:nvPr>
            <p:ph type="sldNum" sz="quarter" idx="10"/>
          </p:nvPr>
        </p:nvSpPr>
        <p:spPr/>
        <p:txBody>
          <a:bodyPr/>
          <a:lstStyle/>
          <a:p>
            <a:pPr>
              <a:defRPr/>
            </a:pPr>
            <a:fld id="{9B75A673-7735-4CC9-B590-A7357C237BAA}" type="slidenum">
              <a:rPr lang="en-US" smtClean="0"/>
              <a:pPr>
                <a:defRPr/>
              </a:pPr>
              <a:t>14</a:t>
            </a:fld>
            <a:endParaRPr lang="en-US" dirty="0"/>
          </a:p>
        </p:txBody>
      </p:sp>
    </p:spTree>
    <p:extLst>
      <p:ext uri="{BB962C8B-B14F-4D97-AF65-F5344CB8AC3E}">
        <p14:creationId xmlns:p14="http://schemas.microsoft.com/office/powerpoint/2010/main" val="2797289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12900"/>
            <a:ext cx="8369300" cy="4525566"/>
          </a:xfrm>
        </p:spPr>
        <p:txBody>
          <a:bodyPr/>
          <a:lstStyle/>
          <a:p>
            <a:r>
              <a:rPr lang="en-US" sz="2400" b="1" dirty="0" smtClean="0"/>
              <a:t>Thresholds</a:t>
            </a:r>
            <a:r>
              <a:rPr lang="en-US" sz="2400" dirty="0" smtClean="0"/>
              <a:t>:  Grid display is typically limited to a defined value range</a:t>
            </a:r>
          </a:p>
          <a:p>
            <a:pPr lvl="1"/>
            <a:r>
              <a:rPr lang="en-US" sz="2000" dirty="0" smtClean="0"/>
              <a:t>HEMS Tool </a:t>
            </a:r>
            <a:r>
              <a:rPr lang="en-US" sz="2000" dirty="0"/>
              <a:t>displays LIFR, IFR, </a:t>
            </a:r>
            <a:r>
              <a:rPr lang="en-US" sz="2000" dirty="0" smtClean="0"/>
              <a:t>MVFR, VFR &amp; Terrain </a:t>
            </a:r>
            <a:r>
              <a:rPr lang="en-US" sz="2000" dirty="0" err="1" smtClean="0"/>
              <a:t>Obsc</a:t>
            </a:r>
            <a:r>
              <a:rPr lang="en-US" sz="2000" dirty="0" smtClean="0"/>
              <a:t> (TO) </a:t>
            </a:r>
          </a:p>
          <a:p>
            <a:pPr lvl="1"/>
            <a:r>
              <a:rPr lang="en-US" sz="2000" dirty="0" smtClean="0"/>
              <a:t>CVA is further “degraded” </a:t>
            </a:r>
            <a:r>
              <a:rPr lang="en-US" sz="2000" dirty="0"/>
              <a:t>to </a:t>
            </a:r>
            <a:r>
              <a:rPr lang="en-US" sz="2000" dirty="0" smtClean="0"/>
              <a:t>only IFR</a:t>
            </a:r>
            <a:r>
              <a:rPr lang="en-US" sz="2000" dirty="0"/>
              <a:t>, VFR </a:t>
            </a:r>
            <a:r>
              <a:rPr lang="en-US" sz="2000" dirty="0" smtClean="0"/>
              <a:t>&amp; TO</a:t>
            </a:r>
            <a:endParaRPr lang="en-US" sz="2000" dirty="0"/>
          </a:p>
          <a:p>
            <a:r>
              <a:rPr lang="en-US" sz="2400" b="1" dirty="0" smtClean="0"/>
              <a:t>Frequent updates: </a:t>
            </a:r>
            <a:r>
              <a:rPr lang="en-US" sz="2000" dirty="0" smtClean="0"/>
              <a:t>5-minute for HEMS Tool and CVA</a:t>
            </a:r>
          </a:p>
          <a:p>
            <a:r>
              <a:rPr lang="en-US" sz="2400" b="1" dirty="0" smtClean="0"/>
              <a:t>Historical trending:  </a:t>
            </a:r>
            <a:r>
              <a:rPr lang="en-US" sz="2000" dirty="0" smtClean="0"/>
              <a:t>3-hr loop back on the HEMS Tool    </a:t>
            </a:r>
            <a:endParaRPr lang="en-US" sz="2000" dirty="0"/>
          </a:p>
          <a:p>
            <a:r>
              <a:rPr lang="en-US" sz="2400" b="1" dirty="0" smtClean="0"/>
              <a:t>Addition of uncertainty information</a:t>
            </a:r>
          </a:p>
          <a:p>
            <a:r>
              <a:rPr lang="en-US" sz="2400" b="1" dirty="0" smtClean="0"/>
              <a:t>Restrict product use and/or place product characteristic information</a:t>
            </a:r>
            <a:r>
              <a:rPr lang="en-US" sz="2000" dirty="0" smtClean="0"/>
              <a:t> </a:t>
            </a:r>
            <a:r>
              <a:rPr lang="en-US" sz="2400" b="1" dirty="0" smtClean="0"/>
              <a:t>on the display</a:t>
            </a:r>
          </a:p>
        </p:txBody>
      </p:sp>
      <p:sp>
        <p:nvSpPr>
          <p:cNvPr id="4" name="Slide Number Placeholder 3"/>
          <p:cNvSpPr>
            <a:spLocks noGrp="1"/>
          </p:cNvSpPr>
          <p:nvPr>
            <p:ph type="sldNum" sz="quarter" idx="10"/>
          </p:nvPr>
        </p:nvSpPr>
        <p:spPr/>
        <p:txBody>
          <a:bodyPr/>
          <a:lstStyle/>
          <a:p>
            <a:pPr>
              <a:defRPr/>
            </a:pPr>
            <a:fld id="{9B75A673-7735-4CC9-B590-A7357C237BAA}" type="slidenum">
              <a:rPr lang="en-US" smtClean="0"/>
              <a:pPr>
                <a:defRPr/>
              </a:pPr>
              <a:t>15</a:t>
            </a:fld>
            <a:endParaRPr lang="en-US" dirty="0"/>
          </a:p>
        </p:txBody>
      </p:sp>
      <p:sp>
        <p:nvSpPr>
          <p:cNvPr id="5" name="Title 1"/>
          <p:cNvSpPr>
            <a:spLocks noGrp="1"/>
          </p:cNvSpPr>
          <p:nvPr>
            <p:ph type="title"/>
          </p:nvPr>
        </p:nvSpPr>
        <p:spPr>
          <a:xfrm>
            <a:off x="457200" y="351235"/>
            <a:ext cx="8229600" cy="1143000"/>
          </a:xfrm>
        </p:spPr>
        <p:txBody>
          <a:bodyPr/>
          <a:lstStyle/>
          <a:p>
            <a:r>
              <a:rPr lang="en-US" dirty="0" smtClean="0"/>
              <a:t>Mitigating Grid Limitations</a:t>
            </a:r>
            <a:endParaRPr lang="en-US" dirty="0"/>
          </a:p>
        </p:txBody>
      </p:sp>
    </p:spTree>
    <p:extLst>
      <p:ext uri="{BB962C8B-B14F-4D97-AF65-F5344CB8AC3E}">
        <p14:creationId xmlns:p14="http://schemas.microsoft.com/office/powerpoint/2010/main" val="2042370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xfrm>
            <a:off x="444500" y="1384300"/>
            <a:ext cx="8229600" cy="4525566"/>
          </a:xfrm>
        </p:spPr>
        <p:txBody>
          <a:bodyPr/>
          <a:lstStyle/>
          <a:p>
            <a:r>
              <a:rPr lang="en-US" dirty="0" smtClean="0"/>
              <a:t>Rules and policies for the production and use (including required quality) of automated grids is not fully resolved</a:t>
            </a:r>
          </a:p>
          <a:p>
            <a:pPr lvl="1"/>
            <a:r>
              <a:rPr lang="en-US" sz="2000" dirty="0" smtClean="0"/>
              <a:t>Is HITL/HOTL required for regulatory weather information?</a:t>
            </a:r>
          </a:p>
          <a:p>
            <a:pPr lvl="1"/>
            <a:r>
              <a:rPr lang="en-US" sz="2000" dirty="0" smtClean="0"/>
              <a:t>What differentiates regulatory products from planning guidance?</a:t>
            </a:r>
          </a:p>
          <a:p>
            <a:r>
              <a:rPr lang="en-US" dirty="0" smtClean="0"/>
              <a:t>Depending on above, state </a:t>
            </a:r>
            <a:r>
              <a:rPr lang="en-US" dirty="0"/>
              <a:t>of C&amp;V science may be inadequate to support unrestricted use of the HEMS </a:t>
            </a:r>
            <a:r>
              <a:rPr lang="en-US" dirty="0" smtClean="0"/>
              <a:t>Tool</a:t>
            </a:r>
          </a:p>
          <a:p>
            <a:r>
              <a:rPr lang="en-US" dirty="0" smtClean="0"/>
              <a:t>Overlaying today’s coarse weather grids on higher resolution navigation maps is problematic</a:t>
            </a:r>
            <a:br>
              <a:rPr lang="en-US" dirty="0" smtClean="0"/>
            </a:br>
            <a:endParaRPr lang="en-US" dirty="0"/>
          </a:p>
          <a:p>
            <a:endParaRPr lang="en-US" dirty="0" smtClean="0"/>
          </a:p>
          <a:p>
            <a:endParaRPr lang="en-US" dirty="0" smtClean="0"/>
          </a:p>
          <a:p>
            <a:pPr lvl="1"/>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B75A673-7735-4CC9-B590-A7357C237BAA}" type="slidenum">
              <a:rPr lang="en-US" smtClean="0"/>
              <a:pPr>
                <a:defRPr/>
              </a:pPr>
              <a:t>16</a:t>
            </a:fld>
            <a:endParaRPr lang="en-US" dirty="0"/>
          </a:p>
        </p:txBody>
      </p:sp>
    </p:spTree>
    <p:extLst>
      <p:ext uri="{BB962C8B-B14F-4D97-AF65-F5344CB8AC3E}">
        <p14:creationId xmlns:p14="http://schemas.microsoft.com/office/powerpoint/2010/main" val="676873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2345135"/>
            <a:ext cx="8229600" cy="1143000"/>
          </a:xfrm>
        </p:spPr>
        <p:txBody>
          <a:bodyPr/>
          <a:lstStyle/>
          <a:p>
            <a:r>
              <a:rPr lang="en-US" dirty="0" smtClean="0"/>
              <a:t>Questions or comments?</a:t>
            </a:r>
            <a:endParaRPr lang="en-US" dirty="0"/>
          </a:p>
        </p:txBody>
      </p:sp>
      <p:sp>
        <p:nvSpPr>
          <p:cNvPr id="4" name="Slide Number Placeholder 3"/>
          <p:cNvSpPr>
            <a:spLocks noGrp="1"/>
          </p:cNvSpPr>
          <p:nvPr>
            <p:ph type="sldNum" sz="quarter" idx="10"/>
          </p:nvPr>
        </p:nvSpPr>
        <p:spPr/>
        <p:txBody>
          <a:bodyPr/>
          <a:lstStyle/>
          <a:p>
            <a:pPr>
              <a:defRPr/>
            </a:pPr>
            <a:fld id="{9B75A673-7735-4CC9-B590-A7357C237BAA}" type="slidenum">
              <a:rPr lang="en-US" smtClean="0"/>
              <a:pPr>
                <a:defRPr/>
              </a:pPr>
              <a:t>17</a:t>
            </a:fld>
            <a:endParaRPr lang="en-US" dirty="0"/>
          </a:p>
        </p:txBody>
      </p:sp>
    </p:spTree>
    <p:extLst>
      <p:ext uri="{BB962C8B-B14F-4D97-AF65-F5344CB8AC3E}">
        <p14:creationId xmlns:p14="http://schemas.microsoft.com/office/powerpoint/2010/main" val="163600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622723" y="6792959"/>
            <a:ext cx="2133600" cy="234554"/>
          </a:xfrm>
        </p:spPr>
        <p:txBody>
          <a:bodyPr/>
          <a:lstStyle/>
          <a:p>
            <a:pPr>
              <a:defRPr/>
            </a:pPr>
            <a:fld id="{9B75A673-7735-4CC9-B590-A7357C237BAA}" type="slidenum">
              <a:rPr lang="en-US" smtClean="0"/>
              <a:pPr>
                <a:defRPr/>
              </a:pPr>
              <a:t>2</a:t>
            </a:fld>
            <a:endParaRPr lang="en-US" dirty="0"/>
          </a:p>
        </p:txBody>
      </p:sp>
      <p:sp>
        <p:nvSpPr>
          <p:cNvPr id="5" name="Title 1"/>
          <p:cNvSpPr>
            <a:spLocks noGrp="1"/>
          </p:cNvSpPr>
          <p:nvPr>
            <p:ph type="title"/>
          </p:nvPr>
        </p:nvSpPr>
        <p:spPr>
          <a:xfrm>
            <a:off x="460375" y="160338"/>
            <a:ext cx="8223141" cy="883870"/>
          </a:xfrm>
        </p:spPr>
        <p:txBody>
          <a:bodyPr/>
          <a:lstStyle/>
          <a:p>
            <a:pPr eaLnBrk="1" hangingPunct="1"/>
            <a:r>
              <a:rPr lang="en-US" dirty="0" smtClean="0">
                <a:latin typeface="Arial" charset="0"/>
                <a:cs typeface="Arial" charset="0"/>
              </a:rPr>
              <a:t>CVA Gridded Product (ADDS)</a:t>
            </a:r>
          </a:p>
        </p:txBody>
      </p:sp>
      <p:sp>
        <p:nvSpPr>
          <p:cNvPr id="2" name="AutoShape 2" descr="Ceilingplot for the US region valid at 1440 UTC Mon 2 Dec 201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3738" b="11235"/>
          <a:stretch/>
        </p:blipFill>
        <p:spPr>
          <a:xfrm>
            <a:off x="727075" y="965200"/>
            <a:ext cx="4417963" cy="33147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0236" b="13266"/>
          <a:stretch/>
        </p:blipFill>
        <p:spPr>
          <a:xfrm>
            <a:off x="4377176" y="1464947"/>
            <a:ext cx="3975434" cy="3041141"/>
          </a:xfrm>
          <a:prstGeom prst="rect">
            <a:avLst/>
          </a:prstGeom>
        </p:spPr>
      </p:pic>
      <p:pic>
        <p:nvPicPr>
          <p:cNvPr id="9" name="Picture 3" descr="C:\Users\Thomas Macphail\Desktop\201312031630_NCVAfcat_US.gif"/>
          <p:cNvPicPr>
            <a:picLocks noChangeAspect="1" noChangeArrowheads="1"/>
          </p:cNvPicPr>
          <p:nvPr/>
        </p:nvPicPr>
        <p:blipFill rotWithShape="1">
          <a:blip r:embed="rId5">
            <a:extLst>
              <a:ext uri="{28A0092B-C50C-407E-A947-70E740481C1C}">
                <a14:useLocalDpi xmlns:a14="http://schemas.microsoft.com/office/drawing/2010/main" val="0"/>
              </a:ext>
            </a:extLst>
          </a:blip>
          <a:srcRect t="16868" b="16561"/>
          <a:stretch/>
        </p:blipFill>
        <p:spPr bwMode="auto">
          <a:xfrm>
            <a:off x="1506934" y="2966976"/>
            <a:ext cx="4373166" cy="29112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23701" y="4422591"/>
            <a:ext cx="2193199" cy="923330"/>
          </a:xfrm>
          <a:prstGeom prst="rect">
            <a:avLst/>
          </a:prstGeom>
          <a:noFill/>
        </p:spPr>
        <p:txBody>
          <a:bodyPr wrap="square" rtlCol="0">
            <a:spAutoFit/>
          </a:bodyPr>
          <a:lstStyle/>
          <a:p>
            <a:r>
              <a:rPr lang="en-US" dirty="0" smtClean="0"/>
              <a:t>CVA algorithm underlies HEMS Tool C&amp;V display</a:t>
            </a:r>
            <a:endParaRPr lang="en-US" dirty="0"/>
          </a:p>
        </p:txBody>
      </p:sp>
    </p:spTree>
    <p:extLst>
      <p:ext uri="{BB962C8B-B14F-4D97-AF65-F5344CB8AC3E}">
        <p14:creationId xmlns:p14="http://schemas.microsoft.com/office/powerpoint/2010/main" val="590728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The output of numerical weather models in gridded weather elements such as C&amp;V is slowly improving. However, the state of C&amp;V science exploited today, and in the foreseeable future, to produce C&amp;V analyses (CVA) may present an unacceptable risk when used for more than flight planning and making “no go” decisions </a:t>
            </a:r>
            <a:br>
              <a:rPr lang="en-US" dirty="0" smtClean="0"/>
            </a:br>
            <a:endParaRPr lang="en-US" dirty="0" smtClean="0"/>
          </a:p>
        </p:txBody>
      </p:sp>
      <p:sp>
        <p:nvSpPr>
          <p:cNvPr id="4" name="Slide Number Placeholder 3"/>
          <p:cNvSpPr>
            <a:spLocks noGrp="1"/>
          </p:cNvSpPr>
          <p:nvPr>
            <p:ph type="sldNum" sz="quarter" idx="10"/>
          </p:nvPr>
        </p:nvSpPr>
        <p:spPr/>
        <p:txBody>
          <a:bodyPr/>
          <a:lstStyle/>
          <a:p>
            <a:pPr>
              <a:defRPr/>
            </a:pPr>
            <a:fld id="{9B75A673-7735-4CC9-B590-A7357C237BAA}" type="slidenum">
              <a:rPr lang="en-US" smtClean="0"/>
              <a:pPr>
                <a:defRPr/>
              </a:pPr>
              <a:t>3</a:t>
            </a:fld>
            <a:endParaRPr lang="en-US" dirty="0"/>
          </a:p>
        </p:txBody>
      </p:sp>
    </p:spTree>
    <p:extLst>
      <p:ext uri="{BB962C8B-B14F-4D97-AF65-F5344CB8AC3E}">
        <p14:creationId xmlns:p14="http://schemas.microsoft.com/office/powerpoint/2010/main" val="210676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CVA Characteristics</a:t>
            </a:r>
            <a:endParaRPr lang="en-US" dirty="0"/>
          </a:p>
        </p:txBody>
      </p:sp>
      <p:sp>
        <p:nvSpPr>
          <p:cNvPr id="3" name="Content Placeholder 2"/>
          <p:cNvSpPr>
            <a:spLocks noGrp="1"/>
          </p:cNvSpPr>
          <p:nvPr>
            <p:ph idx="1"/>
          </p:nvPr>
        </p:nvSpPr>
        <p:spPr>
          <a:xfrm>
            <a:off x="495300" y="1295400"/>
            <a:ext cx="8229600" cy="4525566"/>
          </a:xfrm>
        </p:spPr>
        <p:txBody>
          <a:bodyPr/>
          <a:lstStyle/>
          <a:p>
            <a:r>
              <a:rPr lang="en-US" sz="2400" dirty="0" smtClean="0"/>
              <a:t>Collects </a:t>
            </a:r>
            <a:r>
              <a:rPr lang="en-US" sz="2400" dirty="0"/>
              <a:t>real-time METAR and SPECI observations from approximately 2000 observing </a:t>
            </a:r>
            <a:r>
              <a:rPr lang="en-US" sz="2400" dirty="0" smtClean="0"/>
              <a:t>points </a:t>
            </a:r>
            <a:endParaRPr lang="en-US" sz="2400" dirty="0"/>
          </a:p>
          <a:p>
            <a:r>
              <a:rPr lang="en-US" sz="2400" dirty="0"/>
              <a:t>Displays output on </a:t>
            </a:r>
            <a:r>
              <a:rPr lang="en-US" sz="2400" dirty="0" smtClean="0"/>
              <a:t>a 5km X 5km grid (NWS NDFD grid)</a:t>
            </a:r>
            <a:endParaRPr lang="en-US" sz="2400" dirty="0"/>
          </a:p>
          <a:p>
            <a:r>
              <a:rPr lang="en-US" sz="2400" dirty="0"/>
              <a:t>Grid points where no METAR exists are assigned C&amp;V values based on “nearest neighbor” interpolation improved by satellite identification of clear areas</a:t>
            </a:r>
          </a:p>
          <a:p>
            <a:r>
              <a:rPr lang="en-US" sz="2400" dirty="0" smtClean="0"/>
              <a:t>Algorithm updates every 5 minutes to capture incremental changes (SPECIs) between hourly METARs</a:t>
            </a:r>
          </a:p>
          <a:p>
            <a:r>
              <a:rPr lang="en-US" sz="2400" dirty="0"/>
              <a:t>Grid does not extend to offshore </a:t>
            </a:r>
            <a:r>
              <a:rPr lang="en-US" sz="2400" dirty="0" smtClean="0"/>
              <a:t>areas</a:t>
            </a:r>
          </a:p>
          <a:p>
            <a:endParaRPr lang="en-US" sz="2400" dirty="0" smtClean="0"/>
          </a:p>
          <a:p>
            <a:pPr marL="0" indent="0">
              <a:buNone/>
            </a:pPr>
            <a:r>
              <a:rPr lang="en-US" sz="2400" dirty="0" smtClean="0"/>
              <a:t> </a:t>
            </a:r>
          </a:p>
          <a:p>
            <a:pPr marL="0" indent="0">
              <a:buNone/>
            </a:pPr>
            <a:endParaRPr lang="en-US" sz="2400" dirty="0"/>
          </a:p>
        </p:txBody>
      </p:sp>
      <p:sp>
        <p:nvSpPr>
          <p:cNvPr id="4" name="Slide Number Placeholder 3"/>
          <p:cNvSpPr>
            <a:spLocks noGrp="1"/>
          </p:cNvSpPr>
          <p:nvPr>
            <p:ph type="sldNum" sz="quarter" idx="10"/>
          </p:nvPr>
        </p:nvSpPr>
        <p:spPr/>
        <p:txBody>
          <a:bodyPr/>
          <a:lstStyle/>
          <a:p>
            <a:pPr>
              <a:defRPr/>
            </a:pPr>
            <a:fld id="{9B75A673-7735-4CC9-B590-A7357C237BAA}" type="slidenum">
              <a:rPr lang="en-US" smtClean="0"/>
              <a:pPr>
                <a:defRPr/>
              </a:pPr>
              <a:t>4</a:t>
            </a:fld>
            <a:endParaRPr lang="en-US" dirty="0"/>
          </a:p>
        </p:txBody>
      </p:sp>
    </p:spTree>
    <p:extLst>
      <p:ext uri="{BB962C8B-B14F-4D97-AF65-F5344CB8AC3E}">
        <p14:creationId xmlns:p14="http://schemas.microsoft.com/office/powerpoint/2010/main" val="233093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CVA Characteristics (cont’d)</a:t>
            </a:r>
            <a:endParaRPr lang="en-US" dirty="0"/>
          </a:p>
        </p:txBody>
      </p:sp>
      <p:sp>
        <p:nvSpPr>
          <p:cNvPr id="3" name="Content Placeholder 2"/>
          <p:cNvSpPr>
            <a:spLocks noGrp="1"/>
          </p:cNvSpPr>
          <p:nvPr>
            <p:ph idx="1"/>
          </p:nvPr>
        </p:nvSpPr>
        <p:spPr>
          <a:xfrm>
            <a:off x="482600" y="1206500"/>
            <a:ext cx="8229600" cy="4525566"/>
          </a:xfrm>
        </p:spPr>
        <p:txBody>
          <a:bodyPr/>
          <a:lstStyle/>
          <a:p>
            <a:r>
              <a:rPr lang="en-US" sz="2400" dirty="0"/>
              <a:t>Reliability of the </a:t>
            </a:r>
            <a:r>
              <a:rPr lang="en-US" sz="2400" dirty="0" smtClean="0"/>
              <a:t>interpolated </a:t>
            </a:r>
            <a:r>
              <a:rPr lang="en-US" sz="2400" dirty="0"/>
              <a:t>grid values decreases with distance from a METAR </a:t>
            </a:r>
            <a:r>
              <a:rPr lang="en-US" sz="2400" dirty="0" smtClean="0"/>
              <a:t>report</a:t>
            </a:r>
          </a:p>
          <a:p>
            <a:r>
              <a:rPr lang="en-US" sz="2400" dirty="0" smtClean="0"/>
              <a:t>Reliability is further diminished for areas where terrain or other localized influences dominate  </a:t>
            </a:r>
          </a:p>
          <a:p>
            <a:r>
              <a:rPr lang="en-US" sz="2400" dirty="0" smtClean="0"/>
              <a:t>CVA </a:t>
            </a:r>
            <a:r>
              <a:rPr lang="en-US" sz="2400" dirty="0"/>
              <a:t>can </a:t>
            </a:r>
            <a:r>
              <a:rPr lang="en-US" sz="2400" dirty="0" smtClean="0"/>
              <a:t>resolve </a:t>
            </a:r>
            <a:r>
              <a:rPr lang="en-US" sz="2400" dirty="0"/>
              <a:t>discreet C&amp;V values but </a:t>
            </a:r>
            <a:r>
              <a:rPr lang="en-US" sz="2400" dirty="0" smtClean="0"/>
              <a:t>output is categorized to avoid perception of greater skill than the product has been shown to deliver</a:t>
            </a:r>
            <a:endParaRPr lang="en-US" sz="2400" dirty="0"/>
          </a:p>
          <a:p>
            <a:r>
              <a:rPr lang="en-US" sz="2400" dirty="0" smtClean="0"/>
              <a:t>CVA has a “</a:t>
            </a:r>
            <a:r>
              <a:rPr lang="en-US" sz="2400" dirty="0"/>
              <a:t>Precautionary Use Statement” </a:t>
            </a:r>
            <a:r>
              <a:rPr lang="en-US" sz="2400" dirty="0" smtClean="0"/>
              <a:t>that highlights the product’s intended purpose and characteristics</a:t>
            </a:r>
          </a:p>
          <a:p>
            <a:r>
              <a:rPr lang="en-US" sz="2400" dirty="0"/>
              <a:t>In 2011, </a:t>
            </a:r>
            <a:r>
              <a:rPr lang="en-US" sz="2400" dirty="0" smtClean="0"/>
              <a:t>CVA was approved for </a:t>
            </a:r>
            <a:r>
              <a:rPr lang="en-US" sz="2400" dirty="0"/>
              <a:t>operational use as a </a:t>
            </a:r>
            <a:r>
              <a:rPr lang="en-US" sz="2400" b="1" i="1" dirty="0"/>
              <a:t>supplementary</a:t>
            </a:r>
            <a:r>
              <a:rPr lang="en-US" sz="2400" dirty="0"/>
              <a:t> product for flight planning purposes only</a:t>
            </a:r>
          </a:p>
          <a:p>
            <a:r>
              <a:rPr lang="en-US" dirty="0"/>
              <a:t/>
            </a:r>
            <a:br>
              <a:rPr lang="en-US" dirty="0"/>
            </a:br>
            <a:endParaRPr lang="en-US" dirty="0"/>
          </a:p>
          <a:p>
            <a:endParaRPr lang="en-US" sz="2400" dirty="0" smtClean="0"/>
          </a:p>
          <a:p>
            <a:pPr marL="0" indent="0">
              <a:buNone/>
            </a:pPr>
            <a:endParaRPr lang="en-US" sz="2400" dirty="0" smtClean="0"/>
          </a:p>
          <a:p>
            <a:pPr marL="0" indent="0">
              <a:buNone/>
            </a:pPr>
            <a:r>
              <a:rPr lang="en-US" sz="2400" dirty="0" smtClean="0"/>
              <a:t> </a:t>
            </a:r>
          </a:p>
          <a:p>
            <a:pPr marL="0" indent="0">
              <a:buNone/>
            </a:pPr>
            <a:endParaRPr lang="en-US" sz="2400" dirty="0"/>
          </a:p>
        </p:txBody>
      </p:sp>
      <p:sp>
        <p:nvSpPr>
          <p:cNvPr id="4" name="Slide Number Placeholder 3"/>
          <p:cNvSpPr>
            <a:spLocks noGrp="1"/>
          </p:cNvSpPr>
          <p:nvPr>
            <p:ph type="sldNum" sz="quarter" idx="10"/>
          </p:nvPr>
        </p:nvSpPr>
        <p:spPr/>
        <p:txBody>
          <a:bodyPr/>
          <a:lstStyle/>
          <a:p>
            <a:pPr>
              <a:defRPr/>
            </a:pPr>
            <a:fld id="{9B75A673-7735-4CC9-B590-A7357C237BAA}" type="slidenum">
              <a:rPr lang="en-US" smtClean="0"/>
              <a:pPr>
                <a:defRPr/>
              </a:pPr>
              <a:t>5</a:t>
            </a:fld>
            <a:endParaRPr lang="en-US" dirty="0"/>
          </a:p>
        </p:txBody>
      </p:sp>
    </p:spTree>
    <p:extLst>
      <p:ext uri="{BB962C8B-B14F-4D97-AF65-F5344CB8AC3E}">
        <p14:creationId xmlns:p14="http://schemas.microsoft.com/office/powerpoint/2010/main" val="4268441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393007"/>
              </p:ext>
            </p:extLst>
          </p:nvPr>
        </p:nvGraphicFramePr>
        <p:xfrm>
          <a:off x="660400" y="571500"/>
          <a:ext cx="3949700" cy="5341620"/>
        </p:xfrm>
        <a:graphic>
          <a:graphicData uri="http://schemas.openxmlformats.org/drawingml/2006/table">
            <a:tbl>
              <a:tblPr/>
              <a:tblGrid>
                <a:gridCol w="3949700"/>
              </a:tblGrid>
              <a:tr h="235182">
                <a:tc>
                  <a:txBody>
                    <a:bodyPr/>
                    <a:lstStyle/>
                    <a:p>
                      <a:endParaRPr lang="en-US" dirty="0"/>
                    </a:p>
                  </a:txBody>
                  <a:tcPr marL="0" marR="0" marT="0" marB="0">
                    <a:lnL>
                      <a:noFill/>
                    </a:lnL>
                    <a:lnR>
                      <a:noFill/>
                    </a:lnR>
                    <a:lnT>
                      <a:noFill/>
                    </a:lnT>
                    <a:lnB>
                      <a:noFill/>
                    </a:lnB>
                  </a:tcPr>
                </a:tc>
              </a:tr>
              <a:tr h="235182">
                <a:tc>
                  <a:txBody>
                    <a:bodyPr/>
                    <a:lstStyle/>
                    <a:p>
                      <a:endParaRPr lang="en-US"/>
                    </a:p>
                  </a:txBody>
                  <a:tcPr marL="0" marR="0" marT="0" marB="0">
                    <a:lnL>
                      <a:noFill/>
                    </a:lnL>
                    <a:lnR>
                      <a:noFill/>
                    </a:lnR>
                    <a:lnT>
                      <a:noFill/>
                    </a:lnT>
                    <a:lnB>
                      <a:noFill/>
                    </a:lnB>
                    <a:solidFill>
                      <a:srgbClr val="FFFFFF"/>
                    </a:solidFill>
                  </a:tcPr>
                </a:tc>
              </a:tr>
              <a:tr h="267846">
                <a:tc>
                  <a:txBody>
                    <a:bodyPr/>
                    <a:lstStyle/>
                    <a:p>
                      <a:endParaRPr lang="en-US"/>
                    </a:p>
                  </a:txBody>
                  <a:tcPr marL="19050" marR="19050" marT="19050" marB="19050">
                    <a:lnL>
                      <a:noFill/>
                    </a:lnL>
                    <a:lnR>
                      <a:noFill/>
                    </a:lnR>
                    <a:lnT>
                      <a:noFill/>
                    </a:lnT>
                    <a:lnB w="19050" cap="flat" cmpd="sng" algn="ctr">
                      <a:solidFill>
                        <a:srgbClr val="000000"/>
                      </a:solidFill>
                      <a:prstDash val="solid"/>
                      <a:round/>
                      <a:headEnd type="none" w="med" len="med"/>
                      <a:tailEnd type="none" w="med" len="med"/>
                    </a:lnB>
                    <a:solidFill>
                      <a:srgbClr val="FFFFFF"/>
                    </a:solidFill>
                  </a:tcPr>
                </a:tc>
              </a:tr>
              <a:tr h="2665391">
                <a:tc>
                  <a:txBody>
                    <a:bodyPr/>
                    <a:lstStyle/>
                    <a:p>
                      <a:r>
                        <a:rPr lang="en-US" dirty="0" smtClean="0"/>
                        <a:t>This </a:t>
                      </a:r>
                      <a:r>
                        <a:rPr lang="en-US" dirty="0"/>
                        <a:t>product is for flight planning purposes only and should always be used in combination with ceiling and visibility (C&amp;V) information from official sources such as METARs, AIRMETs, TAFs and Area Forecasts. CVA (Ceiling and Visibility Analysis) is intended to aid situational awareness with a quick-glance visualization of current C&amp;V conditions across an area or along a route of flight. CVA derives C&amp;V for areas between METAR stations so may, as a function of distance from a METAR, misrepresent actual conditions. See the </a:t>
                      </a:r>
                      <a:r>
                        <a:rPr lang="en-US" dirty="0">
                          <a:hlinkClick r:id="rId3" action="ppaction://hlinkfile"/>
                        </a:rPr>
                        <a:t>Help Page</a:t>
                      </a:r>
                      <a:r>
                        <a:rPr lang="en-US" dirty="0"/>
                        <a:t> for additional information on CVA use and limitations. </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Title 1"/>
          <p:cNvSpPr>
            <a:spLocks noGrp="1"/>
          </p:cNvSpPr>
          <p:nvPr>
            <p:ph type="title"/>
          </p:nvPr>
        </p:nvSpPr>
        <p:spPr>
          <a:xfrm>
            <a:off x="457200" y="275035"/>
            <a:ext cx="8229600" cy="1143000"/>
          </a:xfrm>
        </p:spPr>
        <p:txBody>
          <a:bodyPr/>
          <a:lstStyle/>
          <a:p>
            <a:r>
              <a:rPr lang="en-US" dirty="0" smtClean="0"/>
              <a:t>CVA Precautionary Use Statements </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388476273"/>
              </p:ext>
            </p:extLst>
          </p:nvPr>
        </p:nvGraphicFramePr>
        <p:xfrm>
          <a:off x="4902200" y="805180"/>
          <a:ext cx="4102100" cy="5210752"/>
        </p:xfrm>
        <a:graphic>
          <a:graphicData uri="http://schemas.openxmlformats.org/drawingml/2006/table">
            <a:tbl>
              <a:tblPr/>
              <a:tblGrid>
                <a:gridCol w="4102100"/>
              </a:tblGrid>
              <a:tr h="239424">
                <a:tc>
                  <a:txBody>
                    <a:bodyPr/>
                    <a:lstStyle/>
                    <a:p>
                      <a:endParaRPr lang="en-US" dirty="0"/>
                    </a:p>
                  </a:txBody>
                  <a:tcPr marL="0" marR="0" marT="0" marB="0">
                    <a:lnL>
                      <a:noFill/>
                    </a:lnL>
                    <a:lnR>
                      <a:noFill/>
                    </a:lnR>
                    <a:lnT>
                      <a:noFill/>
                    </a:lnT>
                    <a:lnB>
                      <a:noFill/>
                    </a:lnB>
                  </a:tcPr>
                </a:tc>
              </a:tr>
              <a:tr h="239424">
                <a:tc>
                  <a:txBody>
                    <a:bodyPr/>
                    <a:lstStyle/>
                    <a:p>
                      <a:endParaRPr lang="en-US" dirty="0"/>
                    </a:p>
                  </a:txBody>
                  <a:tcPr marL="0" marR="0" marT="0" marB="0">
                    <a:lnL>
                      <a:noFill/>
                    </a:lnL>
                    <a:lnR>
                      <a:noFill/>
                    </a:lnR>
                    <a:lnT>
                      <a:noFill/>
                    </a:lnT>
                    <a:lnB>
                      <a:noFill/>
                    </a:lnB>
                    <a:solidFill>
                      <a:srgbClr val="FFFFFF"/>
                    </a:solidFill>
                  </a:tcPr>
                </a:tc>
              </a:tr>
              <a:tr h="4662112">
                <a:tc>
                  <a:txBody>
                    <a:bodyPr/>
                    <a:lstStyle/>
                    <a:p>
                      <a:pPr algn="l"/>
                      <a:r>
                        <a:rPr lang="en-US" b="1" dirty="0"/>
                        <a:t>Cautionary Note to CVA Users</a:t>
                      </a:r>
                    </a:p>
                    <a:p>
                      <a:pPr algn="l">
                        <a:buFont typeface="Arial"/>
                        <a:buChar char="•"/>
                      </a:pPr>
                      <a:r>
                        <a:rPr lang="en-US" dirty="0" smtClean="0"/>
                        <a:t> </a:t>
                      </a:r>
                      <a:r>
                        <a:rPr lang="en-US" sz="2000" dirty="0" smtClean="0"/>
                        <a:t>The </a:t>
                      </a:r>
                      <a:r>
                        <a:rPr lang="en-US" sz="2000" dirty="0"/>
                        <a:t>skill of METAR and satellite observations declines with distance from the nearest METAR station, and in variable terrain. VFR pilots and IFR pilots who are not fully proficient and fully equipped for flight under IFR conditions should use increasing caution as distance from the nearest METAR station increases and in areas of variable terrain. </a:t>
                      </a:r>
                    </a:p>
                    <a:p>
                      <a:pPr algn="l">
                        <a:buFont typeface="Arial"/>
                        <a:buChar char="•"/>
                      </a:pPr>
                      <a:r>
                        <a:rPr lang="en-US" sz="2000" dirty="0" smtClean="0"/>
                        <a:t> CVA </a:t>
                      </a:r>
                      <a:r>
                        <a:rPr lang="en-US" sz="2000" dirty="0"/>
                        <a:t>is a </a:t>
                      </a:r>
                      <a:r>
                        <a:rPr lang="en-US" sz="2000" dirty="0" smtClean="0"/>
                        <a:t>current, </a:t>
                      </a:r>
                      <a:r>
                        <a:rPr lang="en-US" sz="2000" dirty="0"/>
                        <a:t>real-time analysis only. It does not represent a forecast, nor can it be used to infer a forecast. </a:t>
                      </a:r>
                    </a:p>
                  </a:txBody>
                  <a:tcPr marL="95250" marR="95250" marT="95250" marB="9525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4293059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B75A673-7735-4CC9-B590-A7357C237BAA}" type="slidenum">
              <a:rPr lang="en-US" smtClean="0"/>
              <a:pPr>
                <a:defRPr/>
              </a:pPr>
              <a:t>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314450"/>
            <a:ext cx="4740275" cy="307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598754" y="158750"/>
            <a:ext cx="8229600" cy="1143000"/>
          </a:xfrm>
        </p:spPr>
        <p:txBody>
          <a:bodyPr/>
          <a:lstStyle/>
          <a:p>
            <a:r>
              <a:rPr lang="en-US" dirty="0" smtClean="0"/>
              <a:t>CVA Performance </a:t>
            </a:r>
            <a:br>
              <a:rPr lang="en-US" dirty="0" smtClean="0"/>
            </a:br>
            <a:r>
              <a:rPr lang="en-US" sz="2000" dirty="0" smtClean="0"/>
              <a:t>(QA Report: NCVA Product, Jan 28, 2010)</a:t>
            </a:r>
            <a:endParaRPr lang="en-US"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05174"/>
            <a:ext cx="4533899" cy="280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077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 Report Key Conclusions</a:t>
            </a:r>
            <a:endParaRPr lang="en-US" dirty="0"/>
          </a:p>
        </p:txBody>
      </p:sp>
      <p:sp>
        <p:nvSpPr>
          <p:cNvPr id="3" name="Content Placeholder 2"/>
          <p:cNvSpPr>
            <a:spLocks noGrp="1"/>
          </p:cNvSpPr>
          <p:nvPr>
            <p:ph idx="1"/>
          </p:nvPr>
        </p:nvSpPr>
        <p:spPr>
          <a:xfrm>
            <a:off x="482600" y="1409700"/>
            <a:ext cx="8229600" cy="4525566"/>
          </a:xfrm>
        </p:spPr>
        <p:txBody>
          <a:bodyPr/>
          <a:lstStyle/>
          <a:p>
            <a:r>
              <a:rPr lang="en-US" sz="2400" dirty="0" smtClean="0"/>
              <a:t>CVA adds significant </a:t>
            </a:r>
            <a:r>
              <a:rPr lang="en-US" sz="2400" dirty="0"/>
              <a:t>value to </a:t>
            </a:r>
            <a:r>
              <a:rPr lang="en-US" sz="2400" dirty="0" smtClean="0"/>
              <a:t>flight planning by: </a:t>
            </a:r>
            <a:endParaRPr lang="en-US" sz="2400" dirty="0"/>
          </a:p>
          <a:p>
            <a:pPr lvl="1"/>
            <a:r>
              <a:rPr lang="en-US" sz="2000" dirty="0" smtClean="0"/>
              <a:t>Effectively </a:t>
            </a:r>
            <a:r>
              <a:rPr lang="en-US" sz="2000" dirty="0"/>
              <a:t>detecting IFR events and reducing risk throughout the airspace </a:t>
            </a:r>
            <a:r>
              <a:rPr lang="en-US" sz="2000" dirty="0" smtClean="0">
                <a:solidFill>
                  <a:schemeClr val="tx1"/>
                </a:solidFill>
              </a:rPr>
              <a:t>(</a:t>
            </a:r>
            <a:r>
              <a:rPr lang="en-US" sz="2000" dirty="0" err="1" smtClean="0">
                <a:solidFill>
                  <a:schemeClr val="tx1"/>
                </a:solidFill>
              </a:rPr>
              <a:t>PODy</a:t>
            </a:r>
            <a:r>
              <a:rPr lang="en-US" sz="2000" dirty="0" smtClean="0">
                <a:solidFill>
                  <a:schemeClr val="tx1"/>
                </a:solidFill>
              </a:rPr>
              <a:t> = 0.71) </a:t>
            </a:r>
            <a:endParaRPr lang="en-US" sz="2000" dirty="0">
              <a:solidFill>
                <a:schemeClr val="tx1"/>
              </a:solidFill>
            </a:endParaRPr>
          </a:p>
          <a:p>
            <a:pPr lvl="1"/>
            <a:r>
              <a:rPr lang="en-US" sz="2000" dirty="0" smtClean="0"/>
              <a:t>Effectively reducing </a:t>
            </a:r>
            <a:r>
              <a:rPr lang="en-US" sz="2000" dirty="0"/>
              <a:t>false alarms of IFR events, resulting in more efficient use of the </a:t>
            </a:r>
            <a:r>
              <a:rPr lang="en-US" sz="2000" dirty="0" smtClean="0"/>
              <a:t>airspace </a:t>
            </a:r>
            <a:r>
              <a:rPr lang="en-US" sz="2000" dirty="0" smtClean="0">
                <a:solidFill>
                  <a:schemeClr val="tx1"/>
                </a:solidFill>
              </a:rPr>
              <a:t>(</a:t>
            </a:r>
            <a:r>
              <a:rPr lang="en-US" sz="2000" dirty="0" err="1" smtClean="0">
                <a:solidFill>
                  <a:schemeClr val="tx1"/>
                </a:solidFill>
              </a:rPr>
              <a:t>FARatio</a:t>
            </a:r>
            <a:r>
              <a:rPr lang="en-US" sz="2000" dirty="0" smtClean="0">
                <a:solidFill>
                  <a:schemeClr val="tx1"/>
                </a:solidFill>
              </a:rPr>
              <a:t> = 0.25)</a:t>
            </a:r>
          </a:p>
          <a:p>
            <a:pPr lvl="1"/>
            <a:r>
              <a:rPr lang="en-US" sz="2000" dirty="0" smtClean="0"/>
              <a:t>Capturing incremental </a:t>
            </a:r>
            <a:r>
              <a:rPr lang="en-US" sz="2000" dirty="0"/>
              <a:t>changes </a:t>
            </a:r>
            <a:r>
              <a:rPr lang="en-US" sz="2000" dirty="0" smtClean="0"/>
              <a:t>every 5 minutes</a:t>
            </a:r>
          </a:p>
          <a:p>
            <a:pPr lvl="1"/>
            <a:r>
              <a:rPr lang="en-US" sz="2000" dirty="0" smtClean="0"/>
              <a:t>Performing </a:t>
            </a:r>
            <a:r>
              <a:rPr lang="en-US" sz="2000" dirty="0"/>
              <a:t>at least as well as the </a:t>
            </a:r>
            <a:r>
              <a:rPr lang="en-US" sz="2000" dirty="0" smtClean="0"/>
              <a:t>NWS’s Weather </a:t>
            </a:r>
            <a:r>
              <a:rPr lang="en-US" sz="2000" dirty="0"/>
              <a:t>Depiction </a:t>
            </a:r>
            <a:r>
              <a:rPr lang="en-US" sz="2000" dirty="0" smtClean="0"/>
              <a:t>Analysis (though one-to-one comparison is difficult)</a:t>
            </a:r>
          </a:p>
          <a:p>
            <a:r>
              <a:rPr lang="en-US" sz="2400" dirty="0" smtClean="0"/>
              <a:t>“Derived</a:t>
            </a:r>
            <a:r>
              <a:rPr lang="en-US" sz="2400" dirty="0"/>
              <a:t>” </a:t>
            </a:r>
            <a:r>
              <a:rPr lang="en-US" sz="2400" dirty="0" smtClean="0"/>
              <a:t>grid point reliability decreases rapidly with distance from a METAR; more so in areas where diverse orographic influences prevail</a:t>
            </a:r>
            <a:endParaRPr lang="en-US" sz="2000" dirty="0"/>
          </a:p>
          <a:p>
            <a:endParaRPr lang="en-US" dirty="0"/>
          </a:p>
        </p:txBody>
      </p:sp>
      <p:sp>
        <p:nvSpPr>
          <p:cNvPr id="4" name="Slide Number Placeholder 3"/>
          <p:cNvSpPr>
            <a:spLocks noGrp="1"/>
          </p:cNvSpPr>
          <p:nvPr>
            <p:ph type="sldNum" sz="quarter" idx="10"/>
          </p:nvPr>
        </p:nvSpPr>
        <p:spPr/>
        <p:txBody>
          <a:bodyPr/>
          <a:lstStyle/>
          <a:p>
            <a:pPr>
              <a:defRPr/>
            </a:pPr>
            <a:fld id="{9B75A673-7735-4CC9-B590-A7357C237BAA}" type="slidenum">
              <a:rPr lang="en-US" smtClean="0"/>
              <a:pPr>
                <a:defRPr/>
              </a:pPr>
              <a:t>8</a:t>
            </a:fld>
            <a:endParaRPr lang="en-US" dirty="0"/>
          </a:p>
        </p:txBody>
      </p:sp>
    </p:spTree>
    <p:extLst>
      <p:ext uri="{BB962C8B-B14F-4D97-AF65-F5344CB8AC3E}">
        <p14:creationId xmlns:p14="http://schemas.microsoft.com/office/powerpoint/2010/main" val="3761831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CVA Grid Methodology</a:t>
            </a:r>
            <a:endParaRPr lang="en-US" dirty="0"/>
          </a:p>
        </p:txBody>
      </p:sp>
      <p:sp>
        <p:nvSpPr>
          <p:cNvPr id="4" name="Slide Number Placeholder 3"/>
          <p:cNvSpPr>
            <a:spLocks noGrp="1"/>
          </p:cNvSpPr>
          <p:nvPr>
            <p:ph type="sldNum" sz="quarter" idx="10"/>
          </p:nvPr>
        </p:nvSpPr>
        <p:spPr/>
        <p:txBody>
          <a:bodyPr/>
          <a:lstStyle/>
          <a:p>
            <a:pPr>
              <a:defRPr/>
            </a:pPr>
            <a:fld id="{9B75A673-7735-4CC9-B590-A7357C237BAA}" type="slidenum">
              <a:rPr lang="en-US" smtClean="0"/>
              <a:pPr>
                <a:defRPr/>
              </a:pPr>
              <a:t>9</a:t>
            </a:fld>
            <a:endParaRPr lang="en-US" dirty="0"/>
          </a:p>
        </p:txBody>
      </p:sp>
      <p:pic>
        <p:nvPicPr>
          <p:cNvPr id="5" name="Picture 30" descr="C:\Users\Thomas Macphail\AppData\Local\Microsoft\Windows\Temporary Internet Files\Content.IE5\8SCDECF8\MC90043523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135" y="1615629"/>
            <a:ext cx="5633165" cy="6055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2100" y="1498600"/>
            <a:ext cx="4158535"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single C&amp;V category value is calculated for each grid point where no weather report exists using the CVA algorithm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Any C&amp;V or categorical variation within the boundaries of this grid box is not resolved; only one value or category is displayed per box </a:t>
            </a:r>
            <a:br>
              <a:rPr lang="en-US" dirty="0" smtClean="0"/>
            </a:br>
            <a:endParaRPr lang="en-US" dirty="0" smtClean="0"/>
          </a:p>
          <a:p>
            <a:pPr marL="285750" indent="-285750">
              <a:buFont typeface="Arial" panose="020B0604020202020204" pitchFamily="34" charset="0"/>
              <a:buChar char="•"/>
            </a:pPr>
            <a:r>
              <a:rPr lang="en-US" dirty="0" smtClean="0"/>
              <a:t>Derived grid points tend to be algorithmically “smoothed” and their accuracy decreases with distance from an initializing data point(s)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43050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4B7661A6D23E4E908989B40178397D" ma:contentTypeVersion="0" ma:contentTypeDescription="Create a new document." ma:contentTypeScope="" ma:versionID="9798db03cf3831600ef7adab814d03f9">
  <xsd:schema xmlns:xsd="http://www.w3.org/2001/XMLSchema" xmlns:xs="http://www.w3.org/2001/XMLSchema" xmlns:p="http://schemas.microsoft.com/office/2006/metadata/properties" targetNamespace="http://schemas.microsoft.com/office/2006/metadata/properties" ma:root="true" ma:fieldsID="479a3d61c0333de7709766ae72c7e6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905C49-5D29-4CEC-BBE9-F221EF6AC773}">
  <ds:schemaRefs>
    <ds:schemaRef ds:uri="http://schemas.microsoft.com/sharepoint/v3/contenttype/forms"/>
  </ds:schemaRefs>
</ds:datastoreItem>
</file>

<file path=customXml/itemProps2.xml><?xml version="1.0" encoding="utf-8"?>
<ds:datastoreItem xmlns:ds="http://schemas.openxmlformats.org/officeDocument/2006/customXml" ds:itemID="{D16B8A09-54AB-4150-90A5-B1621ABDF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EDF4A2B-F39D-47F7-86EF-87B87AD532DD}">
  <ds:schemaRefs>
    <ds:schemaRef ds:uri="http://purl.org/dc/elements/1.1/"/>
    <ds:schemaRef ds:uri="http://purl.org/dc/terms/"/>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26823</TotalTime>
  <Words>1045</Words>
  <Application>Microsoft Office PowerPoint</Application>
  <PresentationFormat>On-screen Show (4:3)</PresentationFormat>
  <Paragraphs>103</Paragraphs>
  <Slides>17</Slides>
  <Notes>3</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Forecasting C&amp;V The Limits of Science</vt:lpstr>
      <vt:lpstr>CVA Gridded Product (ADDS)</vt:lpstr>
      <vt:lpstr>The Problem</vt:lpstr>
      <vt:lpstr>CVA Characteristics</vt:lpstr>
      <vt:lpstr>CVA Characteristics (cont’d)</vt:lpstr>
      <vt:lpstr>CVA Precautionary Use Statements </vt:lpstr>
      <vt:lpstr>CVA Performance  (QA Report: NCVA Product, Jan 28, 2010)</vt:lpstr>
      <vt:lpstr>QA Report Key Conclusions</vt:lpstr>
      <vt:lpstr>CVA Grid Methodology</vt:lpstr>
      <vt:lpstr>Fluid vs. Discreet </vt:lpstr>
      <vt:lpstr>HEMS Display on 12/5/2013</vt:lpstr>
      <vt:lpstr>Digitizing a “Fluid” </vt:lpstr>
      <vt:lpstr>Initializing Data Density is Critical  </vt:lpstr>
      <vt:lpstr>Additional Grid Challenges</vt:lpstr>
      <vt:lpstr>Mitigating Grid Limitations</vt:lpstr>
      <vt:lpstr>Final Thoughts</vt:lpstr>
      <vt:lpstr>Questions or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Abelman, Steve (FAA)</cp:lastModifiedBy>
  <cp:revision>434</cp:revision>
  <cp:lastPrinted>2013-06-24T13:47:22Z</cp:lastPrinted>
  <dcterms:created xsi:type="dcterms:W3CDTF">2011-05-28T12:14:52Z</dcterms:created>
  <dcterms:modified xsi:type="dcterms:W3CDTF">2013-12-16T13:37:34Z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0x010100A14B7661A6D23E4E908989B40178397D</vt:lpwstr>
  </property>
</Properties>
</file>