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6" r:id="rId3"/>
    <p:sldId id="287" r:id="rId4"/>
    <p:sldId id="288" r:id="rId5"/>
    <p:sldId id="295" r:id="rId6"/>
    <p:sldId id="290" r:id="rId7"/>
    <p:sldId id="292" r:id="rId8"/>
    <p:sldId id="293" r:id="rId9"/>
    <p:sldId id="285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D0E5"/>
    <a:srgbClr val="9EBDD8"/>
    <a:srgbClr val="94B1CA"/>
    <a:srgbClr val="CC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A3E5695-1976-4630-8C80-4E0F165C06A4}" type="datetimeFigureOut">
              <a:rPr lang="en-US"/>
              <a:pPr>
                <a:defRPr/>
              </a:pPr>
              <a:t>12/16/2013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3C6605-7F3D-48D5-ADCA-BDF3263BBD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062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045B395-BB19-4B9F-BB48-9994DFB2D1E9}" type="datetimeFigureOut">
              <a:rPr lang="en-US"/>
              <a:pPr>
                <a:defRPr/>
              </a:pPr>
              <a:t>12/16/2013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AB05AD1-B2E9-4E13-9E74-0E0F38E451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1432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AA_NG_PPT_01_Titl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09113" cy="705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6581"/>
            <a:ext cx="7772400" cy="1123495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40076"/>
            <a:ext cx="7772400" cy="529182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8EB4E3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821488" y="3505200"/>
            <a:ext cx="1636712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pc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958EEEA0-39CF-4656-9769-0D96F0AD643C}" type="datetimeFigureOut">
              <a:rPr lang="en-US"/>
              <a:pPr>
                <a:defRPr/>
              </a:pPr>
              <a:t>12/16/2013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40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1A522E5-D569-4A2A-94FD-E3E53E37AAA6}" type="datetimeFigureOut">
              <a:rPr lang="en-US"/>
              <a:pPr>
                <a:defRPr/>
              </a:pPr>
              <a:t>12/16/2013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C563D34-977E-4471-8BC6-F76D8C7F09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711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C8294DE-F743-406D-8057-1AB7D5B4C794}" type="datetimeFigureOut">
              <a:rPr lang="en-US"/>
              <a:pPr>
                <a:defRPr/>
              </a:pPr>
              <a:t>12/16/2013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5E9AE37-CF27-44A4-8879-2F4DDF5613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61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371A9B1-4A46-45B4-9193-9952DD1B1196}" type="datetimeFigureOut">
              <a:rPr lang="en-US"/>
              <a:pPr>
                <a:defRPr/>
              </a:pPr>
              <a:t>12/16/2013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D8CCC3C-59C8-4175-A0BB-43F0EEA2A6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3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A0B549E-D8D1-4EA3-A9BA-4FC6C0FC02FA}" type="datetimeFigureOut">
              <a:rPr lang="en-US"/>
              <a:pPr>
                <a:defRPr/>
              </a:pPr>
              <a:t>12/16/2013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E417E8D-B544-4A08-BB72-2BD190AC77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78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04B8DFD-44FC-43B5-8B3F-19C8B3576EB0}" type="datetimeFigureOut">
              <a:rPr lang="en-US"/>
              <a:pPr>
                <a:defRPr/>
              </a:pPr>
              <a:t>12/16/2013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061E191-22E2-44C7-A60B-5A2FC18187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6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193A4E3-D488-4050-ADA6-78D3B92CE77F}" type="datetimeFigureOut">
              <a:rPr lang="en-US"/>
              <a:pPr>
                <a:defRPr/>
              </a:pPr>
              <a:t>12/16/2013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C143678-25BB-4E67-AD4E-C53D8D3E3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73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86525"/>
            <a:ext cx="2895600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CB0516B7-4187-49B0-A890-4F65B819E5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3600" b="1" kern="1200">
          <a:solidFill>
            <a:srgbClr val="17375E"/>
          </a:solidFill>
          <a:latin typeface="Arial"/>
          <a:ea typeface="+mj-ea"/>
          <a:cs typeface="Arial"/>
        </a:defRPr>
      </a:lvl1pPr>
      <a:lvl2pPr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9BBB59"/>
        </a:buClr>
        <a:buFont typeface="Arial" charset="0"/>
        <a:buChar char="•"/>
        <a:defRPr sz="2800" kern="1200">
          <a:solidFill>
            <a:srgbClr val="7F7F7F"/>
          </a:solidFill>
          <a:latin typeface="Arial"/>
          <a:ea typeface="+mn-ea"/>
          <a:cs typeface="Arial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Clr>
          <a:srgbClr val="CC9933"/>
        </a:buClr>
        <a:buSzPct val="50000"/>
        <a:buFont typeface="Wingdings" pitchFamily="2" charset="2"/>
        <a:buChar char=""/>
        <a:defRPr sz="2400" kern="1200">
          <a:solidFill>
            <a:srgbClr val="7F7F7F"/>
          </a:solidFill>
          <a:latin typeface="Arial"/>
          <a:ea typeface="+mn-ea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Clr>
          <a:srgbClr val="9BBB59"/>
        </a:buClr>
        <a:buFont typeface="Arial" charset="0"/>
        <a:buChar char="•"/>
        <a:defRPr sz="2000" kern="1200">
          <a:solidFill>
            <a:srgbClr val="7F7F7F"/>
          </a:solidFill>
          <a:latin typeface="Arial"/>
          <a:ea typeface="+mn-ea"/>
          <a:cs typeface="Arial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Clr>
          <a:srgbClr val="CC9933"/>
        </a:buClr>
        <a:buSzPct val="50000"/>
        <a:buFont typeface="Wingdings" pitchFamily="2" charset="2"/>
        <a:buChar char=""/>
        <a:defRPr kern="1200">
          <a:solidFill>
            <a:srgbClr val="7F7F7F"/>
          </a:solidFill>
          <a:latin typeface="Arial"/>
          <a:ea typeface="+mn-ea"/>
          <a:cs typeface="Arial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Clr>
          <a:srgbClr val="558ED5"/>
        </a:buClr>
        <a:buSzPct val="80000"/>
        <a:buFont typeface="Arial" charset="0"/>
        <a:buChar char="»"/>
        <a:defRPr kern="1200">
          <a:solidFill>
            <a:srgbClr val="7F7F7F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ctrTitle"/>
          </p:nvPr>
        </p:nvSpPr>
        <p:spPr>
          <a:xfrm>
            <a:off x="685800" y="1433805"/>
            <a:ext cx="7844901" cy="1123950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Safety Risk Management (SRM) Process Overview</a:t>
            </a:r>
          </a:p>
        </p:txBody>
      </p:sp>
      <p:sp>
        <p:nvSpPr>
          <p:cNvPr id="12290" name="Subtitle 2"/>
          <p:cNvSpPr>
            <a:spLocks noGrp="1"/>
          </p:cNvSpPr>
          <p:nvPr>
            <p:ph type="subTitle" idx="1"/>
          </p:nvPr>
        </p:nvSpPr>
        <p:spPr>
          <a:xfrm>
            <a:off x="685800" y="2637655"/>
            <a:ext cx="7772400" cy="456060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Presented by: Everette C. Whitfield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685800" y="3093715"/>
            <a:ext cx="7844901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charset="0"/>
              <a:buNone/>
              <a:defRPr sz="2000" b="1" kern="1200">
                <a:solidFill>
                  <a:srgbClr val="8EB4E3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Clr>
                <a:srgbClr val="CC9933"/>
              </a:buClr>
              <a:buSzPct val="50000"/>
              <a:buFont typeface="Wingdings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Clr>
                <a:srgbClr val="CC9933"/>
              </a:buClr>
              <a:buSzPct val="50000"/>
              <a:buFont typeface="Wingdings" pitchFamily="2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Clr>
                <a:srgbClr val="558ED5"/>
              </a:buClr>
              <a:buSzPct val="80000"/>
              <a:buFont typeface="Arial" charset="0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" charset="0"/>
                <a:cs typeface="Arial" charset="0"/>
              </a:rPr>
              <a:t>Date: December 18, </a:t>
            </a:r>
            <a:r>
              <a:rPr lang="en-US" sz="1800" dirty="0" smtClean="0">
                <a:latin typeface="Arial" charset="0"/>
                <a:cs typeface="Arial" charset="0"/>
              </a:rPr>
              <a:t>2013 v0.2</a:t>
            </a:r>
            <a:endParaRPr lang="en-US" sz="1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Agenda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164247"/>
            <a:ext cx="8229600" cy="4525963"/>
          </a:xfrm>
        </p:spPr>
        <p:txBody>
          <a:bodyPr/>
          <a:lstStyle/>
          <a:p>
            <a:r>
              <a:rPr lang="en-US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Introduction</a:t>
            </a:r>
          </a:p>
          <a:p>
            <a:endParaRPr lang="en-US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en-US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System Overview</a:t>
            </a:r>
          </a:p>
          <a:p>
            <a:endParaRPr lang="en-US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en-US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Hazard Analysis Process</a:t>
            </a:r>
          </a:p>
          <a:p>
            <a:pPr lvl="1"/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Describe System</a:t>
            </a:r>
          </a:p>
          <a:p>
            <a:pPr lvl="1"/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Identify Hazards</a:t>
            </a:r>
          </a:p>
          <a:p>
            <a:pPr lvl="1"/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Analyze Risk</a:t>
            </a:r>
          </a:p>
          <a:p>
            <a:pPr lvl="1"/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Assess Risk</a:t>
            </a:r>
          </a:p>
          <a:p>
            <a:pPr lvl="1"/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Treat Risk</a:t>
            </a:r>
          </a:p>
          <a:p>
            <a:endParaRPr lang="en-US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en-US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Close</a:t>
            </a:r>
          </a:p>
          <a:p>
            <a:pPr lvl="1"/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Action Items</a:t>
            </a:r>
          </a:p>
          <a:p>
            <a:pPr lvl="1"/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Next Step</a:t>
            </a:r>
          </a:p>
        </p:txBody>
      </p:sp>
    </p:spTree>
    <p:extLst>
      <p:ext uri="{BB962C8B-B14F-4D97-AF65-F5344CB8AC3E}">
        <p14:creationId xmlns:p14="http://schemas.microsoft.com/office/powerpoint/2010/main" val="407899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Objective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217412"/>
            <a:ext cx="8229600" cy="4525963"/>
          </a:xfrm>
        </p:spPr>
        <p:txBody>
          <a:bodyPr/>
          <a:lstStyle/>
          <a:p>
            <a:pPr marL="76200" marR="64770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a typeface="PMingLiU"/>
                <a:cs typeface="Times New Roman"/>
              </a:rPr>
              <a:t>SRM </a:t>
            </a:r>
            <a:endParaRPr lang="en-US" sz="1800" b="1" dirty="0" smtClean="0">
              <a:solidFill>
                <a:srgbClr val="000000"/>
              </a:solidFill>
              <a:ea typeface="PMingLiU"/>
              <a:cs typeface="Times New Roman"/>
            </a:endParaRP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 smtClean="0">
              <a:solidFill>
                <a:srgbClr val="000000"/>
              </a:solidFill>
              <a:ea typeface="PMingLiU"/>
              <a:cs typeface="Times New Roman"/>
            </a:endParaRP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  <a:cs typeface="Times New Roman"/>
              </a:rPr>
              <a:t>A</a:t>
            </a:r>
            <a:r>
              <a:rPr lang="en-US" sz="1600" spc="15" dirty="0" smtClean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methodology</a:t>
            </a:r>
            <a:r>
              <a:rPr lang="en-US" sz="1600" spc="-3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applied</a:t>
            </a:r>
            <a:r>
              <a:rPr lang="en-US" sz="1600" spc="-1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to</a:t>
            </a:r>
            <a:r>
              <a:rPr lang="en-US" sz="1600" spc="1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spc="-5" dirty="0">
                <a:solidFill>
                  <a:srgbClr val="000000"/>
                </a:solidFill>
                <a:ea typeface="PMingLiU"/>
                <a:cs typeface="Times New Roman"/>
              </a:rPr>
              <a:t>a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ll</a:t>
            </a:r>
            <a:r>
              <a:rPr lang="en-US" sz="1600" spc="-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b="1" u="sng" dirty="0">
                <a:solidFill>
                  <a:srgbClr val="000000"/>
                </a:solidFill>
                <a:ea typeface="PMingLiU"/>
                <a:cs typeface="Times New Roman"/>
              </a:rPr>
              <a:t>NAS</a:t>
            </a:r>
            <a:r>
              <a:rPr lang="en-US" sz="1800" b="1" u="sng" spc="13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b="1" u="sng" dirty="0" smtClean="0">
                <a:solidFill>
                  <a:srgbClr val="000000"/>
                </a:solidFill>
                <a:ea typeface="PMingLiU"/>
                <a:cs typeface="Times New Roman"/>
              </a:rPr>
              <a:t>chan</a:t>
            </a:r>
            <a:r>
              <a:rPr lang="en-US" sz="1800" b="1" u="sng" spc="5" dirty="0" smtClean="0">
                <a:solidFill>
                  <a:srgbClr val="000000"/>
                </a:solidFill>
                <a:ea typeface="PMingLiU"/>
                <a:cs typeface="Times New Roman"/>
              </a:rPr>
              <a:t>g</a:t>
            </a:r>
            <a:r>
              <a:rPr lang="en-US" sz="1800" b="1" u="sng" dirty="0" smtClean="0">
                <a:solidFill>
                  <a:srgbClr val="000000"/>
                </a:solidFill>
                <a:ea typeface="PMingLiU"/>
                <a:cs typeface="Times New Roman"/>
              </a:rPr>
              <a:t>es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  <a:cs typeface="Times New Roman"/>
              </a:rPr>
              <a:t>Ensures</a:t>
            </a:r>
            <a:r>
              <a:rPr lang="en-US" sz="1600" spc="100" dirty="0" smtClean="0">
                <a:solidFill>
                  <a:srgbClr val="000000"/>
                </a:solidFill>
                <a:ea typeface="PMingLiU"/>
                <a:cs typeface="Times New Roman"/>
              </a:rPr>
              <a:t> h</a:t>
            </a:r>
            <a:r>
              <a:rPr lang="en-US" sz="1600" dirty="0" smtClean="0">
                <a:solidFill>
                  <a:srgbClr val="000000"/>
                </a:solidFill>
                <a:ea typeface="PMingLiU"/>
                <a:cs typeface="Times New Roman"/>
              </a:rPr>
              <a:t>azards</a:t>
            </a:r>
            <a:r>
              <a:rPr lang="en-US" sz="1600" spc="100" dirty="0" smtClean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are</a:t>
            </a:r>
            <a:r>
              <a:rPr lang="en-US" sz="1600" spc="12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ea typeface="PMingLiU"/>
                <a:cs typeface="Times New Roman"/>
              </a:rPr>
              <a:t>i</a:t>
            </a:r>
            <a:r>
              <a:rPr lang="en-US" sz="1600" spc="-5" dirty="0" smtClean="0">
                <a:solidFill>
                  <a:srgbClr val="000000"/>
                </a:solidFill>
                <a:ea typeface="PMingLiU"/>
                <a:cs typeface="Times New Roman"/>
              </a:rPr>
              <a:t>d</a:t>
            </a:r>
            <a:r>
              <a:rPr lang="en-US" sz="1600" dirty="0" smtClean="0">
                <a:solidFill>
                  <a:srgbClr val="000000"/>
                </a:solidFill>
                <a:ea typeface="PMingLiU"/>
                <a:cs typeface="Times New Roman"/>
              </a:rPr>
              <a:t>entified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  <a:cs typeface="Times New Roman"/>
              </a:rPr>
              <a:t>Ensures an unaccepta</a:t>
            </a:r>
            <a:r>
              <a:rPr lang="en-US" sz="1600" spc="-5" dirty="0" smtClean="0">
                <a:solidFill>
                  <a:srgbClr val="000000"/>
                </a:solidFill>
                <a:ea typeface="PMingLiU"/>
                <a:cs typeface="Times New Roman"/>
              </a:rPr>
              <a:t>b</a:t>
            </a:r>
            <a:r>
              <a:rPr lang="en-US" sz="1600" dirty="0" smtClean="0">
                <a:solidFill>
                  <a:srgbClr val="000000"/>
                </a:solidFill>
                <a:ea typeface="PMingLiU"/>
                <a:cs typeface="Times New Roman"/>
              </a:rPr>
              <a:t>le</a:t>
            </a:r>
            <a:r>
              <a:rPr lang="en-US" sz="1600" spc="90" dirty="0" smtClean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risk</a:t>
            </a:r>
            <a:r>
              <a:rPr lang="en-US" sz="1600" spc="12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is</a:t>
            </a:r>
            <a:r>
              <a:rPr lang="en-US" sz="1600" spc="13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mitigated</a:t>
            </a:r>
            <a:r>
              <a:rPr lang="en-US" sz="1600" spc="9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and</a:t>
            </a:r>
            <a:r>
              <a:rPr lang="en-US" sz="1600" spc="-1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accepted</a:t>
            </a:r>
            <a:r>
              <a:rPr lang="en-US" sz="1600" spc="8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prior</a:t>
            </a:r>
            <a:r>
              <a:rPr lang="en-US" sz="1600" spc="8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  <a:cs typeface="Times New Roman"/>
              </a:rPr>
              <a:t>to</a:t>
            </a:r>
            <a:r>
              <a:rPr lang="en-US" sz="1600" spc="7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600" spc="70" dirty="0" smtClean="0">
                <a:solidFill>
                  <a:srgbClr val="000000"/>
                </a:solidFill>
                <a:ea typeface="PMingLiU"/>
                <a:cs typeface="Times New Roman"/>
              </a:rPr>
              <a:t>making </a:t>
            </a:r>
            <a:r>
              <a:rPr lang="en-US" sz="1600" dirty="0" smtClean="0">
                <a:solidFill>
                  <a:srgbClr val="000000"/>
                </a:solidFill>
                <a:ea typeface="PMingLiU"/>
                <a:cs typeface="Times New Roman"/>
              </a:rPr>
              <a:t>change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 smtClean="0">
              <a:solidFill>
                <a:srgbClr val="000000"/>
              </a:solidFill>
              <a:ea typeface="PMingLiU"/>
              <a:cs typeface="Times New Roman"/>
            </a:endParaRPr>
          </a:p>
          <a:p>
            <a:pPr marL="76200" marR="64770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000000"/>
                </a:solidFill>
                <a:ea typeface="PMingLiU"/>
                <a:cs typeface="Times New Roman"/>
              </a:rPr>
              <a:t>A</a:t>
            </a:r>
            <a:r>
              <a:rPr lang="en-US" sz="1800" spc="75" dirty="0" smtClean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b="1" u="sng" dirty="0">
                <a:solidFill>
                  <a:srgbClr val="000000"/>
                </a:solidFill>
                <a:ea typeface="PMingLiU"/>
                <a:cs typeface="Times New Roman"/>
              </a:rPr>
              <a:t>NAS</a:t>
            </a:r>
            <a:r>
              <a:rPr lang="en-US" sz="1800" b="1" u="sng" spc="6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b="1" u="sng" dirty="0">
                <a:solidFill>
                  <a:srgbClr val="000000"/>
                </a:solidFill>
                <a:ea typeface="PMingLiU"/>
                <a:cs typeface="Times New Roman"/>
              </a:rPr>
              <a:t>change</a:t>
            </a:r>
            <a:r>
              <a:rPr lang="en-US" sz="1800" b="1" u="sng" spc="5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dirty="0">
                <a:solidFill>
                  <a:srgbClr val="000000"/>
                </a:solidFill>
                <a:ea typeface="PMingLiU"/>
                <a:cs typeface="Times New Roman"/>
              </a:rPr>
              <a:t>is</a:t>
            </a:r>
            <a:r>
              <a:rPr lang="en-US" sz="1800" spc="7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dirty="0">
                <a:solidFill>
                  <a:srgbClr val="000000"/>
                </a:solidFill>
                <a:ea typeface="PMingLiU"/>
                <a:cs typeface="Times New Roman"/>
              </a:rPr>
              <a:t>any</a:t>
            </a:r>
            <a:r>
              <a:rPr lang="en-US" sz="1800" spc="6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dirty="0">
                <a:solidFill>
                  <a:srgbClr val="000000"/>
                </a:solidFill>
                <a:ea typeface="PMingLiU"/>
                <a:cs typeface="Times New Roman"/>
              </a:rPr>
              <a:t>cha</a:t>
            </a:r>
            <a:r>
              <a:rPr lang="en-US" sz="1800" spc="5" dirty="0">
                <a:solidFill>
                  <a:srgbClr val="000000"/>
                </a:solidFill>
                <a:ea typeface="PMingLiU"/>
                <a:cs typeface="Times New Roman"/>
              </a:rPr>
              <a:t>n</a:t>
            </a:r>
            <a:r>
              <a:rPr lang="en-US" sz="1800" dirty="0">
                <a:solidFill>
                  <a:srgbClr val="000000"/>
                </a:solidFill>
                <a:ea typeface="PMingLiU"/>
                <a:cs typeface="Times New Roman"/>
              </a:rPr>
              <a:t>ge</a:t>
            </a:r>
            <a:r>
              <a:rPr lang="en-US" sz="1800" spc="6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dirty="0">
                <a:solidFill>
                  <a:srgbClr val="000000"/>
                </a:solidFill>
                <a:ea typeface="PMingLiU"/>
                <a:cs typeface="Times New Roman"/>
              </a:rPr>
              <a:t>to</a:t>
            </a:r>
            <a:r>
              <a:rPr lang="en-US" sz="1800" spc="7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dirty="0">
                <a:solidFill>
                  <a:srgbClr val="000000"/>
                </a:solidFill>
                <a:ea typeface="PMingLiU"/>
                <a:cs typeface="Times New Roman"/>
              </a:rPr>
              <a:t>or</a:t>
            </a:r>
            <a:r>
              <a:rPr lang="en-US" sz="1800" spc="75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dirty="0">
                <a:solidFill>
                  <a:srgbClr val="000000"/>
                </a:solidFill>
                <a:ea typeface="PMingLiU"/>
                <a:cs typeface="Times New Roman"/>
              </a:rPr>
              <a:t>m</a:t>
            </a:r>
            <a:r>
              <a:rPr lang="en-US" sz="1800" spc="5" dirty="0">
                <a:solidFill>
                  <a:srgbClr val="000000"/>
                </a:solidFill>
                <a:ea typeface="PMingLiU"/>
                <a:cs typeface="Times New Roman"/>
              </a:rPr>
              <a:t>o</a:t>
            </a:r>
            <a:r>
              <a:rPr lang="en-US" sz="1800" dirty="0">
                <a:solidFill>
                  <a:srgbClr val="000000"/>
                </a:solidFill>
                <a:ea typeface="PMingLiU"/>
                <a:cs typeface="Times New Roman"/>
              </a:rPr>
              <a:t>dification</a:t>
            </a:r>
            <a:r>
              <a:rPr lang="en-US" sz="1800" spc="70" dirty="0">
                <a:solidFill>
                  <a:srgbClr val="000000"/>
                </a:solidFill>
                <a:ea typeface="PMingLiU"/>
                <a:cs typeface="Times New Roman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ea typeface="PMingLiU"/>
                <a:cs typeface="Times New Roman"/>
              </a:rPr>
              <a:t>of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 smtClean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A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irspace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Airports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Airc</a:t>
            </a:r>
            <a:r>
              <a:rPr lang="en-US" sz="1600" spc="-5" dirty="0" smtClean="0">
                <a:solidFill>
                  <a:srgbClr val="000000"/>
                </a:solidFill>
                <a:ea typeface="PMingLiU"/>
              </a:rPr>
              <a:t>r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aft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Pilots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Air </a:t>
            </a:r>
            <a:r>
              <a:rPr lang="en-US" sz="1600" spc="10" dirty="0" smtClean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navigation</a:t>
            </a:r>
            <a:r>
              <a:rPr lang="en-US" sz="1600" spc="255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facili</a:t>
            </a:r>
            <a:r>
              <a:rPr lang="en-US" sz="1600" spc="-5" dirty="0">
                <a:solidFill>
                  <a:srgbClr val="000000"/>
                </a:solidFill>
                <a:ea typeface="PMingLiU"/>
              </a:rPr>
              <a:t>t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ies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;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Air </a:t>
            </a:r>
            <a:r>
              <a:rPr lang="en-US" sz="1600" spc="10" dirty="0" smtClean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traffic</a:t>
            </a:r>
            <a:r>
              <a:rPr lang="en-US" sz="1600" spc="270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control</a:t>
            </a:r>
            <a:r>
              <a:rPr lang="en-US" sz="1600" spc="270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(ATC)  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facilities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Communication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Surveillance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,</a:t>
            </a:r>
            <a:r>
              <a:rPr lang="en-US" sz="1600" spc="80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navigation</a:t>
            </a:r>
            <a:r>
              <a:rPr lang="en-US" sz="1600" spc="90" dirty="0" smtClean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and</a:t>
            </a:r>
            <a:r>
              <a:rPr lang="en-US" sz="1600" spc="125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supporting</a:t>
            </a:r>
            <a:r>
              <a:rPr lang="en-US" sz="1600" spc="90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technologies</a:t>
            </a:r>
            <a:r>
              <a:rPr lang="en-US" sz="1600" spc="75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and</a:t>
            </a:r>
            <a:r>
              <a:rPr lang="en-US" sz="1600" spc="120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systems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Operating</a:t>
            </a:r>
            <a:r>
              <a:rPr lang="en-US" sz="1600" spc="-40" dirty="0" smtClean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rules</a:t>
            </a: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Regul</a:t>
            </a:r>
            <a:r>
              <a:rPr lang="en-US" sz="1600" spc="-5" dirty="0" smtClean="0">
                <a:solidFill>
                  <a:srgbClr val="000000"/>
                </a:solidFill>
                <a:ea typeface="PMingLiU"/>
              </a:rPr>
              <a:t>a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tions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,</a:t>
            </a:r>
            <a:r>
              <a:rPr lang="en-US" sz="1600" spc="5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polici</a:t>
            </a:r>
            <a:r>
              <a:rPr lang="en-US" sz="1600" spc="-5" dirty="0" smtClean="0">
                <a:solidFill>
                  <a:srgbClr val="000000"/>
                </a:solidFill>
                <a:ea typeface="PMingLiU"/>
              </a:rPr>
              <a:t>e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s, </a:t>
            </a:r>
            <a:r>
              <a:rPr lang="en-US" sz="1600" spc="25" dirty="0" smtClean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and</a:t>
            </a:r>
            <a:r>
              <a:rPr lang="en-US" sz="1600" spc="35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procedures;</a:t>
            </a:r>
            <a:r>
              <a:rPr lang="en-US" sz="1600" spc="-5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and</a:t>
            </a:r>
            <a:r>
              <a:rPr lang="en-US" sz="1600" spc="35" dirty="0">
                <a:solidFill>
                  <a:srgbClr val="000000"/>
                </a:solidFill>
                <a:ea typeface="PMingLiU"/>
              </a:rPr>
              <a:t> </a:t>
            </a:r>
            <a:endParaRPr lang="en-US" sz="1600" spc="35" dirty="0" smtClean="0">
              <a:solidFill>
                <a:srgbClr val="000000"/>
              </a:solidFill>
              <a:ea typeface="PMingLiU"/>
            </a:endParaRPr>
          </a:p>
          <a:p>
            <a:pPr marL="476250" marR="64770" lvl="1" algn="just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spc="35" dirty="0" smtClean="0">
                <a:solidFill>
                  <a:srgbClr val="000000"/>
                </a:solidFill>
                <a:ea typeface="PMingLiU"/>
              </a:rPr>
              <a:t>P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eople</a:t>
            </a:r>
            <a:r>
              <a:rPr lang="en-US" sz="1600" spc="15" dirty="0" smtClean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who</a:t>
            </a:r>
            <a:r>
              <a:rPr lang="en-US" sz="1600" spc="30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implement, sustai</a:t>
            </a:r>
            <a:r>
              <a:rPr lang="en-US" sz="1600" spc="-5" dirty="0">
                <a:solidFill>
                  <a:srgbClr val="000000"/>
                </a:solidFill>
                <a:ea typeface="PMingLiU"/>
              </a:rPr>
              <a:t>n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,</a:t>
            </a:r>
            <a:r>
              <a:rPr lang="en-US" sz="1600" spc="20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or</a:t>
            </a:r>
            <a:r>
              <a:rPr lang="en-US" sz="1600" spc="40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operate</a:t>
            </a:r>
            <a:r>
              <a:rPr lang="en-US" sz="1600" spc="-35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the</a:t>
            </a:r>
            <a:r>
              <a:rPr lang="en-US" sz="1600" spc="160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PMingLiU"/>
              </a:rPr>
              <a:t>system </a:t>
            </a:r>
            <a:r>
              <a:rPr lang="en-US" sz="1600" spc="-115" dirty="0">
                <a:solidFill>
                  <a:srgbClr val="000000"/>
                </a:solidFill>
                <a:ea typeface="PMingLiU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ea typeface="PMingLiU"/>
              </a:rPr>
              <a:t>components </a:t>
            </a:r>
            <a:endParaRPr lang="en-US" sz="16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57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Flowchart: Process 108"/>
          <p:cNvSpPr/>
          <p:nvPr/>
        </p:nvSpPr>
        <p:spPr bwMode="auto">
          <a:xfrm>
            <a:off x="5791200" y="3352800"/>
            <a:ext cx="3276600" cy="198120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8" name="Flowchart: Process 107"/>
          <p:cNvSpPr/>
          <p:nvPr/>
        </p:nvSpPr>
        <p:spPr bwMode="auto">
          <a:xfrm>
            <a:off x="7586663" y="1295400"/>
            <a:ext cx="1481137" cy="205740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914400">
              <a:defRPr/>
            </a:pPr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Phase V</a:t>
            </a: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7" name="Flowchart: Process 106"/>
          <p:cNvSpPr/>
          <p:nvPr/>
        </p:nvSpPr>
        <p:spPr bwMode="auto">
          <a:xfrm>
            <a:off x="4789488" y="1295400"/>
            <a:ext cx="2735262" cy="198120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914400">
              <a:defRPr/>
            </a:pPr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Phase IV</a:t>
            </a: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6" name="Flowchart: Process 105"/>
          <p:cNvSpPr/>
          <p:nvPr/>
        </p:nvSpPr>
        <p:spPr bwMode="auto">
          <a:xfrm>
            <a:off x="2998788" y="3505200"/>
            <a:ext cx="1714500" cy="281940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>
              <a:defRPr/>
            </a:pPr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Phase III</a:t>
            </a: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5" name="Flowchart: Process 104"/>
          <p:cNvSpPr/>
          <p:nvPr/>
        </p:nvSpPr>
        <p:spPr bwMode="auto">
          <a:xfrm>
            <a:off x="1246188" y="3429000"/>
            <a:ext cx="1657350" cy="198120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914400">
              <a:defRPr/>
            </a:pPr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Phase I</a:t>
            </a:r>
          </a:p>
        </p:txBody>
      </p:sp>
      <p:sp>
        <p:nvSpPr>
          <p:cNvPr id="104" name="Flowchart: Process 103"/>
          <p:cNvSpPr/>
          <p:nvPr/>
        </p:nvSpPr>
        <p:spPr bwMode="auto">
          <a:xfrm>
            <a:off x="1246188" y="1295400"/>
            <a:ext cx="3467100" cy="213360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914400">
              <a:defRPr/>
            </a:pPr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Phase II</a:t>
            </a:r>
          </a:p>
        </p:txBody>
      </p:sp>
      <p:sp>
        <p:nvSpPr>
          <p:cNvPr id="103" name="Flowchart: Process 102"/>
          <p:cNvSpPr/>
          <p:nvPr/>
        </p:nvSpPr>
        <p:spPr bwMode="auto">
          <a:xfrm>
            <a:off x="152400" y="1295400"/>
            <a:ext cx="1041400" cy="182880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914400">
              <a:defRPr/>
            </a:pPr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Phase I</a:t>
            </a:r>
          </a:p>
        </p:txBody>
      </p:sp>
      <p:sp>
        <p:nvSpPr>
          <p:cNvPr id="62" name="Oval 61"/>
          <p:cNvSpPr/>
          <p:nvPr/>
        </p:nvSpPr>
        <p:spPr bwMode="auto">
          <a:xfrm>
            <a:off x="1246188" y="1600200"/>
            <a:ext cx="3314700" cy="17526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91440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1332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pPr algn="ctr"/>
            <a:r>
              <a:rPr lang="en-US" sz="1800" dirty="0" smtClean="0">
                <a:latin typeface="Arial" pitchFamily="34" charset="0"/>
                <a:ea typeface="ＭＳ Ｐゴシック" pitchFamily="-108" charset="-128"/>
              </a:rPr>
              <a:t/>
            </a:r>
            <a:br>
              <a:rPr lang="en-US" sz="1800" dirty="0" smtClean="0">
                <a:latin typeface="Arial" pitchFamily="34" charset="0"/>
                <a:ea typeface="ＭＳ Ｐゴシック" pitchFamily="-108" charset="-128"/>
              </a:rPr>
            </a:br>
            <a:r>
              <a:rPr lang="en-US" sz="1800" dirty="0" smtClean="0">
                <a:latin typeface="Arial" pitchFamily="34" charset="0"/>
                <a:ea typeface="ＭＳ Ｐゴシック" pitchFamily="-108" charset="-128"/>
              </a:rPr>
              <a:t>AWD Safety Risk Analysis Phases</a:t>
            </a:r>
          </a:p>
        </p:txBody>
      </p:sp>
      <p:sp>
        <p:nvSpPr>
          <p:cNvPr id="13323" name="Flowchart: Process 1"/>
          <p:cNvSpPr>
            <a:spLocks noChangeArrowheads="1"/>
          </p:cNvSpPr>
          <p:nvPr/>
        </p:nvSpPr>
        <p:spPr bwMode="auto">
          <a:xfrm>
            <a:off x="254000" y="2057400"/>
            <a:ext cx="801688" cy="914400"/>
          </a:xfrm>
          <a:prstGeom prst="flowChartProcess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914400"/>
            <a:endParaRPr lang="en-US" sz="10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Change Proposed</a:t>
            </a:r>
          </a:p>
        </p:txBody>
      </p:sp>
      <p:sp>
        <p:nvSpPr>
          <p:cNvPr id="13324" name="Diamond 2"/>
          <p:cNvSpPr>
            <a:spLocks noChangeArrowheads="1"/>
          </p:cNvSpPr>
          <p:nvPr/>
        </p:nvSpPr>
        <p:spPr bwMode="auto">
          <a:xfrm>
            <a:off x="1436688" y="1905000"/>
            <a:ext cx="1163637" cy="1219200"/>
          </a:xfrm>
          <a:prstGeom prst="diamond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Does it affect the NAS?</a:t>
            </a:r>
          </a:p>
        </p:txBody>
      </p:sp>
      <p:sp>
        <p:nvSpPr>
          <p:cNvPr id="13325" name="Flowchart: Process 7"/>
          <p:cNvSpPr>
            <a:spLocks noChangeArrowheads="1"/>
          </p:cNvSpPr>
          <p:nvPr/>
        </p:nvSpPr>
        <p:spPr bwMode="auto">
          <a:xfrm>
            <a:off x="4941888" y="2057400"/>
            <a:ext cx="914400" cy="914400"/>
          </a:xfrm>
          <a:prstGeom prst="flowChartProcess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Further safety analysis conducted</a:t>
            </a:r>
          </a:p>
        </p:txBody>
      </p:sp>
      <p:sp>
        <p:nvSpPr>
          <p:cNvPr id="13326" name="Flowchart: Process 8"/>
          <p:cNvSpPr>
            <a:spLocks noChangeArrowheads="1"/>
          </p:cNvSpPr>
          <p:nvPr/>
        </p:nvSpPr>
        <p:spPr bwMode="auto">
          <a:xfrm>
            <a:off x="6313488" y="3581400"/>
            <a:ext cx="1066800" cy="990600"/>
          </a:xfrm>
          <a:prstGeom prst="flowChartProcess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914400"/>
            <a:endParaRPr lang="en-US" sz="10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 level Unacceptable documented in SRMD</a:t>
            </a:r>
          </a:p>
        </p:txBody>
      </p:sp>
      <p:sp>
        <p:nvSpPr>
          <p:cNvPr id="13327" name="Flowchart: Process 9"/>
          <p:cNvSpPr>
            <a:spLocks noChangeArrowheads="1"/>
          </p:cNvSpPr>
          <p:nvPr/>
        </p:nvSpPr>
        <p:spPr bwMode="auto">
          <a:xfrm>
            <a:off x="7883525" y="1981200"/>
            <a:ext cx="1020763" cy="1066800"/>
          </a:xfrm>
          <a:prstGeom prst="flowChartProcess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914400"/>
            <a:endParaRPr lang="en-US" sz="10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 level acceptable documented in SRMD</a:t>
            </a:r>
          </a:p>
        </p:txBody>
      </p:sp>
      <p:sp>
        <p:nvSpPr>
          <p:cNvPr id="13328" name="Rounded Rectangle 3"/>
          <p:cNvSpPr>
            <a:spLocks noChangeArrowheads="1"/>
          </p:cNvSpPr>
          <p:nvPr/>
        </p:nvSpPr>
        <p:spPr bwMode="auto">
          <a:xfrm>
            <a:off x="1436688" y="3525838"/>
            <a:ext cx="1143000" cy="9906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914400"/>
            <a:endParaRPr lang="en-US" sz="10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No further analysis necessary</a:t>
            </a:r>
          </a:p>
        </p:txBody>
      </p:sp>
      <p:sp>
        <p:nvSpPr>
          <p:cNvPr id="13329" name="Rounded Rectangle 10"/>
          <p:cNvSpPr>
            <a:spLocks noChangeArrowheads="1"/>
          </p:cNvSpPr>
          <p:nvPr/>
        </p:nvSpPr>
        <p:spPr bwMode="auto">
          <a:xfrm>
            <a:off x="3148013" y="3856038"/>
            <a:ext cx="1257300" cy="973137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914400"/>
            <a:endParaRPr lang="en-US" sz="10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No further safety analysis necessary</a:t>
            </a:r>
          </a:p>
        </p:txBody>
      </p:sp>
      <p:cxnSp>
        <p:nvCxnSpPr>
          <p:cNvPr id="13330" name="Straight Arrow Connector 5"/>
          <p:cNvCxnSpPr>
            <a:cxnSpLocks noChangeShapeType="1"/>
            <a:stCxn id="13323" idx="3"/>
            <a:endCxn id="13324" idx="1"/>
          </p:cNvCxnSpPr>
          <p:nvPr/>
        </p:nvCxnSpPr>
        <p:spPr bwMode="auto">
          <a:xfrm>
            <a:off x="1055688" y="2514600"/>
            <a:ext cx="3810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31" name="Straight Arrow Connector 17"/>
          <p:cNvCxnSpPr>
            <a:cxnSpLocks noChangeShapeType="1"/>
            <a:stCxn id="13324" idx="3"/>
            <a:endCxn id="13332" idx="1"/>
          </p:cNvCxnSpPr>
          <p:nvPr/>
        </p:nvCxnSpPr>
        <p:spPr bwMode="auto">
          <a:xfrm>
            <a:off x="2600325" y="2514600"/>
            <a:ext cx="512763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2" name="Diamond 19"/>
          <p:cNvSpPr>
            <a:spLocks noChangeArrowheads="1"/>
          </p:cNvSpPr>
          <p:nvPr/>
        </p:nvSpPr>
        <p:spPr bwMode="auto">
          <a:xfrm>
            <a:off x="3113088" y="1866900"/>
            <a:ext cx="1292225" cy="1295400"/>
          </a:xfrm>
          <a:prstGeom prst="diamond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rIns="0"/>
          <a:lstStyle/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Could this introduce safety risk into the NAS?</a:t>
            </a:r>
          </a:p>
        </p:txBody>
      </p:sp>
      <p:sp>
        <p:nvSpPr>
          <p:cNvPr id="13333" name="Flowchart: Process 38"/>
          <p:cNvSpPr>
            <a:spLocks noChangeArrowheads="1"/>
          </p:cNvSpPr>
          <p:nvPr/>
        </p:nvSpPr>
        <p:spPr bwMode="auto">
          <a:xfrm>
            <a:off x="2579688" y="2271713"/>
            <a:ext cx="457200" cy="190500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/>
            <a:endParaRPr lang="en-US" sz="10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3334" name="Straight Arrow Connector 41"/>
          <p:cNvCxnSpPr>
            <a:cxnSpLocks noChangeShapeType="1"/>
            <a:stCxn id="13332" idx="3"/>
            <a:endCxn id="13325" idx="1"/>
          </p:cNvCxnSpPr>
          <p:nvPr/>
        </p:nvCxnSpPr>
        <p:spPr bwMode="auto">
          <a:xfrm>
            <a:off x="4405313" y="2514600"/>
            <a:ext cx="536575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5" name="Diamond 45"/>
          <p:cNvSpPr>
            <a:spLocks noChangeArrowheads="1"/>
          </p:cNvSpPr>
          <p:nvPr/>
        </p:nvSpPr>
        <p:spPr bwMode="auto">
          <a:xfrm>
            <a:off x="6237288" y="1866900"/>
            <a:ext cx="1219200" cy="1295400"/>
          </a:xfrm>
          <a:prstGeom prst="diamond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rIns="0"/>
          <a:lstStyle/>
          <a:p>
            <a:pPr algn="ctr" defTabSz="914400"/>
            <a:endParaRPr lang="en-US" sz="10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Is Risk level Acceptable</a:t>
            </a:r>
          </a:p>
        </p:txBody>
      </p:sp>
      <p:cxnSp>
        <p:nvCxnSpPr>
          <p:cNvPr id="13336" name="Straight Arrow Connector 46"/>
          <p:cNvCxnSpPr>
            <a:cxnSpLocks noChangeShapeType="1"/>
            <a:stCxn id="13325" idx="3"/>
            <a:endCxn id="13335" idx="1"/>
          </p:cNvCxnSpPr>
          <p:nvPr/>
        </p:nvCxnSpPr>
        <p:spPr bwMode="auto">
          <a:xfrm>
            <a:off x="5856288" y="2514600"/>
            <a:ext cx="3810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37" name="Straight Arrow Connector 59"/>
          <p:cNvCxnSpPr>
            <a:cxnSpLocks noChangeShapeType="1"/>
            <a:stCxn id="13335" idx="3"/>
            <a:endCxn id="13327" idx="1"/>
          </p:cNvCxnSpPr>
          <p:nvPr/>
        </p:nvCxnSpPr>
        <p:spPr bwMode="auto">
          <a:xfrm>
            <a:off x="7456488" y="2514600"/>
            <a:ext cx="427037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38" name="Straight Arrow Connector 64"/>
          <p:cNvCxnSpPr>
            <a:cxnSpLocks noChangeShapeType="1"/>
            <a:stCxn id="13335" idx="2"/>
            <a:endCxn id="13326" idx="0"/>
          </p:cNvCxnSpPr>
          <p:nvPr/>
        </p:nvCxnSpPr>
        <p:spPr bwMode="auto">
          <a:xfrm>
            <a:off x="6846888" y="3162300"/>
            <a:ext cx="0" cy="4191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9" name="Flowchart: Process 82"/>
          <p:cNvSpPr>
            <a:spLocks noChangeArrowheads="1"/>
          </p:cNvSpPr>
          <p:nvPr/>
        </p:nvSpPr>
        <p:spPr bwMode="auto">
          <a:xfrm>
            <a:off x="7532688" y="2252663"/>
            <a:ext cx="336550" cy="185737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rIns="0"/>
          <a:lstStyle/>
          <a:p>
            <a:pPr algn="ctr" defTabSz="914400"/>
            <a:endParaRPr lang="en-US" sz="10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3340" name="Straight Arrow Connector 84"/>
          <p:cNvCxnSpPr>
            <a:cxnSpLocks noChangeShapeType="1"/>
            <a:stCxn id="13324" idx="2"/>
            <a:endCxn id="13328" idx="0"/>
          </p:cNvCxnSpPr>
          <p:nvPr/>
        </p:nvCxnSpPr>
        <p:spPr bwMode="auto">
          <a:xfrm flipH="1">
            <a:off x="2008188" y="3124200"/>
            <a:ext cx="9525" cy="40163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1" name="Straight Arrow Connector 85"/>
          <p:cNvCxnSpPr>
            <a:cxnSpLocks noChangeShapeType="1"/>
            <a:stCxn id="13332" idx="2"/>
            <a:endCxn id="13329" idx="0"/>
          </p:cNvCxnSpPr>
          <p:nvPr/>
        </p:nvCxnSpPr>
        <p:spPr bwMode="auto">
          <a:xfrm>
            <a:off x="3759200" y="3162300"/>
            <a:ext cx="17463" cy="69373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2" name="Flowchart: Process 97"/>
          <p:cNvSpPr>
            <a:spLocks noChangeArrowheads="1"/>
          </p:cNvSpPr>
          <p:nvPr/>
        </p:nvSpPr>
        <p:spPr bwMode="auto">
          <a:xfrm>
            <a:off x="3154363" y="5162550"/>
            <a:ext cx="1246187" cy="990600"/>
          </a:xfrm>
          <a:prstGeom prst="flowChartProcess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914400"/>
            <a:endParaRPr lang="en-US" sz="10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Decision documented in SRMDM</a:t>
            </a:r>
          </a:p>
        </p:txBody>
      </p:sp>
      <p:cxnSp>
        <p:nvCxnSpPr>
          <p:cNvPr id="13343" name="Straight Arrow Connector 98"/>
          <p:cNvCxnSpPr>
            <a:cxnSpLocks noChangeShapeType="1"/>
            <a:stCxn id="13329" idx="2"/>
            <a:endCxn id="13342" idx="0"/>
          </p:cNvCxnSpPr>
          <p:nvPr/>
        </p:nvCxnSpPr>
        <p:spPr bwMode="auto">
          <a:xfrm>
            <a:off x="3776663" y="4829175"/>
            <a:ext cx="0" cy="333375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4" name="Straight Connector 2"/>
          <p:cNvCxnSpPr>
            <a:cxnSpLocks noChangeShapeType="1"/>
          </p:cNvCxnSpPr>
          <p:nvPr/>
        </p:nvCxnSpPr>
        <p:spPr bwMode="auto">
          <a:xfrm>
            <a:off x="5791200" y="3352800"/>
            <a:ext cx="0" cy="19812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5" name="Straight Connector 36"/>
          <p:cNvCxnSpPr>
            <a:cxnSpLocks noChangeShapeType="1"/>
          </p:cNvCxnSpPr>
          <p:nvPr/>
        </p:nvCxnSpPr>
        <p:spPr bwMode="auto">
          <a:xfrm>
            <a:off x="5791200" y="5334000"/>
            <a:ext cx="32766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6" name="Straight Connector 39"/>
          <p:cNvCxnSpPr>
            <a:cxnSpLocks noChangeShapeType="1"/>
          </p:cNvCxnSpPr>
          <p:nvPr/>
        </p:nvCxnSpPr>
        <p:spPr bwMode="auto">
          <a:xfrm>
            <a:off x="9067800" y="1295400"/>
            <a:ext cx="0" cy="40386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7" name="Straight Connector 41"/>
          <p:cNvCxnSpPr>
            <a:cxnSpLocks noChangeShapeType="1"/>
          </p:cNvCxnSpPr>
          <p:nvPr/>
        </p:nvCxnSpPr>
        <p:spPr bwMode="auto">
          <a:xfrm flipH="1">
            <a:off x="5791200" y="3352800"/>
            <a:ext cx="1795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8" name="Straight Connector 44"/>
          <p:cNvCxnSpPr>
            <a:cxnSpLocks noChangeShapeType="1"/>
          </p:cNvCxnSpPr>
          <p:nvPr/>
        </p:nvCxnSpPr>
        <p:spPr bwMode="auto">
          <a:xfrm>
            <a:off x="7586663" y="1295400"/>
            <a:ext cx="0" cy="207645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9" name="Straight Connector 46"/>
          <p:cNvCxnSpPr>
            <a:cxnSpLocks noChangeShapeType="1"/>
          </p:cNvCxnSpPr>
          <p:nvPr/>
        </p:nvCxnSpPr>
        <p:spPr bwMode="auto">
          <a:xfrm flipH="1">
            <a:off x="7586663" y="1295400"/>
            <a:ext cx="1481137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0" name="Straight Connector 48"/>
          <p:cNvCxnSpPr>
            <a:cxnSpLocks noChangeShapeType="1"/>
          </p:cNvCxnSpPr>
          <p:nvPr/>
        </p:nvCxnSpPr>
        <p:spPr bwMode="auto">
          <a:xfrm>
            <a:off x="1246188" y="1295400"/>
            <a:ext cx="0" cy="41148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1" name="Straight Connector 51"/>
          <p:cNvCxnSpPr>
            <a:cxnSpLocks noChangeShapeType="1"/>
          </p:cNvCxnSpPr>
          <p:nvPr/>
        </p:nvCxnSpPr>
        <p:spPr bwMode="auto">
          <a:xfrm>
            <a:off x="4713288" y="1281113"/>
            <a:ext cx="0" cy="2147887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2" name="Flowchart: Process 83"/>
          <p:cNvSpPr>
            <a:spLocks noChangeArrowheads="1"/>
          </p:cNvSpPr>
          <p:nvPr/>
        </p:nvSpPr>
        <p:spPr bwMode="auto">
          <a:xfrm>
            <a:off x="2597150" y="2209800"/>
            <a:ext cx="457200" cy="190500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Yes</a:t>
            </a:r>
          </a:p>
        </p:txBody>
      </p:sp>
      <p:cxnSp>
        <p:nvCxnSpPr>
          <p:cNvPr id="13353" name="Straight Connector 53"/>
          <p:cNvCxnSpPr>
            <a:cxnSpLocks noChangeShapeType="1"/>
          </p:cNvCxnSpPr>
          <p:nvPr/>
        </p:nvCxnSpPr>
        <p:spPr bwMode="auto">
          <a:xfrm flipH="1">
            <a:off x="1246188" y="1295400"/>
            <a:ext cx="34671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4" name="Straight Connector 57"/>
          <p:cNvCxnSpPr>
            <a:cxnSpLocks noChangeShapeType="1"/>
          </p:cNvCxnSpPr>
          <p:nvPr/>
        </p:nvCxnSpPr>
        <p:spPr bwMode="auto">
          <a:xfrm flipH="1">
            <a:off x="2895600" y="3429000"/>
            <a:ext cx="181768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5" name="Straight Connector 60"/>
          <p:cNvCxnSpPr>
            <a:cxnSpLocks noChangeShapeType="1"/>
          </p:cNvCxnSpPr>
          <p:nvPr/>
        </p:nvCxnSpPr>
        <p:spPr bwMode="auto">
          <a:xfrm>
            <a:off x="2895600" y="3429000"/>
            <a:ext cx="0" cy="19812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6" name="Straight Connector 63"/>
          <p:cNvCxnSpPr>
            <a:cxnSpLocks noChangeShapeType="1"/>
          </p:cNvCxnSpPr>
          <p:nvPr/>
        </p:nvCxnSpPr>
        <p:spPr bwMode="auto">
          <a:xfrm flipH="1">
            <a:off x="1246188" y="5410200"/>
            <a:ext cx="1649412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7" name="Flowchart: Process 81"/>
          <p:cNvSpPr>
            <a:spLocks noChangeArrowheads="1"/>
          </p:cNvSpPr>
          <p:nvPr/>
        </p:nvSpPr>
        <p:spPr bwMode="auto">
          <a:xfrm>
            <a:off x="6324600" y="3200400"/>
            <a:ext cx="457200" cy="190500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No</a:t>
            </a:r>
          </a:p>
        </p:txBody>
      </p:sp>
      <p:sp>
        <p:nvSpPr>
          <p:cNvPr id="13358" name="Flowchart: Process 83"/>
          <p:cNvSpPr>
            <a:spLocks noChangeArrowheads="1"/>
          </p:cNvSpPr>
          <p:nvPr/>
        </p:nvSpPr>
        <p:spPr bwMode="auto">
          <a:xfrm>
            <a:off x="1482725" y="3257550"/>
            <a:ext cx="457200" cy="190500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No</a:t>
            </a:r>
          </a:p>
        </p:txBody>
      </p:sp>
      <p:sp>
        <p:nvSpPr>
          <p:cNvPr id="13359" name="Flowchart: Process 83"/>
          <p:cNvSpPr>
            <a:spLocks noChangeArrowheads="1"/>
          </p:cNvSpPr>
          <p:nvPr/>
        </p:nvSpPr>
        <p:spPr bwMode="auto">
          <a:xfrm>
            <a:off x="3805238" y="3219450"/>
            <a:ext cx="457200" cy="190500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No</a:t>
            </a:r>
          </a:p>
        </p:txBody>
      </p:sp>
      <p:pic>
        <p:nvPicPr>
          <p:cNvPr id="13360" name="Picture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33613"/>
            <a:ext cx="457200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61" name="Flowchart: Process 83"/>
          <p:cNvSpPr>
            <a:spLocks noChangeArrowheads="1"/>
          </p:cNvSpPr>
          <p:nvPr/>
        </p:nvSpPr>
        <p:spPr bwMode="auto">
          <a:xfrm>
            <a:off x="4419600" y="2247900"/>
            <a:ext cx="457200" cy="190500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/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83158" y="5555144"/>
            <a:ext cx="34724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Note</a:t>
            </a:r>
            <a:r>
              <a:rPr lang="en-US" sz="1000" b="1" dirty="0"/>
              <a:t>: </a:t>
            </a:r>
            <a:r>
              <a:rPr lang="en-US" sz="1000" dirty="0" smtClean="0"/>
              <a:t>Reference Phase V, mitigations initiatives can</a:t>
            </a:r>
          </a:p>
          <a:p>
            <a:r>
              <a:rPr lang="en-US" sz="1000" dirty="0" smtClean="0"/>
              <a:t>change previously "</a:t>
            </a:r>
            <a:r>
              <a:rPr lang="en-US" sz="1000" dirty="0"/>
              <a:t>Unacceptable" </a:t>
            </a:r>
            <a:r>
              <a:rPr lang="en-US" sz="1000" dirty="0" smtClean="0"/>
              <a:t>threats to "</a:t>
            </a:r>
            <a:r>
              <a:rPr lang="en-US" sz="1000" dirty="0"/>
              <a:t>Acceptable"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4268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45" y="341745"/>
            <a:ext cx="7693891" cy="5781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420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8229600" cy="648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778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8153400" cy="648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471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536825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5288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 descr="FAA_NG_PPT_04_Her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2471</TotalTime>
  <Words>212</Words>
  <Application>Microsoft Office PowerPoint</Application>
  <PresentationFormat>On-screen Show (4:3)</PresentationFormat>
  <Paragraphs>125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Safety Risk Management (SRM) Process Overview</vt:lpstr>
      <vt:lpstr>Agenda</vt:lpstr>
      <vt:lpstr>Objective</vt:lpstr>
      <vt:lpstr> AWD Safety Risk Analysis Phases</vt:lpstr>
      <vt:lpstr>PowerPoint Presentation</vt:lpstr>
      <vt:lpstr>PowerPoint Presentation</vt:lpstr>
      <vt:lpstr>PowerPoint Presentation</vt:lpstr>
      <vt:lpstr>QUESTIONS?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Office 2004 Test Drive User</dc:creator>
  <cp:lastModifiedBy>Whitfield, Everette (FAA)</cp:lastModifiedBy>
  <cp:revision>54</cp:revision>
  <dcterms:created xsi:type="dcterms:W3CDTF">2011-05-05T22:04:56Z</dcterms:created>
  <dcterms:modified xsi:type="dcterms:W3CDTF">2013-12-16T21:40:02Z</dcterms:modified>
</cp:coreProperties>
</file>