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5"/>
  </p:notesMasterIdLst>
  <p:handoutMasterIdLst>
    <p:handoutMasterId r:id="rId6"/>
  </p:handoutMasterIdLst>
  <p:sldIdLst>
    <p:sldId id="273" r:id="rId2"/>
    <p:sldId id="278" r:id="rId3"/>
    <p:sldId id="279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FF0000"/>
    <a:srgbClr val="FFFF99"/>
    <a:srgbClr val="FFCC00"/>
    <a:srgbClr val="DDDDDD"/>
    <a:srgbClr val="C0C0C0"/>
    <a:srgbClr val="1D2F68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59" autoAdjust="0"/>
    <p:restoredTop sz="86492" autoAdjust="0"/>
  </p:normalViewPr>
  <p:slideViewPr>
    <p:cSldViewPr snapToGrid="0">
      <p:cViewPr varScale="1">
        <p:scale>
          <a:sx n="48" d="100"/>
          <a:sy n="48" d="100"/>
        </p:scale>
        <p:origin x="-696" y="-62"/>
      </p:cViewPr>
      <p:guideLst>
        <p:guide orient="horz" pos="545"/>
        <p:guide pos="339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45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45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45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fld id="{D28FC370-4BB0-4D7E-AE02-0172B323DC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9702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150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fld id="{044603D1-18D3-449A-8306-D4370C6762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6851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1FA905-6539-49AC-B789-61D495BA3EC8}" type="slidenum">
              <a:rPr lang="en-US"/>
              <a:pPr/>
              <a:t>1</a:t>
            </a:fld>
            <a:endParaRPr lang="en-US"/>
          </a:p>
        </p:txBody>
      </p:sp>
      <p:sp>
        <p:nvSpPr>
          <p:cNvPr id="337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534" name="Picture 46" descr="C:\Inetpub\EmployeeSite\employees_noSS\worktools\branding_guidelines\powerpoint\media\title_imagery_no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175" y="0"/>
            <a:ext cx="35528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46088" y="312738"/>
            <a:ext cx="4983162" cy="1395412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en-US" noProof="0" smtClean="0"/>
              <a:t>Select to edit master title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49263" y="1754188"/>
            <a:ext cx="4951412" cy="17526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 marL="0" indent="0">
              <a:buFontTx/>
              <a:buNone/>
              <a:defRPr sz="3200">
                <a:solidFill>
                  <a:srgbClr val="969696"/>
                </a:solidFill>
              </a:defRPr>
            </a:lvl1pPr>
          </a:lstStyle>
          <a:p>
            <a:pPr lvl="0"/>
            <a:r>
              <a:rPr lang="en-US" noProof="0" smtClean="0"/>
              <a:t>Select to edit master subtitle</a:t>
            </a:r>
          </a:p>
        </p:txBody>
      </p:sp>
      <p:sp>
        <p:nvSpPr>
          <p:cNvPr id="63520" name="Text Box 32"/>
          <p:cNvSpPr txBox="1">
            <a:spLocks noChangeArrowheads="1"/>
          </p:cNvSpPr>
          <p:nvPr userDrawn="1"/>
        </p:nvSpPr>
        <p:spPr bwMode="auto">
          <a:xfrm>
            <a:off x="427038" y="4497388"/>
            <a:ext cx="4822825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1600">
                <a:solidFill>
                  <a:schemeClr val="bg1"/>
                </a:solidFill>
              </a:rPr>
              <a:t>Presented to:</a:t>
            </a:r>
          </a:p>
          <a:p>
            <a:pPr>
              <a:buFontTx/>
              <a:buNone/>
            </a:pPr>
            <a:r>
              <a:rPr lang="en-US" sz="1600">
                <a:solidFill>
                  <a:schemeClr val="bg1"/>
                </a:solidFill>
              </a:rPr>
              <a:t>By:</a:t>
            </a:r>
          </a:p>
          <a:p>
            <a:pPr>
              <a:buFontTx/>
              <a:buNone/>
            </a:pPr>
            <a:r>
              <a:rPr lang="en-US" sz="1600">
                <a:solidFill>
                  <a:schemeClr val="bg1"/>
                </a:solidFill>
              </a:rPr>
              <a:t>Date:</a:t>
            </a:r>
          </a:p>
        </p:txBody>
      </p:sp>
      <p:grpSp>
        <p:nvGrpSpPr>
          <p:cNvPr id="63536" name="Group 48"/>
          <p:cNvGrpSpPr>
            <a:grpSpLocks/>
          </p:cNvGrpSpPr>
          <p:nvPr userDrawn="1"/>
        </p:nvGrpSpPr>
        <p:grpSpPr bwMode="auto">
          <a:xfrm>
            <a:off x="5873750" y="269875"/>
            <a:ext cx="2895600" cy="911225"/>
            <a:chOff x="3700" y="170"/>
            <a:chExt cx="1824" cy="574"/>
          </a:xfrm>
        </p:grpSpPr>
        <p:sp>
          <p:nvSpPr>
            <p:cNvPr id="63529" name="Text Box 41"/>
            <p:cNvSpPr txBox="1">
              <a:spLocks noChangeArrowheads="1"/>
            </p:cNvSpPr>
            <p:nvPr userDrawn="1"/>
          </p:nvSpPr>
          <p:spPr bwMode="ltGray">
            <a:xfrm>
              <a:off x="4288" y="288"/>
              <a:ext cx="1236" cy="3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85000"/>
                </a:lnSpc>
                <a:spcBef>
                  <a:spcPct val="0"/>
                </a:spcBef>
                <a:buFontTx/>
                <a:buNone/>
              </a:pPr>
              <a:r>
                <a:rPr lang="en-US" sz="1800" b="1">
                  <a:solidFill>
                    <a:schemeClr val="bg1"/>
                  </a:solidFill>
                </a:rPr>
                <a:t>Federal Aviation</a:t>
              </a:r>
            </a:p>
            <a:p>
              <a:pPr>
                <a:lnSpc>
                  <a:spcPct val="85000"/>
                </a:lnSpc>
                <a:spcBef>
                  <a:spcPct val="0"/>
                </a:spcBef>
                <a:buFontTx/>
                <a:buNone/>
              </a:pPr>
              <a:r>
                <a:rPr lang="en-US" sz="1800" b="1">
                  <a:solidFill>
                    <a:schemeClr val="bg1"/>
                  </a:solidFill>
                </a:rPr>
                <a:t>Administration</a:t>
              </a:r>
            </a:p>
          </p:txBody>
        </p:sp>
        <p:pic>
          <p:nvPicPr>
            <p:cNvPr id="63535" name="Picture 47" descr="NEW FAA LOGO"/>
            <p:cNvPicPr>
              <a:picLocks noChangeAspect="1" noChangeArrowheads="1"/>
            </p:cNvPicPr>
            <p:nvPr userDrawn="1"/>
          </p:nvPicPr>
          <p:blipFill>
            <a:blip r:embed="rId3" cstate="print">
              <a:clrChange>
                <a:clrFrom>
                  <a:srgbClr val="DF1F06"/>
                </a:clrFrom>
                <a:clrTo>
                  <a:srgbClr val="DF1F0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333" t="3734" r="14973" b="4564"/>
            <a:stretch>
              <a:fillRect/>
            </a:stretch>
          </p:blipFill>
          <p:spPr bwMode="auto">
            <a:xfrm>
              <a:off x="3700" y="170"/>
              <a:ext cx="573" cy="5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675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4813" y="373063"/>
            <a:ext cx="2117725" cy="55260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373063"/>
            <a:ext cx="6202363" cy="55260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69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799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4529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508125"/>
            <a:ext cx="3948113" cy="4391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5813" y="1508125"/>
            <a:ext cx="3949700" cy="4391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004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67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9217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4849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3352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D2F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0" y="0"/>
            <a:ext cx="9144000" cy="6851650"/>
          </a:xfrm>
          <a:prstGeom prst="rect">
            <a:avLst/>
          </a:prstGeom>
          <a:solidFill>
            <a:srgbClr val="1D2F68"/>
          </a:solidFill>
          <a:ln w="9525">
            <a:solidFill>
              <a:srgbClr val="1D2F6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45" name="Text Box 25"/>
          <p:cNvSpPr txBox="1">
            <a:spLocks noChangeArrowheads="1"/>
          </p:cNvSpPr>
          <p:nvPr userDrawn="1"/>
        </p:nvSpPr>
        <p:spPr bwMode="auto">
          <a:xfrm>
            <a:off x="6386513" y="6265863"/>
            <a:ext cx="1370012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sz="1200" b="1">
                <a:solidFill>
                  <a:schemeClr val="bg1"/>
                </a:solidFill>
              </a:rPr>
              <a:t>Federal Aviation</a:t>
            </a:r>
          </a:p>
          <a:p>
            <a:pPr>
              <a:lnSpc>
                <a:spcPct val="85000"/>
              </a:lnSpc>
              <a:spcBef>
                <a:spcPct val="0"/>
              </a:spcBef>
              <a:buFontTx/>
              <a:buNone/>
            </a:pPr>
            <a:r>
              <a:rPr lang="en-US" sz="1200" b="1">
                <a:solidFill>
                  <a:schemeClr val="bg1"/>
                </a:solidFill>
              </a:rPr>
              <a:t>Administration</a:t>
            </a:r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00050" y="373063"/>
            <a:ext cx="8472488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Select to edit master title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508125"/>
            <a:ext cx="8050213" cy="439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Select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6337" name="Rectangle 17"/>
          <p:cNvSpPr>
            <a:spLocks noChangeArrowheads="1"/>
          </p:cNvSpPr>
          <p:nvPr/>
        </p:nvSpPr>
        <p:spPr bwMode="auto">
          <a:xfrm>
            <a:off x="6940550" y="630555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>
              <a:spcBef>
                <a:spcPct val="0"/>
              </a:spcBef>
              <a:buFontTx/>
              <a:buNone/>
            </a:pPr>
            <a:fld id="{52BC957B-3F0E-4A46-B342-F73481182BE0}" type="slidenum">
              <a:rPr lang="en-US" sz="1200" b="1">
                <a:solidFill>
                  <a:schemeClr val="bg1"/>
                </a:solidFill>
              </a:rPr>
              <a:pPr algn="r">
                <a:spcBef>
                  <a:spcPct val="0"/>
                </a:spcBef>
                <a:buFontTx/>
                <a:buNone/>
              </a:pPr>
              <a:t>‹#›</a:t>
            </a:fld>
            <a:endParaRPr lang="en-US" sz="1200" b="1">
              <a:solidFill>
                <a:schemeClr val="bg1"/>
              </a:solidFill>
            </a:endParaRPr>
          </a:p>
        </p:txBody>
      </p:sp>
      <p:sp>
        <p:nvSpPr>
          <p:cNvPr id="56339" name="Line 19"/>
          <p:cNvSpPr>
            <a:spLocks noChangeShapeType="1"/>
          </p:cNvSpPr>
          <p:nvPr userDrawn="1"/>
        </p:nvSpPr>
        <p:spPr bwMode="auto">
          <a:xfrm>
            <a:off x="0" y="6037263"/>
            <a:ext cx="91440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6349" name="Text Box 29"/>
          <p:cNvSpPr txBox="1">
            <a:spLocks noChangeArrowheads="1"/>
          </p:cNvSpPr>
          <p:nvPr userDrawn="1"/>
        </p:nvSpPr>
        <p:spPr bwMode="auto">
          <a:xfrm>
            <a:off x="449263" y="6205538"/>
            <a:ext cx="47847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1200" b="1" dirty="0" smtClean="0">
                <a:solidFill>
                  <a:srgbClr val="C0C0C0"/>
                </a:solidFill>
              </a:rPr>
              <a:t>HEMS</a:t>
            </a:r>
            <a:r>
              <a:rPr lang="en-US" sz="1200" b="1" baseline="0" dirty="0" smtClean="0">
                <a:solidFill>
                  <a:srgbClr val="C0C0C0"/>
                </a:solidFill>
              </a:rPr>
              <a:t> WX TOOL</a:t>
            </a:r>
            <a:endParaRPr lang="en-US" sz="1200" dirty="0">
              <a:solidFill>
                <a:srgbClr val="C0C0C0"/>
              </a:solidFill>
            </a:endParaRPr>
          </a:p>
        </p:txBody>
      </p:sp>
      <p:sp>
        <p:nvSpPr>
          <p:cNvPr id="56350" name="Text Box 30"/>
          <p:cNvSpPr txBox="1">
            <a:spLocks noChangeArrowheads="1"/>
          </p:cNvSpPr>
          <p:nvPr userDrawn="1"/>
        </p:nvSpPr>
        <p:spPr bwMode="auto">
          <a:xfrm>
            <a:off x="411163" y="6384925"/>
            <a:ext cx="3740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1200" dirty="0" smtClean="0">
                <a:solidFill>
                  <a:srgbClr val="C0C0C0"/>
                </a:solidFill>
              </a:rPr>
              <a:t>DECEMBER 2013</a:t>
            </a:r>
            <a:endParaRPr lang="en-US" sz="1200" dirty="0">
              <a:solidFill>
                <a:srgbClr val="C0C0C0"/>
              </a:solidFill>
            </a:endParaRPr>
          </a:p>
        </p:txBody>
      </p:sp>
      <p:pic>
        <p:nvPicPr>
          <p:cNvPr id="56352" name="Picture 32" descr="NEW FAA LOGO"/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DF1F06"/>
              </a:clrFrom>
              <a:clrTo>
                <a:srgbClr val="DF1F0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33" t="3734" r="14973" b="4564"/>
          <a:stretch>
            <a:fillRect/>
          </a:stretch>
        </p:blipFill>
        <p:spPr bwMode="auto">
          <a:xfrm>
            <a:off x="5708650" y="6124575"/>
            <a:ext cx="660400" cy="661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bg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460375" y="763587"/>
            <a:ext cx="4983163" cy="2037485"/>
          </a:xfrm>
        </p:spPr>
        <p:txBody>
          <a:bodyPr/>
          <a:lstStyle/>
          <a:p>
            <a:pPr algn="ctr"/>
            <a:r>
              <a:rPr lang="en-US" sz="3600" dirty="0" smtClean="0"/>
              <a:t>AUTHORIZING USE OF THE </a:t>
            </a:r>
            <a:r>
              <a:rPr lang="en-US" sz="3600" dirty="0" smtClean="0"/>
              <a:t>HEMS WEATHER TOOL</a:t>
            </a:r>
            <a:endParaRPr lang="en-US" sz="3600" dirty="0"/>
          </a:p>
        </p:txBody>
      </p:sp>
      <p:sp>
        <p:nvSpPr>
          <p:cNvPr id="3278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410349" y="2754774"/>
            <a:ext cx="4951412" cy="1365472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OPSPEC AND TRAINING PROGRAM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1746250" y="4497388"/>
            <a:ext cx="3444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HEMS WEATHER SUMMIT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2786" name="Text Box 18"/>
          <p:cNvSpPr txBox="1">
            <a:spLocks noChangeArrowheads="1"/>
          </p:cNvSpPr>
          <p:nvPr/>
        </p:nvSpPr>
        <p:spPr bwMode="auto">
          <a:xfrm>
            <a:off x="842963" y="4859338"/>
            <a:ext cx="4387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1600" dirty="0">
                <a:solidFill>
                  <a:schemeClr val="bg1"/>
                </a:solidFill>
              </a:rPr>
              <a:t>Andy </a:t>
            </a:r>
            <a:r>
              <a:rPr lang="en-US" sz="1600" dirty="0" smtClean="0">
                <a:solidFill>
                  <a:schemeClr val="bg1"/>
                </a:solidFill>
              </a:rPr>
              <a:t>Pierce, AFS-250 Policy Branch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32787" name="Text Box 19"/>
          <p:cNvSpPr txBox="1">
            <a:spLocks noChangeArrowheads="1"/>
          </p:cNvSpPr>
          <p:nvPr/>
        </p:nvSpPr>
        <p:spPr bwMode="auto">
          <a:xfrm>
            <a:off x="981075" y="5219700"/>
            <a:ext cx="41989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DECEMBER, 2013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373063"/>
            <a:ext cx="8472488" cy="609600"/>
          </a:xfrm>
        </p:spPr>
        <p:txBody>
          <a:bodyPr/>
          <a:lstStyle/>
          <a:p>
            <a:r>
              <a:rPr lang="en-US" sz="3600" dirty="0" smtClean="0"/>
              <a:t>HEMS WEATHER TOOL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  <a:latin typeface="Arial Black" pitchFamily="34" charset="0"/>
              </a:rPr>
              <a:t>EXCELLENT SITUATION AWARENESS ENHANCEMENT </a:t>
            </a:r>
            <a:r>
              <a:rPr lang="en-US" b="1" baseline="0" dirty="0" smtClean="0">
                <a:solidFill>
                  <a:srgbClr val="FFFF00"/>
                </a:solidFill>
                <a:latin typeface="Arial Black" pitchFamily="34" charset="0"/>
              </a:rPr>
              <a:t>AID</a:t>
            </a:r>
          </a:p>
          <a:p>
            <a:r>
              <a:rPr lang="en-US" b="1" baseline="0" dirty="0" smtClean="0">
                <a:solidFill>
                  <a:srgbClr val="FFFF00"/>
                </a:solidFill>
                <a:latin typeface="Arial Black" pitchFamily="34" charset="0"/>
              </a:rPr>
              <a:t>LIMITED INTERPOLATION PRECISION</a:t>
            </a:r>
          </a:p>
          <a:p>
            <a:r>
              <a:rPr lang="en-US" b="1" baseline="0" dirty="0" smtClean="0">
                <a:solidFill>
                  <a:srgbClr val="FFFF00"/>
                </a:solidFill>
                <a:latin typeface="Arial Black" pitchFamily="34" charset="0"/>
              </a:rPr>
              <a:t>TRAINING TO ADDRESS LIMITATIONS</a:t>
            </a:r>
          </a:p>
          <a:p>
            <a:r>
              <a:rPr lang="en-US" b="1" baseline="0" dirty="0" smtClean="0">
                <a:solidFill>
                  <a:srgbClr val="FFFF00"/>
                </a:solidFill>
                <a:latin typeface="Arial Black" pitchFamily="34" charset="0"/>
              </a:rPr>
              <a:t>OPSPEC A010 TO REFLECT </a:t>
            </a:r>
          </a:p>
          <a:p>
            <a:pPr lvl="1"/>
            <a:r>
              <a:rPr lang="en-US" b="1" baseline="0" dirty="0" smtClean="0">
                <a:solidFill>
                  <a:srgbClr val="FFFF00"/>
                </a:solidFill>
                <a:latin typeface="Arial Black" pitchFamily="34" charset="0"/>
              </a:rPr>
              <a:t>USAGE LIMITATIONS</a:t>
            </a:r>
          </a:p>
          <a:p>
            <a:pPr lvl="1"/>
            <a:r>
              <a:rPr lang="en-US" b="1" baseline="0" dirty="0" smtClean="0">
                <a:solidFill>
                  <a:srgbClr val="FFFF00"/>
                </a:solidFill>
                <a:latin typeface="Arial Black" pitchFamily="34" charset="0"/>
              </a:rPr>
              <a:t>TRAINING &amp; CHECKING REQUIREMENTS</a:t>
            </a:r>
            <a:endParaRPr lang="en-US" b="0" baseline="0" dirty="0" smtClean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32421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656700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2624</TotalTime>
  <Words>49</Words>
  <Application>Microsoft Office PowerPoint</Application>
  <PresentationFormat>On-screen Show (4:3)</PresentationFormat>
  <Paragraphs>13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Times New Roman</vt:lpstr>
      <vt:lpstr>Arial</vt:lpstr>
      <vt:lpstr>1_Custom Design</vt:lpstr>
      <vt:lpstr>AUTHORIZING USE OF THE HEMS WEATHER TOOL</vt:lpstr>
      <vt:lpstr>HEMS WEATHER TOOL </vt:lpstr>
      <vt:lpstr>PowerPoint Presentation</vt:lpstr>
    </vt:vector>
  </TitlesOfParts>
  <Company>FAA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MTONEY</dc:creator>
  <cp:lastModifiedBy>Andrew Pierce</cp:lastModifiedBy>
  <cp:revision>123</cp:revision>
  <dcterms:created xsi:type="dcterms:W3CDTF">2005-01-28T20:32:53Z</dcterms:created>
  <dcterms:modified xsi:type="dcterms:W3CDTF">2013-12-18T02:30:34Z</dcterms:modified>
</cp:coreProperties>
</file>