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31" r:id="rId5"/>
    <p:sldId id="380" r:id="rId6"/>
    <p:sldId id="435" r:id="rId7"/>
    <p:sldId id="384" r:id="rId8"/>
    <p:sldId id="385" r:id="rId9"/>
    <p:sldId id="396" r:id="rId10"/>
    <p:sldId id="397" r:id="rId11"/>
    <p:sldId id="386" r:id="rId12"/>
    <p:sldId id="387" r:id="rId13"/>
    <p:sldId id="382" r:id="rId14"/>
    <p:sldId id="383" r:id="rId15"/>
    <p:sldId id="427" r:id="rId16"/>
    <p:sldId id="428" r:id="rId17"/>
    <p:sldId id="433" r:id="rId18"/>
    <p:sldId id="434" r:id="rId19"/>
    <p:sldId id="436" r:id="rId20"/>
    <p:sldId id="432" r:id="rId21"/>
  </p:sldIdLst>
  <p:sldSz cx="9144000" cy="6858000" type="screen4x3"/>
  <p:notesSz cx="6858000" cy="91995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8489B0"/>
    <a:srgbClr val="3956A7"/>
    <a:srgbClr val="3A57A8"/>
    <a:srgbClr val="3E5AA8"/>
    <a:srgbClr val="B9D0E5"/>
    <a:srgbClr val="9EBDD8"/>
    <a:srgbClr val="94B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8" autoAdjust="0"/>
    <p:restoredTop sz="80174" autoAdjust="0"/>
  </p:normalViewPr>
  <p:slideViewPr>
    <p:cSldViewPr snapToGrid="0">
      <p:cViewPr>
        <p:scale>
          <a:sx n="75" d="100"/>
          <a:sy n="75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56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5B3CED-DAF9-496A-BCE6-3B8873C3C448}" type="datetimeFigureOut">
              <a:rPr lang="en-US"/>
              <a:pPr>
                <a:defRPr/>
              </a:pPr>
              <a:t>12/16/2013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0505C1-E1E5-4DB8-8BA4-E85AD31DC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410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B4B5E-6367-408F-B245-FC4ACDE0BE70}" type="datetimeFigureOut">
              <a:rPr lang="en-US"/>
              <a:pPr>
                <a:defRPr/>
              </a:pPr>
              <a:t>12/16/2013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2"/>
            <a:ext cx="2971800" cy="4603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D491E-667F-47E0-90AE-C9F31D5E3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474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05640-B215-47B8-8E25-50831E3B2A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857935-E51C-4BB3-A6AB-C0F250600941}" type="datetime1">
              <a:rPr lang="en-US" smtClean="0"/>
              <a:t>12/16/2013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D491E-667F-47E0-90AE-C9F31D5E3B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4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993" y="8922468"/>
            <a:ext cx="2972007" cy="27709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1547" indent="-281364" defTabSz="91443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5456" indent="-225091" defTabSz="91443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5639" indent="-225091" defTabSz="91443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25822" indent="-225091" defTabSz="91443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76004" indent="-225091" defTabSz="91443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6187" indent="-225091" defTabSz="91443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6370" indent="-225091" defTabSz="91443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26553" indent="-225091" defTabSz="91443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AC1BFD8-2770-4A2F-BC7B-ACBCB54E2D6B}" type="slidenum">
              <a:rPr lang="en-US" sz="1200"/>
              <a:pPr eaLnBrk="1" hangingPunct="1">
                <a:defRPr/>
              </a:pPr>
              <a:t>3</a:t>
            </a:fld>
            <a:endParaRPr lang="en-US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7548" y="8738794"/>
            <a:ext cx="2970452" cy="4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3" tIns="44787" rIns="89573" bIns="44787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4DC240F-EB7F-4C02-A790-D768EDE2B2AA}" type="slidenum">
              <a:rPr lang="en-US" altLang="en-US" sz="1200">
                <a:latin typeface="Times New Roman" pitchFamily="18" charset="0"/>
                <a:ea typeface="ＭＳ Ｐゴシック" pitchFamily="34" charset="-128"/>
              </a:rPr>
              <a:pPr algn="r" eaLnBrk="1" hangingPunct="1"/>
              <a:t>3</a:t>
            </a:fld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7388"/>
            <a:ext cx="4597400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Notes Placeholder 5"/>
          <p:cNvSpPr>
            <a:spLocks noGrp="1"/>
          </p:cNvSpPr>
          <p:nvPr/>
        </p:nvSpPr>
        <p:spPr bwMode="auto">
          <a:xfrm>
            <a:off x="687044" y="4370189"/>
            <a:ext cx="5483913" cy="41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24" tIns="45861" rIns="91724" bIns="4586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/>
          </a:p>
        </p:txBody>
      </p:sp>
      <p:sp>
        <p:nvSpPr>
          <p:cNvPr id="36870" name="Notes Placeholder 5"/>
          <p:cNvSpPr>
            <a:spLocks noGrp="1"/>
          </p:cNvSpPr>
          <p:nvPr>
            <p:ph type="body" idx="1"/>
          </p:nvPr>
        </p:nvSpPr>
        <p:spPr>
          <a:xfrm>
            <a:off x="893779" y="4373355"/>
            <a:ext cx="5030029" cy="254928"/>
          </a:xfrm>
          <a:ln/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11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C062BA-D1C5-492C-BEAB-104C818AC8A4}" type="datetime1">
              <a:rPr lang="en-US" smtClean="0"/>
              <a:t>12/16/2013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D491E-667F-47E0-90AE-C9F31D5E3B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0B8B66E-8DB3-4D56-A876-71CCDB172537}" type="datetime1">
              <a:rPr lang="en-US" smtClean="0"/>
              <a:t>12/16/2013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D491E-667F-47E0-90AE-C9F31D5E3B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3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2436"/>
            <a:ext cx="10363200" cy="84262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57"/>
            <a:ext cx="10363200" cy="39688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2018" y="3505201"/>
            <a:ext cx="1636183" cy="36552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A673-7735-4CC9-B590-A7357C237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05176"/>
            <a:ext cx="10363200" cy="102155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80035"/>
            <a:ext cx="103632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0E97235-BD99-4DF7-8C08-10E6D1F34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1333-B566-4CAC-A413-DC402D3D6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1335"/>
            <a:ext cx="538691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31156"/>
            <a:ext cx="538691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51335"/>
            <a:ext cx="538903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31156"/>
            <a:ext cx="538903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8939-E46A-41B5-B21A-E05B5F5F3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49FF-3656-4FAD-A4FA-F788D2A04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6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ADBC-276D-4B92-9AE0-F308F2087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04787"/>
            <a:ext cx="401108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04788"/>
            <a:ext cx="6815667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076326"/>
            <a:ext cx="401108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45DF-43A2-49C0-B5E2-D0C651C42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5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667" y="6486525"/>
            <a:ext cx="2133600" cy="234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E7FEEE2-502A-4C43-B0CE-7AA320B61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44475" y="1819275"/>
            <a:ext cx="7743825" cy="63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HEMS-related Aviation Weather R&amp;D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57175" y="2384425"/>
            <a:ext cx="7772400" cy="14097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Steve </a:t>
            </a:r>
            <a:r>
              <a:rPr lang="en-US" smtClean="0">
                <a:latin typeface="Arial" charset="0"/>
                <a:cs typeface="Arial" charset="0"/>
              </a:rPr>
              <a:t>Abelman</a:t>
            </a:r>
            <a:r>
              <a:rPr lang="en-US" sz="1600" dirty="0" smtClean="0">
                <a:latin typeface="Arial" charset="0"/>
                <a:cs typeface="Arial" charset="0"/>
              </a:rPr>
              <a:t>										Dec 18, 2013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27500" cy="1143000"/>
          </a:xfrm>
        </p:spPr>
        <p:txBody>
          <a:bodyPr/>
          <a:lstStyle/>
          <a:p>
            <a:r>
              <a:rPr lang="en-US" dirty="0" smtClean="0"/>
              <a:t>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51500" y="950802"/>
            <a:ext cx="3162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Why?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  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600" b="0" dirty="0" smtClean="0">
                <a:cs typeface="+mn-cs"/>
              </a:rPr>
              <a:t>To produce advanced turbulence detection and forecast algorithms that can   mitigate the safety, capacity and efficiency impact of turbulence on the NAS</a:t>
            </a:r>
            <a:br>
              <a:rPr lang="en-US" sz="1600" b="0" dirty="0" smtClean="0">
                <a:cs typeface="+mn-cs"/>
              </a:rPr>
            </a:br>
            <a:endParaRPr lang="en-US" sz="1600" b="0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017"/>
          <a:stretch>
            <a:fillRect/>
          </a:stretch>
        </p:blipFill>
        <p:spPr bwMode="auto">
          <a:xfrm>
            <a:off x="622300" y="950802"/>
            <a:ext cx="4394200" cy="327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800" y="4387892"/>
            <a:ext cx="78612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What Has Been Accomplished?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Graphical </a:t>
            </a:r>
            <a:r>
              <a:rPr lang="en-US" sz="1600" b="0" dirty="0"/>
              <a:t>Turbulence Guidance (</a:t>
            </a:r>
            <a:r>
              <a:rPr lang="en-US" sz="1600" b="0" dirty="0" smtClean="0"/>
              <a:t>GTG) in operational use on ADDS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Deployment </a:t>
            </a:r>
            <a:r>
              <a:rPr lang="en-US" sz="1600" b="0" dirty="0"/>
              <a:t>of in situ Eddy Dissipation Rate (EDR) turbulence detection </a:t>
            </a:r>
            <a:r>
              <a:rPr lang="en-US" sz="1600" b="0" dirty="0" smtClean="0"/>
              <a:t>algorithm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In </a:t>
            </a:r>
            <a:r>
              <a:rPr lang="en-US" sz="1600" b="0" dirty="0"/>
              <a:t>response to </a:t>
            </a:r>
            <a:r>
              <a:rPr lang="en-US" sz="1600" b="0" dirty="0" smtClean="0"/>
              <a:t>an NTSB recommendation</a:t>
            </a:r>
            <a:r>
              <a:rPr lang="en-US" sz="1600" b="0" dirty="0"/>
              <a:t>, completed </a:t>
            </a:r>
            <a:r>
              <a:rPr lang="en-US" sz="1600" b="0" dirty="0" smtClean="0"/>
              <a:t>study </a:t>
            </a:r>
            <a:r>
              <a:rPr lang="en-US" sz="1600" b="0" dirty="0"/>
              <a:t>simulating results of </a:t>
            </a:r>
            <a:r>
              <a:rPr lang="en-US" sz="1600" b="0" dirty="0" smtClean="0"/>
              <a:t>DIA </a:t>
            </a:r>
            <a:r>
              <a:rPr lang="en-US" sz="1600" b="0" dirty="0"/>
              <a:t>wind gust event using higher resolution numerical weather prediction </a:t>
            </a:r>
            <a:r>
              <a:rPr lang="en-US" sz="1600" b="0" dirty="0" smtClean="0"/>
              <a:t>models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29679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Turbulence:  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defRPr/>
            </a:pPr>
            <a:r>
              <a:rPr lang="en-US" sz="2400" dirty="0" smtClean="0"/>
              <a:t>Improved </a:t>
            </a:r>
            <a:r>
              <a:rPr lang="en-US" sz="2400" dirty="0"/>
              <a:t>turbulence observation capabilities for strategic and tactical </a:t>
            </a:r>
            <a:r>
              <a:rPr lang="en-US" sz="2400" dirty="0" smtClean="0"/>
              <a:t>use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defRPr/>
            </a:pPr>
            <a:r>
              <a:rPr lang="en-US" sz="2400" dirty="0" smtClean="0"/>
              <a:t>Expanded GTG </a:t>
            </a:r>
            <a:r>
              <a:rPr lang="en-US" sz="2400" dirty="0" err="1" smtClean="0"/>
              <a:t>nowcast</a:t>
            </a:r>
            <a:r>
              <a:rPr lang="en-US" sz="2400" dirty="0" smtClean="0"/>
              <a:t>/forecast </a:t>
            </a:r>
            <a:r>
              <a:rPr lang="en-US" sz="2400" dirty="0"/>
              <a:t>capabilities to include mountain wave and convectively induced turbulence for all flight levels surface to FL </a:t>
            </a:r>
            <a:r>
              <a:rPr lang="en-US" sz="2400" dirty="0" smtClean="0"/>
              <a:t>450</a:t>
            </a:r>
            <a:br>
              <a:rPr lang="en-US" sz="2400" dirty="0" smtClean="0"/>
            </a:br>
            <a:endParaRPr lang="en-US" sz="2400" dirty="0"/>
          </a:p>
          <a:p>
            <a:pPr marL="285750" indent="-285750">
              <a:defRPr/>
            </a:pPr>
            <a:r>
              <a:rPr lang="en-US" sz="2400" dirty="0" smtClean="0"/>
              <a:t>Development of an operational </a:t>
            </a:r>
            <a:r>
              <a:rPr lang="en-US" sz="2400" dirty="0"/>
              <a:t>capability to remotely sense turbulence (i.e., with satellites and radar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685800" lvl="1">
              <a:defRPr/>
            </a:pPr>
            <a:endParaRPr lang="en-US" sz="1600" dirty="0" smtClean="0"/>
          </a:p>
          <a:p>
            <a:pPr marL="685800" lvl="1">
              <a:defRPr/>
            </a:pPr>
            <a:endParaRPr lang="en-US" sz="1600" dirty="0" smtClean="0"/>
          </a:p>
          <a:p>
            <a:pPr marL="685800" lvl="1">
              <a:defRPr/>
            </a:pPr>
            <a:endParaRPr lang="en-US" sz="1600" dirty="0"/>
          </a:p>
          <a:p>
            <a:pPr marL="285750" indent="-285750">
              <a:defRPr/>
            </a:pPr>
            <a:endParaRPr lang="en-US" sz="2000" dirty="0" smtClean="0"/>
          </a:p>
          <a:p>
            <a:pPr marL="285750" indent="-285750">
              <a:defRPr/>
            </a:pPr>
            <a:endParaRPr lang="en-US" sz="2000" dirty="0">
              <a:solidFill>
                <a:srgbClr val="000099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09" y="0"/>
            <a:ext cx="9080500" cy="1143000"/>
          </a:xfrm>
        </p:spPr>
        <p:txBody>
          <a:bodyPr/>
          <a:lstStyle/>
          <a:p>
            <a:pPr algn="l"/>
            <a:r>
              <a:rPr lang="en-US" dirty="0" smtClean="0"/>
              <a:t>Quality Assessment (QA)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59400" y="1041302"/>
            <a:ext cx="33305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b="0" dirty="0" smtClean="0">
                <a:solidFill>
                  <a:srgbClr val="000099"/>
                </a:solidFill>
              </a:rPr>
              <a:t>Why?</a:t>
            </a:r>
          </a:p>
          <a:p>
            <a:pPr algn="ctr">
              <a:defRPr/>
            </a:pPr>
            <a:r>
              <a:rPr lang="en-US" sz="1600" b="0" dirty="0" smtClean="0">
                <a:solidFill>
                  <a:srgbClr val="000099"/>
                </a:solidFill>
              </a:rPr>
              <a:t>  </a:t>
            </a:r>
            <a:r>
              <a:rPr lang="en-US" sz="1600" b="0" dirty="0" smtClean="0"/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To provide an independent </a:t>
            </a:r>
            <a:r>
              <a:rPr lang="en-US" sz="1600" b="0" dirty="0"/>
              <a:t>assessment of </a:t>
            </a:r>
            <a:r>
              <a:rPr lang="en-US" sz="1600" b="0" dirty="0" smtClean="0"/>
              <a:t>weather </a:t>
            </a:r>
            <a:r>
              <a:rPr lang="en-US" sz="1600" b="0" dirty="0"/>
              <a:t>product quality in an operational context w/comparison to other </a:t>
            </a:r>
            <a:r>
              <a:rPr lang="en-US" sz="1600" b="0" dirty="0" smtClean="0"/>
              <a:t>forecasts and to provide verification and validation of </a:t>
            </a:r>
            <a:r>
              <a:rPr lang="en-US" sz="1600" b="0" dirty="0"/>
              <a:t>transitioning </a:t>
            </a:r>
            <a:r>
              <a:rPr lang="en-US" sz="1600" b="0" dirty="0" smtClean="0"/>
              <a:t>AWRP products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To conduct ongoing R&amp;D on enhanced verification </a:t>
            </a:r>
            <a:r>
              <a:rPr lang="en-US" sz="1600" b="0" dirty="0"/>
              <a:t>methodologies and </a:t>
            </a:r>
            <a:r>
              <a:rPr lang="en-US" sz="1600" b="0" dirty="0" smtClean="0"/>
              <a:t>tools </a:t>
            </a:r>
            <a:endParaRPr lang="en-US" sz="1600" b="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800" y="4293833"/>
            <a:ext cx="79502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What Has Been Accomplished?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err="1" smtClean="0"/>
              <a:t>CoSPA</a:t>
            </a:r>
            <a:r>
              <a:rPr lang="en-US" sz="1600" b="0" dirty="0" smtClean="0"/>
              <a:t> </a:t>
            </a:r>
            <a:r>
              <a:rPr lang="en-US" sz="1600" b="0" dirty="0"/>
              <a:t>2011 </a:t>
            </a:r>
            <a:r>
              <a:rPr lang="en-US" sz="1600" b="0" dirty="0" smtClean="0"/>
              <a:t>Evaluation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Further </a:t>
            </a:r>
            <a:r>
              <a:rPr lang="en-US" sz="1600" b="0" dirty="0"/>
              <a:t>VRMC development w/turbulence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Study </a:t>
            </a:r>
            <a:r>
              <a:rPr lang="en-US" sz="1600" b="0" dirty="0"/>
              <a:t>on alternate turbulence observation data sets for GTG3 </a:t>
            </a:r>
            <a:r>
              <a:rPr lang="en-US" sz="1600" b="0" dirty="0" smtClean="0"/>
              <a:t>evaluation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Validated </a:t>
            </a:r>
            <a:r>
              <a:rPr lang="en-US" sz="1600" b="0" dirty="0"/>
              <a:t>CALIPSO satellite data for CIP/FIP </a:t>
            </a:r>
            <a:r>
              <a:rPr lang="en-US" sz="1600" b="0" dirty="0" smtClean="0"/>
              <a:t>evaluations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Completed </a:t>
            </a:r>
            <a:r>
              <a:rPr lang="en-US" sz="1600" b="0" dirty="0"/>
              <a:t>FCI enhancements paper and further VRMC development </a:t>
            </a:r>
            <a:r>
              <a:rPr lang="en-US" sz="1600" b="0" dirty="0" smtClean="0"/>
              <a:t>w/turbulence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Completed </a:t>
            </a:r>
            <a:r>
              <a:rPr lang="en-US" sz="1600" b="0" dirty="0"/>
              <a:t>CIP/FIP Hi-Res </a:t>
            </a:r>
            <a:r>
              <a:rPr lang="en-US" sz="1600" b="0" dirty="0" smtClean="0"/>
              <a:t>Evaluation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b="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7587" r="4507" b="5527"/>
          <a:stretch>
            <a:fillRect/>
          </a:stretch>
        </p:blipFill>
        <p:spPr bwMode="auto">
          <a:xfrm>
            <a:off x="374649" y="1022301"/>
            <a:ext cx="4741099" cy="32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5035"/>
            <a:ext cx="8407400" cy="1143000"/>
          </a:xfrm>
        </p:spPr>
        <p:txBody>
          <a:bodyPr/>
          <a:lstStyle/>
          <a:p>
            <a:r>
              <a:rPr lang="en-US" dirty="0" smtClean="0"/>
              <a:t>QA:  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71600"/>
            <a:ext cx="8229600" cy="4525566"/>
          </a:xfrm>
        </p:spPr>
        <p:txBody>
          <a:bodyPr/>
          <a:lstStyle/>
          <a:p>
            <a:pPr marL="227013" indent="-227013">
              <a:defRPr/>
            </a:pPr>
            <a:r>
              <a:rPr lang="en-US" sz="2400" dirty="0" smtClean="0"/>
              <a:t>GTG3 Evaluation in progress</a:t>
            </a:r>
            <a:endParaRPr lang="en-US" sz="2400" dirty="0"/>
          </a:p>
          <a:p>
            <a:pPr marL="227013" indent="-227013">
              <a:defRPr/>
            </a:pPr>
            <a:r>
              <a:rPr lang="en-US" sz="2400" dirty="0"/>
              <a:t>CIP/FIP MICRO </a:t>
            </a:r>
            <a:r>
              <a:rPr lang="en-US" sz="2400" dirty="0" smtClean="0"/>
              <a:t>Evaluation </a:t>
            </a:r>
            <a:r>
              <a:rPr lang="en-US" sz="2400" dirty="0"/>
              <a:t>– 02/2014 </a:t>
            </a:r>
          </a:p>
          <a:p>
            <a:pPr marL="227013" indent="-227013">
              <a:defRPr/>
            </a:pPr>
            <a:r>
              <a:rPr lang="en-US" sz="2400" dirty="0" err="1" smtClean="0"/>
              <a:t>CoSPA</a:t>
            </a:r>
            <a:r>
              <a:rPr lang="en-US" sz="2400" dirty="0" smtClean="0"/>
              <a:t> </a:t>
            </a:r>
            <a:r>
              <a:rPr lang="en-US" sz="2400" dirty="0"/>
              <a:t>Uncertainty </a:t>
            </a:r>
            <a:r>
              <a:rPr lang="en-US" sz="2400" dirty="0" smtClean="0"/>
              <a:t>Measures Evaluation – 02/2014</a:t>
            </a:r>
            <a:endParaRPr lang="en-US" sz="2400" dirty="0"/>
          </a:p>
          <a:p>
            <a:pPr marL="227013" indent="-227013">
              <a:defRPr/>
            </a:pPr>
            <a:r>
              <a:rPr lang="en-US" sz="2400" dirty="0"/>
              <a:t>Alaska </a:t>
            </a:r>
            <a:r>
              <a:rPr lang="en-US" sz="2400" dirty="0" smtClean="0"/>
              <a:t>Icing Diagnosis Algorithm </a:t>
            </a:r>
            <a:r>
              <a:rPr lang="en-US" sz="2400" dirty="0"/>
              <a:t>– </a:t>
            </a:r>
            <a:r>
              <a:rPr lang="en-US" sz="2400" dirty="0" smtClean="0"/>
              <a:t>08/2014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2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7861298" cy="1143000"/>
          </a:xfrm>
        </p:spPr>
        <p:txBody>
          <a:bodyPr/>
          <a:lstStyle/>
          <a:p>
            <a:pPr algn="l"/>
            <a:r>
              <a:rPr lang="en-US" dirty="0" err="1" smtClean="0"/>
              <a:t>Wx</a:t>
            </a:r>
            <a:r>
              <a:rPr lang="en-US" dirty="0" smtClean="0"/>
              <a:t>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65784" y="932102"/>
            <a:ext cx="30241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b="0" dirty="0" smtClean="0">
                <a:solidFill>
                  <a:srgbClr val="000099"/>
                </a:solidFill>
              </a:rPr>
              <a:t>Why?</a:t>
            </a:r>
          </a:p>
          <a:p>
            <a:pPr algn="ctr">
              <a:defRPr/>
            </a:pPr>
            <a:r>
              <a:rPr lang="en-US" sz="1600" b="0" dirty="0" smtClean="0">
                <a:solidFill>
                  <a:srgbClr val="000099"/>
                </a:solidFill>
              </a:rPr>
              <a:t>  </a:t>
            </a:r>
            <a:r>
              <a:rPr lang="en-US" sz="1600" b="0" dirty="0" smtClean="0"/>
              <a:t> </a:t>
            </a:r>
          </a:p>
          <a:p>
            <a:pPr marL="166688" indent="-166688">
              <a:buFont typeface="Arial" pitchFamily="34" charset="0"/>
              <a:buChar char="•"/>
              <a:defRPr/>
            </a:pPr>
            <a:r>
              <a:rPr lang="en-US" sz="1600" b="0" dirty="0" smtClean="0"/>
              <a:t>To </a:t>
            </a:r>
            <a:r>
              <a:rPr lang="en-US" sz="1600" b="0" dirty="0"/>
              <a:t>determine NAS users’ and operators’ understanding </a:t>
            </a:r>
            <a:r>
              <a:rPr lang="en-US" sz="1600" b="0" dirty="0" smtClean="0"/>
              <a:t>of  uncertainty </a:t>
            </a:r>
            <a:r>
              <a:rPr lang="en-US" sz="1600" b="0" dirty="0"/>
              <a:t>inherent in </a:t>
            </a:r>
            <a:r>
              <a:rPr lang="en-US" sz="1600" b="0" dirty="0" smtClean="0"/>
              <a:t>all weather </a:t>
            </a:r>
            <a:r>
              <a:rPr lang="en-US" sz="1600" b="0" dirty="0"/>
              <a:t>information and </a:t>
            </a:r>
            <a:r>
              <a:rPr lang="en-US" sz="1600" b="0" dirty="0" smtClean="0"/>
              <a:t>to understand how </a:t>
            </a:r>
            <a:r>
              <a:rPr lang="en-US" sz="1600" b="0" dirty="0"/>
              <a:t>they apply that </a:t>
            </a:r>
            <a:r>
              <a:rPr lang="en-US" sz="1600" b="0" dirty="0" smtClean="0"/>
              <a:t>understanding to decision making</a:t>
            </a:r>
            <a:endParaRPr lang="en-US" sz="1600" b="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800" y="4044992"/>
            <a:ext cx="7950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What Has Been Accomplished?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MIT Lincoln </a:t>
            </a:r>
            <a:r>
              <a:rPr lang="en-US" sz="1600" b="0" dirty="0"/>
              <a:t>Labs, NWS Aviation </a:t>
            </a:r>
            <a:r>
              <a:rPr lang="en-US" sz="1600" b="0" dirty="0" smtClean="0"/>
              <a:t>Services Branch </a:t>
            </a:r>
            <a:r>
              <a:rPr lang="en-US" sz="1600" b="0" dirty="0"/>
              <a:t>and </a:t>
            </a:r>
            <a:r>
              <a:rPr lang="en-US" sz="1600" b="0" dirty="0" smtClean="0"/>
              <a:t>NASA  </a:t>
            </a:r>
            <a:r>
              <a:rPr lang="en-US" sz="1600" b="0" dirty="0"/>
              <a:t>Ames </a:t>
            </a:r>
            <a:r>
              <a:rPr lang="en-US" sz="1600" b="0" dirty="0" smtClean="0"/>
              <a:t>coordination to evaluate how </a:t>
            </a:r>
            <a:r>
              <a:rPr lang="en-US" sz="1600" b="0" dirty="0"/>
              <a:t>they incorporate uncertainty </a:t>
            </a:r>
            <a:r>
              <a:rPr lang="en-US" sz="1600" b="0" dirty="0" smtClean="0"/>
              <a:t>into </a:t>
            </a:r>
            <a:r>
              <a:rPr lang="en-US" sz="1600" b="0" dirty="0"/>
              <a:t>weather </a:t>
            </a:r>
            <a:r>
              <a:rPr lang="en-US" sz="1600" b="0" dirty="0" smtClean="0"/>
              <a:t>products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Survey of TRACON</a:t>
            </a:r>
            <a:r>
              <a:rPr lang="en-US" sz="1600" b="0" dirty="0"/>
              <a:t>, ARTCC, tower and </a:t>
            </a:r>
            <a:r>
              <a:rPr lang="en-US" sz="1600" b="0" dirty="0" smtClean="0"/>
              <a:t>ATCSCC personnel to understand their </a:t>
            </a:r>
            <a:r>
              <a:rPr lang="en-US" sz="1600" b="0" dirty="0"/>
              <a:t>comprehension of weather uncertainty and </a:t>
            </a:r>
            <a:r>
              <a:rPr lang="en-US" sz="1600" b="0" dirty="0" smtClean="0"/>
              <a:t>current use of probabilities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Completed FAA-funded research study on “Understanding Convective Weather Forecast Uncertainty Needs of ATM” </a:t>
            </a:r>
            <a:endParaRPr lang="en-US" sz="1600" b="0" dirty="0"/>
          </a:p>
        </p:txBody>
      </p:sp>
      <p:pic>
        <p:nvPicPr>
          <p:cNvPr id="8" name="Picture 22" descr="CoSPA Web Display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7245" r="2614" b="3624"/>
          <a:stretch>
            <a:fillRect/>
          </a:stretch>
        </p:blipFill>
        <p:spPr bwMode="auto">
          <a:xfrm>
            <a:off x="558801" y="932103"/>
            <a:ext cx="4381500" cy="308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5035"/>
            <a:ext cx="8407400" cy="1143000"/>
          </a:xfrm>
        </p:spPr>
        <p:txBody>
          <a:bodyPr/>
          <a:lstStyle/>
          <a:p>
            <a:r>
              <a:rPr lang="en-US" dirty="0" err="1" smtClean="0"/>
              <a:t>Wx</a:t>
            </a:r>
            <a:r>
              <a:rPr lang="en-US" dirty="0" smtClean="0"/>
              <a:t> Uncertainty:  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defRPr/>
            </a:pPr>
            <a:r>
              <a:rPr lang="en-US" sz="2400" dirty="0" smtClean="0"/>
              <a:t>Baseline </a:t>
            </a:r>
            <a:r>
              <a:rPr lang="en-US" sz="2400" dirty="0"/>
              <a:t>for future </a:t>
            </a:r>
            <a:r>
              <a:rPr lang="en-US" sz="2400" dirty="0" smtClean="0"/>
              <a:t>weather products that will create a common understanding of weather uncertainty and establish best practices for the application of uncertainty information to operational decisions and decision-making processes  </a:t>
            </a:r>
            <a:endParaRPr lang="en-US" sz="2400" dirty="0"/>
          </a:p>
          <a:p>
            <a:pPr marL="0" indent="0" algn="ctr"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/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8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AVS receives a portion of AWRP funding and prioritizes it’s own activities (in collaboration with AWRP). Initiatives include:</a:t>
            </a:r>
          </a:p>
          <a:p>
            <a:pPr lvl="1"/>
            <a:r>
              <a:rPr lang="en-US" sz="2000" dirty="0" smtClean="0"/>
              <a:t>High Ice Water Content</a:t>
            </a:r>
          </a:p>
          <a:p>
            <a:pPr lvl="1"/>
            <a:r>
              <a:rPr lang="en-US" sz="2000" dirty="0" smtClean="0"/>
              <a:t>TAIWIS</a:t>
            </a:r>
          </a:p>
          <a:p>
            <a:r>
              <a:rPr lang="en-US" sz="2400" dirty="0" smtClean="0"/>
              <a:t>AWRP will continue to work collaboratively with NWS on ADDS enhancements and improvements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Research, Engineering, &amp; Development Advisory Committee (REDAC</a:t>
            </a:r>
            <a:r>
              <a:rPr lang="en-US" sz="2400" dirty="0" smtClean="0"/>
              <a:t>) has tasked AWRP and WTIC to review accident and incident statistics to evaluate AWRP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C:\Documents and Settings\Thomas MacPhail\Local Settings\Temporary Internet Files\Content.IE5\NSK1AG1D\MP9003988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3900"/>
            <a:ext cx="55118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570435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1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2723" y="6792959"/>
            <a:ext cx="2133600" cy="234554"/>
          </a:xfrm>
        </p:spPr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0993"/>
            <a:ext cx="8223141" cy="88387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Aviation Weather Research Program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39699" y="1119461"/>
            <a:ext cx="4908971" cy="36933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13500000">
              <a:srgbClr val="2F4D71"/>
            </a:prstShdw>
          </a:effectLst>
        </p:spPr>
        <p:txBody>
          <a:bodyPr wrap="square">
            <a:spAutoFit/>
          </a:bodyPr>
          <a:lstStyle/>
          <a:p>
            <a:pPr marL="228600" lvl="1" indent="-165100"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1" charset="-128"/>
              </a:rPr>
              <a:t>Applied research to minimize NAS weather impacts by:</a:t>
            </a:r>
            <a:br>
              <a:rPr lang="en-US" sz="2400" dirty="0" smtClean="0">
                <a:ea typeface="ＭＳ Ｐゴシック" pitchFamily="1" charset="-128"/>
              </a:rPr>
            </a:br>
            <a:endParaRPr lang="en-US" sz="2400" dirty="0" smtClean="0">
              <a:ea typeface="ＭＳ Ｐゴシック" pitchFamily="1" charset="-128"/>
            </a:endParaRPr>
          </a:p>
          <a:p>
            <a:pPr marL="8064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Meeting specific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NextGen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Operational Improvements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1" charset="-128"/>
            </a:endParaRPr>
          </a:p>
          <a:p>
            <a:pPr marL="8064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Mitigating weather-related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safety and/or efficiency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issues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1" charset="-128"/>
            </a:endParaRPr>
          </a:p>
          <a:p>
            <a:pPr marL="8064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Evolving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weather information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contained in today’s legacy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capabilities to meet emerging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NextGen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requirements, often 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collaboration with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</a:rPr>
              <a:t>NWS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8" name="Picture 3" descr="C:\Documents and Settings\Thomas MacPhail\Desktop\00_gtg_ma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0" y="1632743"/>
            <a:ext cx="1537753" cy="12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Thomas MacPhail\Desktop\FIP 5-14-1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71" y="2515346"/>
            <a:ext cx="1495830" cy="12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47" y="2316341"/>
            <a:ext cx="1594918" cy="110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59" y="2894580"/>
            <a:ext cx="1128103" cy="151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 l="5836" t="12197" r="49624" b="7985"/>
          <a:stretch>
            <a:fillRect/>
          </a:stretch>
        </p:blipFill>
        <p:spPr bwMode="auto">
          <a:xfrm>
            <a:off x="7229615" y="3270449"/>
            <a:ext cx="1021546" cy="138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7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400" b="1">
                <a:solidFill>
                  <a:srgbClr val="1D2F68"/>
                </a:solidFill>
                <a:ea typeface="ＭＳ Ｐゴシック" pitchFamily="34" charset="-128"/>
              </a:rPr>
              <a:t>Aviation Weather Research Program</a:t>
            </a:r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193675" y="982663"/>
            <a:ext cx="8877300" cy="4879975"/>
            <a:chOff x="152400" y="685800"/>
            <a:chExt cx="9214041" cy="5343525"/>
          </a:xfrm>
        </p:grpSpPr>
        <p:pic>
          <p:nvPicPr>
            <p:cNvPr id="10245" name="Picture 41" descr="pi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64" y="1130968"/>
              <a:ext cx="2532063" cy="465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AutoShape 7"/>
            <p:cNvSpPr>
              <a:spLocks noChangeArrowheads="1"/>
            </p:cNvSpPr>
            <p:nvPr/>
          </p:nvSpPr>
          <p:spPr bwMode="auto">
            <a:xfrm>
              <a:off x="1215189" y="2614863"/>
              <a:ext cx="241300" cy="3175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63" y="10800"/>
                  </a:moveTo>
                  <a:cubicBezTo>
                    <a:pt x="1463" y="15957"/>
                    <a:pt x="5643" y="20137"/>
                    <a:pt x="10800" y="20137"/>
                  </a:cubicBezTo>
                  <a:cubicBezTo>
                    <a:pt x="15957" y="20137"/>
                    <a:pt x="20137" y="15957"/>
                    <a:pt x="20137" y="10800"/>
                  </a:cubicBezTo>
                  <a:cubicBezTo>
                    <a:pt x="20137" y="5643"/>
                    <a:pt x="15957" y="1463"/>
                    <a:pt x="10800" y="1463"/>
                  </a:cubicBezTo>
                  <a:cubicBezTo>
                    <a:pt x="5643" y="1463"/>
                    <a:pt x="1463" y="5643"/>
                    <a:pt x="1463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7" name="Group 23"/>
            <p:cNvGrpSpPr>
              <a:grpSpLocks/>
            </p:cNvGrpSpPr>
            <p:nvPr/>
          </p:nvGrpSpPr>
          <p:grpSpPr bwMode="auto">
            <a:xfrm>
              <a:off x="1600200" y="2498558"/>
              <a:ext cx="211138" cy="76200"/>
              <a:chOff x="3767" y="2376"/>
              <a:chExt cx="302" cy="55"/>
            </a:xfrm>
          </p:grpSpPr>
          <p:sp>
            <p:nvSpPr>
              <p:cNvPr id="10279" name="Line 24"/>
              <p:cNvSpPr>
                <a:spLocks noChangeShapeType="1"/>
              </p:cNvSpPr>
              <p:nvPr/>
            </p:nvSpPr>
            <p:spPr bwMode="auto">
              <a:xfrm>
                <a:off x="3767" y="2403"/>
                <a:ext cx="253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25"/>
              <p:cNvSpPr>
                <a:spLocks/>
              </p:cNvSpPr>
              <p:nvPr/>
            </p:nvSpPr>
            <p:spPr bwMode="auto">
              <a:xfrm>
                <a:off x="4014" y="2376"/>
                <a:ext cx="55" cy="55"/>
              </a:xfrm>
              <a:custGeom>
                <a:avLst/>
                <a:gdLst>
                  <a:gd name="T0" fmla="*/ 0 w 55"/>
                  <a:gd name="T1" fmla="*/ 0 h 55"/>
                  <a:gd name="T2" fmla="*/ 55 w 55"/>
                  <a:gd name="T3" fmla="*/ 27 h 55"/>
                  <a:gd name="T4" fmla="*/ 0 w 55"/>
                  <a:gd name="T5" fmla="*/ 55 h 55"/>
                  <a:gd name="T6" fmla="*/ 0 w 55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5"/>
                  <a:gd name="T14" fmla="*/ 55 w 55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5">
                    <a:moveTo>
                      <a:pt x="0" y="0"/>
                    </a:moveTo>
                    <a:lnTo>
                      <a:pt x="55" y="27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8" name="Group 26"/>
            <p:cNvGrpSpPr>
              <a:grpSpLocks/>
            </p:cNvGrpSpPr>
            <p:nvPr/>
          </p:nvGrpSpPr>
          <p:grpSpPr bwMode="auto">
            <a:xfrm>
              <a:off x="1648326" y="3449052"/>
              <a:ext cx="211138" cy="76200"/>
              <a:chOff x="3767" y="2376"/>
              <a:chExt cx="302" cy="55"/>
            </a:xfrm>
          </p:grpSpPr>
          <p:sp>
            <p:nvSpPr>
              <p:cNvPr id="10277" name="Line 27"/>
              <p:cNvSpPr>
                <a:spLocks noChangeShapeType="1"/>
              </p:cNvSpPr>
              <p:nvPr/>
            </p:nvSpPr>
            <p:spPr bwMode="auto">
              <a:xfrm>
                <a:off x="3767" y="2403"/>
                <a:ext cx="253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28"/>
              <p:cNvSpPr>
                <a:spLocks/>
              </p:cNvSpPr>
              <p:nvPr/>
            </p:nvSpPr>
            <p:spPr bwMode="auto">
              <a:xfrm>
                <a:off x="4014" y="2376"/>
                <a:ext cx="55" cy="55"/>
              </a:xfrm>
              <a:custGeom>
                <a:avLst/>
                <a:gdLst>
                  <a:gd name="T0" fmla="*/ 0 w 55"/>
                  <a:gd name="T1" fmla="*/ 0 h 55"/>
                  <a:gd name="T2" fmla="*/ 55 w 55"/>
                  <a:gd name="T3" fmla="*/ 27 h 55"/>
                  <a:gd name="T4" fmla="*/ 0 w 55"/>
                  <a:gd name="T5" fmla="*/ 55 h 55"/>
                  <a:gd name="T6" fmla="*/ 0 w 55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5"/>
                  <a:gd name="T14" fmla="*/ 55 w 55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5">
                    <a:moveTo>
                      <a:pt x="0" y="0"/>
                    </a:moveTo>
                    <a:lnTo>
                      <a:pt x="55" y="27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9" name="Group 29"/>
            <p:cNvGrpSpPr>
              <a:grpSpLocks/>
            </p:cNvGrpSpPr>
            <p:nvPr/>
          </p:nvGrpSpPr>
          <p:grpSpPr bwMode="auto">
            <a:xfrm>
              <a:off x="1636294" y="4403557"/>
              <a:ext cx="211138" cy="76200"/>
              <a:chOff x="3767" y="2376"/>
              <a:chExt cx="302" cy="55"/>
            </a:xfrm>
          </p:grpSpPr>
          <p:sp>
            <p:nvSpPr>
              <p:cNvPr id="10275" name="Line 30"/>
              <p:cNvSpPr>
                <a:spLocks noChangeShapeType="1"/>
              </p:cNvSpPr>
              <p:nvPr/>
            </p:nvSpPr>
            <p:spPr bwMode="auto">
              <a:xfrm>
                <a:off x="3767" y="2403"/>
                <a:ext cx="253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31"/>
              <p:cNvSpPr>
                <a:spLocks/>
              </p:cNvSpPr>
              <p:nvPr/>
            </p:nvSpPr>
            <p:spPr bwMode="auto">
              <a:xfrm>
                <a:off x="4014" y="2376"/>
                <a:ext cx="55" cy="55"/>
              </a:xfrm>
              <a:custGeom>
                <a:avLst/>
                <a:gdLst>
                  <a:gd name="T0" fmla="*/ 0 w 55"/>
                  <a:gd name="T1" fmla="*/ 0 h 55"/>
                  <a:gd name="T2" fmla="*/ 55 w 55"/>
                  <a:gd name="T3" fmla="*/ 27 h 55"/>
                  <a:gd name="T4" fmla="*/ 0 w 55"/>
                  <a:gd name="T5" fmla="*/ 55 h 55"/>
                  <a:gd name="T6" fmla="*/ 0 w 55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5"/>
                  <a:gd name="T14" fmla="*/ 55 w 55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5">
                    <a:moveTo>
                      <a:pt x="0" y="0"/>
                    </a:moveTo>
                    <a:lnTo>
                      <a:pt x="55" y="27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0" name="Text Box 35"/>
            <p:cNvSpPr txBox="1">
              <a:spLocks noChangeArrowheads="1"/>
            </p:cNvSpPr>
            <p:nvPr/>
          </p:nvSpPr>
          <p:spPr bwMode="auto">
            <a:xfrm>
              <a:off x="3100136" y="1222552"/>
              <a:ext cx="1552575" cy="77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Conv. Storms </a:t>
              </a:r>
            </a:p>
          </p:txBody>
        </p:sp>
        <p:graphicFrame>
          <p:nvGraphicFramePr>
            <p:cNvPr id="10251" name="Object 32"/>
            <p:cNvGraphicFramePr>
              <a:graphicFrameLocks noChangeAspect="1"/>
            </p:cNvGraphicFramePr>
            <p:nvPr/>
          </p:nvGraphicFramePr>
          <p:xfrm>
            <a:off x="1905000" y="2133600"/>
            <a:ext cx="106680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hoto Editor Photo" r:id="rId5" imgW="9716856" imgH="9716856" progId="">
                    <p:embed/>
                  </p:oleObj>
                </mc:Choice>
                <mc:Fallback>
                  <p:oleObj name="Photo Editor Photo" r:id="rId5" imgW="9716856" imgH="97168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133600"/>
                          <a:ext cx="1066800" cy="84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52" name="Picture 2" descr="fipcon_14fontnorm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690350"/>
              <a:ext cx="2667000" cy="1279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AutoShape 30"/>
            <p:cNvSpPr>
              <a:spLocks/>
            </p:cNvSpPr>
            <p:nvPr/>
          </p:nvSpPr>
          <p:spPr bwMode="auto">
            <a:xfrm>
              <a:off x="4279232" y="1548063"/>
              <a:ext cx="706438" cy="3611563"/>
            </a:xfrm>
            <a:prstGeom prst="leftBrace">
              <a:avLst>
                <a:gd name="adj1" fmla="val 53845"/>
                <a:gd name="adj2" fmla="val 48579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10254" name="Text Box 35"/>
            <p:cNvSpPr txBox="1">
              <a:spLocks noChangeArrowheads="1"/>
            </p:cNvSpPr>
            <p:nvPr/>
          </p:nvSpPr>
          <p:spPr bwMode="auto">
            <a:xfrm>
              <a:off x="3041908" y="2338220"/>
              <a:ext cx="1552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Turbulence</a:t>
              </a:r>
            </a:p>
          </p:txBody>
        </p:sp>
        <p:sp>
          <p:nvSpPr>
            <p:cNvPr id="10255" name="Text Box 35"/>
            <p:cNvSpPr txBox="1">
              <a:spLocks noChangeArrowheads="1"/>
            </p:cNvSpPr>
            <p:nvPr/>
          </p:nvSpPr>
          <p:spPr bwMode="auto">
            <a:xfrm>
              <a:off x="3076074" y="3200511"/>
              <a:ext cx="1628775" cy="77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In-Flight</a:t>
              </a:r>
            </a:p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Icing</a:t>
              </a:r>
            </a:p>
          </p:txBody>
        </p:sp>
        <p:sp>
          <p:nvSpPr>
            <p:cNvPr id="10256" name="Text Box 35"/>
            <p:cNvSpPr txBox="1">
              <a:spLocks noChangeArrowheads="1"/>
            </p:cNvSpPr>
            <p:nvPr/>
          </p:nvSpPr>
          <p:spPr bwMode="auto">
            <a:xfrm>
              <a:off x="3064043" y="4149502"/>
              <a:ext cx="1552575" cy="77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Ceiling &amp; </a:t>
              </a:r>
            </a:p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Visibility     </a:t>
              </a:r>
            </a:p>
          </p:txBody>
        </p:sp>
        <p:sp>
          <p:nvSpPr>
            <p:cNvPr id="10257" name="Text Box 46"/>
            <p:cNvSpPr txBox="1">
              <a:spLocks noChangeArrowheads="1"/>
            </p:cNvSpPr>
            <p:nvPr/>
          </p:nvSpPr>
          <p:spPr bwMode="auto">
            <a:xfrm>
              <a:off x="7824329" y="1148374"/>
              <a:ext cx="1542112" cy="70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ea typeface="ＭＳ Ｐゴシック" pitchFamily="34" charset="-128"/>
                </a:rPr>
                <a:t>Quality  Assessment</a:t>
              </a:r>
            </a:p>
          </p:txBody>
        </p:sp>
        <p:sp>
          <p:nvSpPr>
            <p:cNvPr id="10258" name="Text Box 35"/>
            <p:cNvSpPr txBox="1">
              <a:spLocks noChangeArrowheads="1"/>
            </p:cNvSpPr>
            <p:nvPr/>
          </p:nvSpPr>
          <p:spPr bwMode="auto">
            <a:xfrm>
              <a:off x="152400" y="685800"/>
              <a:ext cx="15922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ea typeface="ＭＳ Ｐゴシック" pitchFamily="34" charset="-128"/>
                </a:rPr>
                <a:t>Wx Hazard</a:t>
              </a:r>
            </a:p>
          </p:txBody>
        </p:sp>
        <p:sp>
          <p:nvSpPr>
            <p:cNvPr id="10259" name="Text Box 35"/>
            <p:cNvSpPr txBox="1">
              <a:spLocks noChangeArrowheads="1"/>
            </p:cNvSpPr>
            <p:nvPr/>
          </p:nvSpPr>
          <p:spPr bwMode="auto">
            <a:xfrm>
              <a:off x="1721237" y="685800"/>
              <a:ext cx="2057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ea typeface="ＭＳ Ｐゴシック" pitchFamily="34" charset="-128"/>
                </a:rPr>
                <a:t>Wx Information</a:t>
              </a:r>
            </a:p>
          </p:txBody>
        </p:sp>
        <p:grpSp>
          <p:nvGrpSpPr>
            <p:cNvPr id="10260" name="Group 23"/>
            <p:cNvGrpSpPr>
              <a:grpSpLocks/>
            </p:cNvGrpSpPr>
            <p:nvPr/>
          </p:nvGrpSpPr>
          <p:grpSpPr bwMode="auto">
            <a:xfrm>
              <a:off x="1636295" y="1556084"/>
              <a:ext cx="211138" cy="76200"/>
              <a:chOff x="3767" y="2376"/>
              <a:chExt cx="302" cy="55"/>
            </a:xfrm>
          </p:grpSpPr>
          <p:sp>
            <p:nvSpPr>
              <p:cNvPr id="10273" name="Line 24"/>
              <p:cNvSpPr>
                <a:spLocks noChangeShapeType="1"/>
              </p:cNvSpPr>
              <p:nvPr/>
            </p:nvSpPr>
            <p:spPr bwMode="auto">
              <a:xfrm>
                <a:off x="3767" y="2403"/>
                <a:ext cx="253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25"/>
              <p:cNvSpPr>
                <a:spLocks/>
              </p:cNvSpPr>
              <p:nvPr/>
            </p:nvSpPr>
            <p:spPr bwMode="auto">
              <a:xfrm>
                <a:off x="4014" y="2376"/>
                <a:ext cx="55" cy="55"/>
              </a:xfrm>
              <a:custGeom>
                <a:avLst/>
                <a:gdLst>
                  <a:gd name="T0" fmla="*/ 0 w 55"/>
                  <a:gd name="T1" fmla="*/ 0 h 55"/>
                  <a:gd name="T2" fmla="*/ 55 w 55"/>
                  <a:gd name="T3" fmla="*/ 27 h 55"/>
                  <a:gd name="T4" fmla="*/ 0 w 55"/>
                  <a:gd name="T5" fmla="*/ 55 h 55"/>
                  <a:gd name="T6" fmla="*/ 0 w 55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5"/>
                  <a:gd name="T14" fmla="*/ 55 w 55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5">
                    <a:moveTo>
                      <a:pt x="0" y="0"/>
                    </a:moveTo>
                    <a:lnTo>
                      <a:pt x="55" y="27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261" name="Picture 15" descr="201002060100_NCVAceil_U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71" r="964" b="15863"/>
            <a:stretch>
              <a:fillRect/>
            </a:stretch>
          </p:blipFill>
          <p:spPr bwMode="auto">
            <a:xfrm>
              <a:off x="1892968" y="4042609"/>
              <a:ext cx="1112804" cy="84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Text Box 35"/>
            <p:cNvSpPr txBox="1">
              <a:spLocks noChangeArrowheads="1"/>
            </p:cNvSpPr>
            <p:nvPr/>
          </p:nvSpPr>
          <p:spPr bwMode="auto">
            <a:xfrm>
              <a:off x="3100136" y="5009147"/>
              <a:ext cx="12922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>
                  <a:ea typeface="ＭＳ Ｐゴシック" pitchFamily="34" charset="-128"/>
                </a:rPr>
                <a:t>Volcanic     Ash</a:t>
              </a:r>
            </a:p>
          </p:txBody>
        </p:sp>
        <p:pic>
          <p:nvPicPr>
            <p:cNvPr id="10263" name="Picture 3" descr="OLD_DOMAIN_vis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88"/>
            <a:stretch>
              <a:fillRect/>
            </a:stretch>
          </p:blipFill>
          <p:spPr bwMode="auto">
            <a:xfrm>
              <a:off x="4953000" y="2057400"/>
              <a:ext cx="236219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Text Box 53"/>
            <p:cNvSpPr txBox="1">
              <a:spLocks noChangeArrowheads="1"/>
            </p:cNvSpPr>
            <p:nvPr/>
          </p:nvSpPr>
          <p:spPr bwMode="auto">
            <a:xfrm>
              <a:off x="7315199" y="2304983"/>
              <a:ext cx="1688593" cy="40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ea typeface="ＭＳ Ｐゴシック" pitchFamily="34" charset="-128"/>
                </a:rPr>
                <a:t>Modeling</a:t>
              </a:r>
            </a:p>
          </p:txBody>
        </p:sp>
        <p:pic>
          <p:nvPicPr>
            <p:cNvPr id="10265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1040" r="16898" b="6049"/>
            <a:stretch>
              <a:fillRect/>
            </a:stretch>
          </p:blipFill>
          <p:spPr bwMode="auto">
            <a:xfrm>
              <a:off x="4953000" y="4648200"/>
              <a:ext cx="2819400" cy="13811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6" name="Picture 6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431" y="3352799"/>
              <a:ext cx="1613620" cy="120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5" b="6064"/>
            <a:stretch>
              <a:fillRect/>
            </a:stretch>
          </p:blipFill>
          <p:spPr bwMode="auto">
            <a:xfrm>
              <a:off x="4953000" y="3352800"/>
              <a:ext cx="137636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8" name="Text Box 63"/>
            <p:cNvSpPr txBox="1">
              <a:spLocks noChangeArrowheads="1"/>
            </p:cNvSpPr>
            <p:nvPr/>
          </p:nvSpPr>
          <p:spPr bwMode="auto">
            <a:xfrm>
              <a:off x="7893052" y="3678612"/>
              <a:ext cx="1473389" cy="70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ea typeface="ＭＳ Ｐゴシック" pitchFamily="34" charset="-128"/>
                </a:rPr>
                <a:t>Radar</a:t>
              </a:r>
            </a:p>
            <a:p>
              <a:pPr eaLnBrk="1" hangingPunct="1"/>
              <a:r>
                <a:rPr lang="en-US" altLang="en-US">
                  <a:ea typeface="ＭＳ Ｐゴシック" pitchFamily="34" charset="-128"/>
                </a:rPr>
                <a:t>Techniques</a:t>
              </a:r>
            </a:p>
          </p:txBody>
        </p:sp>
        <p:sp>
          <p:nvSpPr>
            <p:cNvPr id="10269" name="Text Box 63"/>
            <p:cNvSpPr txBox="1">
              <a:spLocks noChangeArrowheads="1"/>
            </p:cNvSpPr>
            <p:nvPr/>
          </p:nvSpPr>
          <p:spPr bwMode="auto">
            <a:xfrm>
              <a:off x="7824328" y="5074944"/>
              <a:ext cx="1319670" cy="40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ea typeface="ＭＳ Ｐゴシック" pitchFamily="34" charset="-128"/>
                </a:rPr>
                <a:t>Evaluation</a:t>
              </a:r>
            </a:p>
          </p:txBody>
        </p:sp>
        <p:grpSp>
          <p:nvGrpSpPr>
            <p:cNvPr id="10270" name="Group 29"/>
            <p:cNvGrpSpPr>
              <a:grpSpLocks/>
            </p:cNvGrpSpPr>
            <p:nvPr/>
          </p:nvGrpSpPr>
          <p:grpSpPr bwMode="auto">
            <a:xfrm>
              <a:off x="1636295" y="5305926"/>
              <a:ext cx="211138" cy="76200"/>
              <a:chOff x="3767" y="2376"/>
              <a:chExt cx="302" cy="55"/>
            </a:xfrm>
          </p:grpSpPr>
          <p:sp>
            <p:nvSpPr>
              <p:cNvPr id="10271" name="Line 30"/>
              <p:cNvSpPr>
                <a:spLocks noChangeShapeType="1"/>
              </p:cNvSpPr>
              <p:nvPr/>
            </p:nvSpPr>
            <p:spPr bwMode="auto">
              <a:xfrm>
                <a:off x="3767" y="2403"/>
                <a:ext cx="253" cy="0"/>
              </a:xfrm>
              <a:prstGeom prst="line">
                <a:avLst/>
              </a:prstGeom>
              <a:noFill/>
              <a:ln w="142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31"/>
              <p:cNvSpPr>
                <a:spLocks/>
              </p:cNvSpPr>
              <p:nvPr/>
            </p:nvSpPr>
            <p:spPr bwMode="auto">
              <a:xfrm>
                <a:off x="4014" y="2376"/>
                <a:ext cx="55" cy="55"/>
              </a:xfrm>
              <a:custGeom>
                <a:avLst/>
                <a:gdLst>
                  <a:gd name="T0" fmla="*/ 0 w 55"/>
                  <a:gd name="T1" fmla="*/ 0 h 55"/>
                  <a:gd name="T2" fmla="*/ 55 w 55"/>
                  <a:gd name="T3" fmla="*/ 27 h 55"/>
                  <a:gd name="T4" fmla="*/ 0 w 55"/>
                  <a:gd name="T5" fmla="*/ 55 h 55"/>
                  <a:gd name="T6" fmla="*/ 0 w 55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55"/>
                  <a:gd name="T14" fmla="*/ 55 w 55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55">
                    <a:moveTo>
                      <a:pt x="0" y="0"/>
                    </a:moveTo>
                    <a:lnTo>
                      <a:pt x="55" y="27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707394-05BD-4CF5-98B1-8417A533187A}" type="slidenum">
              <a:rPr lang="en-US" altLang="en-US" sz="1400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9" y="143874"/>
            <a:ext cx="5899151" cy="1143000"/>
          </a:xfrm>
        </p:spPr>
        <p:txBody>
          <a:bodyPr/>
          <a:lstStyle/>
          <a:p>
            <a:pPr algn="l"/>
            <a:r>
              <a:rPr lang="en-US" dirty="0" smtClean="0"/>
              <a:t>Numerical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874"/>
            <a:ext cx="4648200" cy="30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51500" y="1286874"/>
            <a:ext cx="302418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Why?</a:t>
            </a:r>
            <a:br>
              <a:rPr lang="en-US" dirty="0" smtClean="0">
                <a:solidFill>
                  <a:srgbClr val="000099"/>
                </a:solidFill>
                <a:cs typeface="+mn-cs"/>
              </a:rPr>
            </a:br>
            <a:r>
              <a:rPr lang="en-US" dirty="0" smtClean="0">
                <a:solidFill>
                  <a:srgbClr val="000099"/>
                </a:solidFill>
                <a:cs typeface="+mn-cs"/>
              </a:rPr>
              <a:t>  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600" b="0" dirty="0">
                <a:ea typeface="ＭＳ Ｐゴシック" pitchFamily="34" charset="-128"/>
              </a:rPr>
              <a:t>Improve operationally available (at NWS) model resolution and refresh rates to enhance </a:t>
            </a:r>
            <a:r>
              <a:rPr lang="en-US" sz="1600" b="0" dirty="0" err="1">
                <a:ea typeface="ＭＳ Ｐゴシック" pitchFamily="34" charset="-128"/>
              </a:rPr>
              <a:t>nowcasts</a:t>
            </a:r>
            <a:r>
              <a:rPr lang="en-US" sz="1600" b="0" dirty="0">
                <a:ea typeface="ＭＳ Ｐゴシック" pitchFamily="34" charset="-128"/>
              </a:rPr>
              <a:t> and forecasts of aviation hazards including in-flight icing, turbulence, convective storms, and ceiling &amp; visibility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8800" y="4565692"/>
            <a:ext cx="78612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What Has Been Accomplished?</a:t>
            </a:r>
          </a:p>
          <a:p>
            <a:pPr marL="227013" indent="-227013">
              <a:buFont typeface="Arial" pitchFamily="34" charset="0"/>
              <a:buChar char="•"/>
              <a:defRPr/>
            </a:pPr>
            <a:r>
              <a:rPr lang="en-US" sz="1600" b="0" dirty="0" smtClean="0"/>
              <a:t>3km</a:t>
            </a:r>
            <a:r>
              <a:rPr lang="en-US" sz="1600" b="0" dirty="0"/>
              <a:t>, High Resolution Rapid Refresh (HRRR</a:t>
            </a:r>
            <a:r>
              <a:rPr lang="en-US" sz="1600" b="0" dirty="0" smtClean="0"/>
              <a:t>) model running </a:t>
            </a:r>
            <a:r>
              <a:rPr lang="en-US" sz="1600" b="0" dirty="0"/>
              <a:t>at NOAA </a:t>
            </a:r>
            <a:r>
              <a:rPr lang="en-US" sz="1600" b="0" dirty="0" smtClean="0"/>
              <a:t>ESRL</a:t>
            </a:r>
            <a:endParaRPr lang="en-US" sz="1600" b="0" dirty="0">
              <a:ea typeface="ＭＳ Ｐゴシック" pitchFamily="34" charset="-128"/>
            </a:endParaRPr>
          </a:p>
          <a:p>
            <a:pPr marL="227013" indent="-227013">
              <a:buFont typeface="Arial" pitchFamily="34" charset="0"/>
              <a:buChar char="•"/>
              <a:defRPr/>
            </a:pPr>
            <a:r>
              <a:rPr lang="en-US" sz="1600" b="0" dirty="0" smtClean="0"/>
              <a:t>Implementation </a:t>
            </a:r>
            <a:r>
              <a:rPr lang="en-US" sz="1600" b="0" dirty="0"/>
              <a:t>of WRF-RAP (13km hourly forecast including AK</a:t>
            </a:r>
            <a:r>
              <a:rPr lang="en-US" sz="1600" b="0" dirty="0" smtClean="0"/>
              <a:t>,) operational </a:t>
            </a:r>
            <a:r>
              <a:rPr lang="en-US" sz="1600" b="0" dirty="0"/>
              <a:t>at </a:t>
            </a:r>
            <a:r>
              <a:rPr lang="en-US" sz="1600" b="0" dirty="0" smtClean="0"/>
              <a:t>the National Weather Service (NWS)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46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MD&amp;E:  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566"/>
          </a:xfrm>
        </p:spPr>
        <p:txBody>
          <a:bodyPr/>
          <a:lstStyle/>
          <a:p>
            <a:pPr marL="227013" indent="-227013">
              <a:defRPr/>
            </a:pPr>
            <a:r>
              <a:rPr lang="en-US" sz="2000" dirty="0">
                <a:ea typeface="ＭＳ Ｐゴシック" pitchFamily="34" charset="-128"/>
              </a:rPr>
              <a:t>Research </a:t>
            </a:r>
            <a:r>
              <a:rPr lang="en-US" sz="2000" dirty="0" smtClean="0">
                <a:ea typeface="ＭＳ Ｐゴシック" pitchFamily="34" charset="-128"/>
              </a:rPr>
              <a:t>targeting </a:t>
            </a:r>
            <a:r>
              <a:rPr lang="en-US" sz="2000" dirty="0">
                <a:ea typeface="ＭＳ Ｐゴシック" pitchFamily="34" charset="-128"/>
              </a:rPr>
              <a:t>0-24 hour </a:t>
            </a:r>
            <a:r>
              <a:rPr lang="en-US" sz="2000" dirty="0" smtClean="0">
                <a:ea typeface="ＭＳ Ｐゴシック" pitchFamily="34" charset="-128"/>
              </a:rPr>
              <a:t>high-resolution, rapid </a:t>
            </a:r>
            <a:r>
              <a:rPr lang="en-US" sz="2000" dirty="0">
                <a:ea typeface="ＭＳ Ｐゴシック" pitchFamily="34" charset="-128"/>
              </a:rPr>
              <a:t>refresh ensembles to support probabilistic forecast products as well as a global model with 1-2km resolution and 5-10 minute refresh </a:t>
            </a:r>
            <a:r>
              <a:rPr lang="en-US" sz="2000" dirty="0" smtClean="0">
                <a:ea typeface="ＭＳ Ｐゴシック" pitchFamily="34" charset="-128"/>
              </a:rPr>
              <a:t>rate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>
              <a:ea typeface="ＭＳ Ｐゴシック" pitchFamily="34" charset="-128"/>
            </a:endParaRPr>
          </a:p>
          <a:p>
            <a:pPr marL="227013" indent="-227013">
              <a:defRPr/>
            </a:pPr>
            <a:r>
              <a:rPr lang="en-US" sz="2000" dirty="0">
                <a:ea typeface="ＭＳ Ｐゴシック" pitchFamily="34" charset="-128"/>
              </a:rPr>
              <a:t>Improvements in model forecasts (resolution, accuracy, coverage, probabilistic) of aviation specific weather </a:t>
            </a:r>
            <a:r>
              <a:rPr lang="en-US" sz="2000" dirty="0" smtClean="0">
                <a:ea typeface="ＭＳ Ｐゴシック" pitchFamily="34" charset="-128"/>
              </a:rPr>
              <a:t>hazards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pPr marL="0" indent="0" algn="ctr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/>
            </a:r>
            <a:br>
              <a:rPr lang="en-US" sz="1600" dirty="0" smtClean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7861298" cy="1143000"/>
          </a:xfrm>
        </p:spPr>
        <p:txBody>
          <a:bodyPr/>
          <a:lstStyle/>
          <a:p>
            <a:pPr algn="l"/>
            <a:r>
              <a:rPr lang="en-US" dirty="0" smtClean="0"/>
              <a:t>C&amp;V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64200" y="1021247"/>
            <a:ext cx="30241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Why?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  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600" b="0" dirty="0"/>
              <a:t>To produce advanced </a:t>
            </a:r>
            <a:r>
              <a:rPr lang="en-US" sz="1600" b="0" dirty="0" smtClean="0"/>
              <a:t>C&amp;V detection and forecast algorithms </a:t>
            </a:r>
            <a:r>
              <a:rPr lang="en-US" sz="1600" b="0" dirty="0"/>
              <a:t>that can </a:t>
            </a:r>
            <a:r>
              <a:rPr lang="en-US" sz="1600" b="0" dirty="0" smtClean="0"/>
              <a:t>mitigate </a:t>
            </a:r>
            <a:r>
              <a:rPr lang="en-US" sz="1600" b="0" dirty="0"/>
              <a:t>the safety, capacity and efficiency </a:t>
            </a:r>
            <a:r>
              <a:rPr lang="en-US" sz="1600" b="0" dirty="0" smtClean="0"/>
              <a:t>impacts </a:t>
            </a:r>
            <a:r>
              <a:rPr lang="en-US" sz="1600" b="0" dirty="0"/>
              <a:t>of </a:t>
            </a:r>
            <a:r>
              <a:rPr lang="en-US" sz="1600" b="0" dirty="0" smtClean="0"/>
              <a:t>low ceilings and visibility in the NAS</a:t>
            </a:r>
            <a:endParaRPr lang="en-US" sz="1600" b="0" dirty="0">
              <a:solidFill>
                <a:srgbClr val="00009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800" y="4349792"/>
            <a:ext cx="78612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What Has Been Accomplished?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Operational implementation of </a:t>
            </a:r>
            <a:r>
              <a:rPr lang="en-US" sz="1600" b="0" dirty="0" smtClean="0"/>
              <a:t>CVA </a:t>
            </a:r>
            <a:r>
              <a:rPr lang="en-US" sz="1600" b="0" dirty="0"/>
              <a:t>on </a:t>
            </a:r>
            <a:r>
              <a:rPr lang="en-US" sz="1600" b="0" dirty="0" smtClean="0"/>
              <a:t>ADDS in 2012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New </a:t>
            </a:r>
            <a:r>
              <a:rPr lang="en-US" sz="1600" b="0" dirty="0"/>
              <a:t>focus on exploitation of “non-traditional</a:t>
            </a:r>
            <a:r>
              <a:rPr lang="en-US" sz="1600" b="0" dirty="0" smtClean="0"/>
              <a:t>” </a:t>
            </a:r>
            <a:r>
              <a:rPr lang="en-US" sz="1600" b="0" dirty="0"/>
              <a:t>data sources to improve gridded </a:t>
            </a:r>
            <a:r>
              <a:rPr lang="en-US" sz="1600" b="0" dirty="0" smtClean="0"/>
              <a:t>C&amp;V analyses </a:t>
            </a:r>
            <a:r>
              <a:rPr lang="en-US" sz="1600" b="0" dirty="0"/>
              <a:t>over data sparse regions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1" y="1026494"/>
            <a:ext cx="4268789" cy="321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70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C&amp;V:  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dirty="0"/>
              <a:t>AK-CVA Feasibility </a:t>
            </a:r>
            <a:r>
              <a:rPr lang="en-US" dirty="0" smtClean="0"/>
              <a:t>Assessment and Concept of Operations leading to an experimental prototype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Display enhancements to the </a:t>
            </a:r>
            <a:r>
              <a:rPr lang="en-US" dirty="0" smtClean="0"/>
              <a:t>HEMS Tool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HEMS Tool migration to operational ADDS</a:t>
            </a:r>
            <a:endParaRPr lang="en-US" dirty="0"/>
          </a:p>
          <a:p>
            <a:pPr marL="227013" indent="-227013">
              <a:defRPr/>
            </a:pPr>
            <a:endParaRPr lang="en-US" sz="2000" dirty="0"/>
          </a:p>
          <a:p>
            <a:pPr marL="0" indent="0" algn="ctr"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0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1700" cy="1143000"/>
          </a:xfrm>
        </p:spPr>
        <p:txBody>
          <a:bodyPr/>
          <a:lstStyle/>
          <a:p>
            <a:r>
              <a:rPr lang="en-US" dirty="0" smtClean="0"/>
              <a:t>In-Flight 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51500" y="950802"/>
            <a:ext cx="302418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Why?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  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600" b="0" dirty="0" smtClean="0">
                <a:cs typeface="+mn-cs"/>
              </a:rPr>
              <a:t>To produce advanced in-flight icing detection and forecast algorithms that can mitigate the safety, capacity and efficiency impact of aircraft icing on the NAS</a:t>
            </a:r>
            <a:br>
              <a:rPr lang="en-US" sz="1600" b="0" dirty="0" smtClean="0">
                <a:cs typeface="+mn-cs"/>
              </a:rPr>
            </a:br>
            <a:endParaRPr lang="en-US" sz="1600" b="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800" y="4332496"/>
            <a:ext cx="786129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233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What Has Been Accomplished?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Enhancement </a:t>
            </a:r>
            <a:r>
              <a:rPr lang="en-US" sz="1600" b="0" dirty="0"/>
              <a:t>to operational CIP and FIP </a:t>
            </a:r>
            <a:r>
              <a:rPr lang="en-US" sz="1600" b="0" dirty="0" smtClean="0"/>
              <a:t>on </a:t>
            </a:r>
            <a:r>
              <a:rPr lang="en-US" sz="1600" b="0" dirty="0"/>
              <a:t>ADDS to enable use of </a:t>
            </a:r>
            <a:r>
              <a:rPr lang="en-US" sz="1600" b="0" dirty="0" smtClean="0"/>
              <a:t>WRF-RAP  </a:t>
            </a:r>
            <a:r>
              <a:rPr lang="en-US" sz="1600" b="0" dirty="0"/>
              <a:t>delivered to AWC and </a:t>
            </a:r>
            <a:r>
              <a:rPr lang="en-US" sz="1600" b="0" dirty="0" smtClean="0"/>
              <a:t>implemented operationally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CIP-FIP high-resolution algorithms </a:t>
            </a:r>
            <a:r>
              <a:rPr lang="en-US" sz="1600" b="0" dirty="0"/>
              <a:t>to </a:t>
            </a:r>
            <a:r>
              <a:rPr lang="en-US" sz="1600" b="0" dirty="0" smtClean="0"/>
              <a:t>AWC </a:t>
            </a:r>
            <a:r>
              <a:rPr lang="en-US" sz="1600" b="0" dirty="0"/>
              <a:t>for operational testing &amp; </a:t>
            </a:r>
            <a:r>
              <a:rPr lang="en-US" sz="1600" b="0" dirty="0" smtClean="0"/>
              <a:t>validation</a:t>
            </a:r>
            <a:endParaRPr lang="en-US" sz="16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Using Alaska HRRR model </a:t>
            </a:r>
            <a:r>
              <a:rPr lang="en-US" sz="1600" b="0" dirty="0"/>
              <a:t>data and </a:t>
            </a:r>
            <a:r>
              <a:rPr lang="en-US" sz="1600" b="0" dirty="0" smtClean="0"/>
              <a:t>polar-orbiting satellite to </a:t>
            </a:r>
            <a:r>
              <a:rPr lang="en-US" sz="1600" b="0" dirty="0"/>
              <a:t>enhance development of Icing Product </a:t>
            </a:r>
            <a:r>
              <a:rPr lang="en-US" sz="1600" b="0" dirty="0" smtClean="0"/>
              <a:t>Alaska</a:t>
            </a:r>
            <a:endParaRPr lang="en-US" sz="1600" b="0" dirty="0"/>
          </a:p>
        </p:txBody>
      </p:sp>
      <p:pic>
        <p:nvPicPr>
          <p:cNvPr id="7" name="Picture 2" descr="http://www.aviationweather.gov/adds/icing/displayIcg.php?fcst_hr=00&amp;icg_type=CIPSEVO&amp;height=m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50802"/>
            <a:ext cx="4705350" cy="33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3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35"/>
            <a:ext cx="8229600" cy="1143000"/>
          </a:xfrm>
        </p:spPr>
        <p:txBody>
          <a:bodyPr/>
          <a:lstStyle/>
          <a:p>
            <a:r>
              <a:rPr lang="en-US" dirty="0" smtClean="0"/>
              <a:t>In-Flight Icing:  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06500"/>
            <a:ext cx="8229600" cy="4525566"/>
          </a:xfrm>
        </p:spPr>
        <p:txBody>
          <a:bodyPr/>
          <a:lstStyle/>
          <a:p>
            <a:pPr marL="285750" indent="-285750">
              <a:defRPr/>
            </a:pPr>
            <a:r>
              <a:rPr lang="en-US" sz="2400" dirty="0" smtClean="0">
                <a:latin typeface="Arial" pitchFamily="34" charset="0"/>
              </a:rPr>
              <a:t>Aircraft-specific </a:t>
            </a:r>
            <a:r>
              <a:rPr lang="en-US" sz="2400" dirty="0">
                <a:latin typeface="Arial" pitchFamily="34" charset="0"/>
              </a:rPr>
              <a:t>icing severity </a:t>
            </a:r>
            <a:r>
              <a:rPr lang="en-US" sz="2400" dirty="0" smtClean="0">
                <a:latin typeface="Arial" pitchFamily="34" charset="0"/>
              </a:rPr>
              <a:t>estimates (MICRO)</a:t>
            </a:r>
          </a:p>
          <a:p>
            <a:pPr marL="685800" lvl="1">
              <a:defRPr/>
            </a:pPr>
            <a:r>
              <a:rPr lang="en-US" sz="2000" dirty="0" smtClean="0">
                <a:latin typeface="Arial" pitchFamily="34" charset="0"/>
              </a:rPr>
              <a:t>Hi-res, in-flight </a:t>
            </a:r>
            <a:r>
              <a:rPr lang="en-US" sz="2000" dirty="0">
                <a:latin typeface="Arial" pitchFamily="34" charset="0"/>
              </a:rPr>
              <a:t>icing diagnosis and forecast that contains frequently-updated fields of liquid water content, </a:t>
            </a:r>
            <a:r>
              <a:rPr lang="en-US" sz="2000" dirty="0" smtClean="0">
                <a:latin typeface="Arial" pitchFamily="34" charset="0"/>
              </a:rPr>
              <a:t>drop </a:t>
            </a:r>
            <a:r>
              <a:rPr lang="en-US" sz="2000" dirty="0">
                <a:latin typeface="Arial" pitchFamily="34" charset="0"/>
              </a:rPr>
              <a:t>size distribution, and </a:t>
            </a:r>
            <a:r>
              <a:rPr lang="en-US" sz="2000" dirty="0" smtClean="0">
                <a:latin typeface="Arial" pitchFamily="34" charset="0"/>
              </a:rPr>
              <a:t>temperature</a:t>
            </a:r>
            <a:br>
              <a:rPr lang="en-US" sz="2000" dirty="0" smtClean="0">
                <a:latin typeface="Arial" pitchFamily="34" charset="0"/>
              </a:rPr>
            </a:br>
            <a:endParaRPr lang="en-US" sz="1600" dirty="0">
              <a:latin typeface="Arial" pitchFamily="34" charset="0"/>
            </a:endParaRPr>
          </a:p>
          <a:p>
            <a:pPr marL="285750" indent="-285750">
              <a:defRPr/>
            </a:pPr>
            <a:r>
              <a:rPr lang="en-US" sz="2400" dirty="0" smtClean="0">
                <a:latin typeface="Arial" pitchFamily="34" charset="0"/>
              </a:rPr>
              <a:t>Icing </a:t>
            </a:r>
            <a:r>
              <a:rPr lang="en-US" sz="2400" dirty="0">
                <a:latin typeface="Arial" pitchFamily="34" charset="0"/>
              </a:rPr>
              <a:t>Product Alaska (IPA</a:t>
            </a:r>
            <a:r>
              <a:rPr lang="en-US" sz="2400" dirty="0" smtClean="0">
                <a:latin typeface="Arial" pitchFamily="34" charset="0"/>
              </a:rPr>
              <a:t>); forecast </a:t>
            </a:r>
            <a:r>
              <a:rPr lang="en-US" sz="2400" dirty="0">
                <a:latin typeface="Arial" pitchFamily="34" charset="0"/>
              </a:rPr>
              <a:t>and a diagnosis </a:t>
            </a:r>
            <a:r>
              <a:rPr lang="en-US" sz="2400" dirty="0" smtClean="0">
                <a:latin typeface="Arial" pitchFamily="34" charset="0"/>
              </a:rPr>
              <a:t>of icing over Alaska</a:t>
            </a:r>
          </a:p>
          <a:p>
            <a:pPr marL="285750" indent="-285750">
              <a:defRPr/>
            </a:pPr>
            <a:endParaRPr lang="en-US" sz="2000" dirty="0">
              <a:latin typeface="Arial" pitchFamily="34" charset="0"/>
            </a:endParaRPr>
          </a:p>
          <a:p>
            <a:pPr marL="285750" indent="-285750">
              <a:defRPr/>
            </a:pPr>
            <a:r>
              <a:rPr lang="en-US" sz="2400" dirty="0" smtClean="0">
                <a:latin typeface="Arial" pitchFamily="34" charset="0"/>
              </a:rPr>
              <a:t>Bug </a:t>
            </a:r>
            <a:r>
              <a:rPr lang="en-US" sz="2400" dirty="0">
                <a:latin typeface="Arial" pitchFamily="34" charset="0"/>
              </a:rPr>
              <a:t>fixes, upgrades, and minor logic fixes to CIP/FIP </a:t>
            </a:r>
            <a:r>
              <a:rPr lang="en-US" sz="2400" dirty="0" smtClean="0">
                <a:latin typeface="Arial" pitchFamily="34" charset="0"/>
              </a:rPr>
              <a:t>Hi-Res required after testing </a:t>
            </a:r>
            <a:r>
              <a:rPr lang="en-US" sz="2400" dirty="0">
                <a:latin typeface="Arial" pitchFamily="34" charset="0"/>
              </a:rPr>
              <a:t>and validation </a:t>
            </a:r>
            <a:r>
              <a:rPr lang="en-US" sz="2400" dirty="0" smtClean="0">
                <a:latin typeface="Arial" pitchFamily="34" charset="0"/>
              </a:rPr>
              <a:t>by  AWC</a:t>
            </a:r>
            <a:br>
              <a:rPr lang="en-US" sz="2400" dirty="0" smtClean="0">
                <a:latin typeface="Arial" pitchFamily="34" charset="0"/>
              </a:rPr>
            </a:br>
            <a:endParaRPr lang="en-US" sz="2000" dirty="0">
              <a:latin typeface="Arial" pitchFamily="34" charset="0"/>
            </a:endParaRPr>
          </a:p>
          <a:p>
            <a:pPr marL="285750" indent="-285750">
              <a:defRPr/>
            </a:pPr>
            <a:r>
              <a:rPr lang="en-US" sz="2400" dirty="0" smtClean="0">
                <a:latin typeface="Arial" pitchFamily="34" charset="0"/>
              </a:rPr>
              <a:t>Evaluation NEXRAD dual-polarization and assessment of the feasibility of its use for icing diagnoses and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5A673-7735-4CC9-B590-A7357C237B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9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B7661A6D23E4E908989B40178397D" ma:contentTypeVersion="0" ma:contentTypeDescription="Create a new document." ma:contentTypeScope="" ma:versionID="9798db03cf3831600ef7adab814d03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79a3d61c0333de7709766ae72c7e6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05C49-5D29-4CEC-BBE9-F221EF6AC7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F4A2B-F39D-47F7-86EF-87B87AD532DD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6B8A09-54AB-4150-90A5-B1621ABDF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21972</TotalTime>
  <Words>745</Words>
  <Application>Microsoft Office PowerPoint</Application>
  <PresentationFormat>On-screen Show (4:3)</PresentationFormat>
  <Paragraphs>137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Photo Editor Photo</vt:lpstr>
      <vt:lpstr>HEMS-related Aviation Weather R&amp;D</vt:lpstr>
      <vt:lpstr>Aviation Weather Research Program</vt:lpstr>
      <vt:lpstr>PowerPoint Presentation</vt:lpstr>
      <vt:lpstr>Numerical Modeling</vt:lpstr>
      <vt:lpstr>MD&amp;E:  What’s Coming?</vt:lpstr>
      <vt:lpstr>C&amp;V</vt:lpstr>
      <vt:lpstr>C&amp;V:  What’s Coming?</vt:lpstr>
      <vt:lpstr>In-Flight Icing</vt:lpstr>
      <vt:lpstr>In-Flight Icing:  What’s Coming?</vt:lpstr>
      <vt:lpstr>Turbulence</vt:lpstr>
      <vt:lpstr>Turbulence:  What’s Coming?</vt:lpstr>
      <vt:lpstr>Quality Assessment (QA) </vt:lpstr>
      <vt:lpstr>QA:  What’s Coming?</vt:lpstr>
      <vt:lpstr>Wx Uncertainty</vt:lpstr>
      <vt:lpstr>Wx Uncertainty:  What’s Coming?</vt:lpstr>
      <vt:lpstr>In addition: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Abelman, Steve (FAA)</cp:lastModifiedBy>
  <cp:revision>368</cp:revision>
  <cp:lastPrinted>2013-06-24T13:47:22Z</cp:lastPrinted>
  <dcterms:created xsi:type="dcterms:W3CDTF">2011-05-28T12:14:52Z</dcterms:created>
  <dcterms:modified xsi:type="dcterms:W3CDTF">2013-12-16T13:25:21Z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0x010100A14B7661A6D23E4E908989B40178397D</vt:lpwstr>
  </property>
</Properties>
</file>