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5"/>
  </p:notesMasterIdLst>
  <p:handoutMasterIdLst>
    <p:handoutMasterId r:id="rId16"/>
  </p:handoutMasterIdLst>
  <p:sldIdLst>
    <p:sldId id="635" r:id="rId3"/>
    <p:sldId id="343" r:id="rId4"/>
    <p:sldId id="331" r:id="rId5"/>
    <p:sldId id="639" r:id="rId6"/>
    <p:sldId id="333" r:id="rId7"/>
    <p:sldId id="340" r:id="rId8"/>
    <p:sldId id="347" r:id="rId9"/>
    <p:sldId id="344" r:id="rId10"/>
    <p:sldId id="641" r:id="rId11"/>
    <p:sldId id="637" r:id="rId12"/>
    <p:sldId id="345" r:id="rId13"/>
    <p:sldId id="63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ter Friendly (LoFi)" id="{AEEEC6F0-60CB-E740-87C3-C08ECF0667BB}">
          <p14:sldIdLst>
            <p14:sldId id="635"/>
            <p14:sldId id="343"/>
            <p14:sldId id="331"/>
            <p14:sldId id="639"/>
            <p14:sldId id="333"/>
            <p14:sldId id="340"/>
            <p14:sldId id="347"/>
            <p14:sldId id="344"/>
            <p14:sldId id="641"/>
            <p14:sldId id="637"/>
            <p14:sldId id="345"/>
            <p14:sldId id="636"/>
          </p14:sldIdLst>
        </p14:section>
        <p14:section name="Screen Only (HiFi)" id="{C91817EF-4B5F-B745-A70A-BD1B3A217B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0820"/>
    <a:srgbClr val="BE0F34"/>
    <a:srgbClr val="AB9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87074" autoAdjust="0"/>
  </p:normalViewPr>
  <p:slideViewPr>
    <p:cSldViewPr snapToGrid="0" snapToObjects="1">
      <p:cViewPr varScale="1">
        <p:scale>
          <a:sx n="114" d="100"/>
          <a:sy n="114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SD:Users:Brower:Documents:AWST:R&amp;D:SWvWASP:ANALYSI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</c:v>
                </c:pt>
              </c:strCache>
            </c:strRef>
          </c:tx>
          <c:dLbls>
            <c:dLbl>
              <c:idx val="0"/>
              <c:layout>
                <c:manualLayout>
                  <c:x val="-0.101398656801494"/>
                  <c:y val="0.10919628522025204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85-4D4F-979A-468F468E64DC}"/>
                </c:ext>
              </c:extLst>
            </c:dLbl>
            <c:dLbl>
              <c:idx val="1"/>
              <c:layout>
                <c:manualLayout>
                  <c:x val="-0.18923492091759289"/>
                  <c:y val="5.2981316366743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Shear &amp; extrapolation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85-4D4F-979A-468F468E64DC}"/>
                </c:ext>
              </c:extLst>
            </c:dLbl>
            <c:dLbl>
              <c:idx val="2"/>
              <c:layout>
                <c:manualLayout>
                  <c:x val="-0.15097037994190543"/>
                  <c:y val="-0.145223938318547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Climate Adjustment</a:t>
                    </a:r>
                  </a:p>
                  <a:p>
                    <a:r>
                      <a:rPr lang="en-US" dirty="0"/>
                      <a:t>(MCP)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85-4D4F-979A-468F468E64DC}"/>
                </c:ext>
              </c:extLst>
            </c:dLbl>
            <c:dLbl>
              <c:idx val="3"/>
              <c:layout>
                <c:manualLayout>
                  <c:x val="8.0690347101620485E-2"/>
                  <c:y val="-0.2316301755006504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sz="1800" dirty="0"/>
                      <a:t>Wind Flow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85-4D4F-979A-468F468E64DC}"/>
                </c:ext>
              </c:extLst>
            </c:dLbl>
            <c:dLbl>
              <c:idx val="4"/>
              <c:layout>
                <c:manualLayout>
                  <c:x val="0.16824027534237262"/>
                  <c:y val="-3.62100467809965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85-4D4F-979A-468F468E64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85-4D4F-979A-468F468E64DC}"/>
                </c:ext>
              </c:extLst>
            </c:dLbl>
            <c:dLbl>
              <c:idx val="6"/>
              <c:layout>
                <c:manualLayout>
                  <c:x val="-9.7258425138663271E-2"/>
                  <c:y val="0.20151668017928276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Other plant</a:t>
                    </a:r>
                  </a:p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losses</a:t>
                    </a:r>
                    <a:endParaRPr lang="en-US" sz="1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85-4D4F-979A-468F468E6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Measurement</c:v>
                </c:pt>
                <c:pt idx="1">
                  <c:v>Shear</c:v>
                </c:pt>
                <c:pt idx="2">
                  <c:v>MCP</c:v>
                </c:pt>
                <c:pt idx="3">
                  <c:v>Wind Flow</c:v>
                </c:pt>
                <c:pt idx="4">
                  <c:v>Wake Loss</c:v>
                </c:pt>
                <c:pt idx="5">
                  <c:v>Turbine Performance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2.7E-2</c:v>
                </c:pt>
                <c:pt idx="1">
                  <c:v>2.9431511661364242E-2</c:v>
                </c:pt>
                <c:pt idx="2">
                  <c:v>2.8800000000000003E-2</c:v>
                </c:pt>
                <c:pt idx="3">
                  <c:v>5.1961524227066326E-2</c:v>
                </c:pt>
                <c:pt idx="4">
                  <c:v>0.03</c:v>
                </c:pt>
                <c:pt idx="5">
                  <c:v>0.04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85-4D4F-979A-468F468E6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Summary!$A$5</c:f>
              <c:strCache>
                <c:ptCount val="1"/>
                <c:pt idx="0">
                  <c:v>JH</c:v>
                </c:pt>
              </c:strCache>
            </c:strRef>
          </c:tx>
          <c:invertIfNegative val="0"/>
          <c:cat>
            <c:strRef>
              <c:f>Summary!$B$19:$D$19</c:f>
              <c:strCache>
                <c:ptCount val="3"/>
                <c:pt idx="0">
                  <c:v>Simple</c:v>
                </c:pt>
                <c:pt idx="1">
                  <c:v>Moderate</c:v>
                </c:pt>
                <c:pt idx="2">
                  <c:v>Complex</c:v>
                </c:pt>
              </c:strCache>
            </c:strRef>
          </c:cat>
          <c:val>
            <c:numRef>
              <c:f>Summary!$B$20:$D$20</c:f>
              <c:numCache>
                <c:formatCode>0.00</c:formatCode>
                <c:ptCount val="3"/>
                <c:pt idx="0">
                  <c:v>0.141556439543607</c:v>
                </c:pt>
                <c:pt idx="1">
                  <c:v>0.137259522326839</c:v>
                </c:pt>
                <c:pt idx="2">
                  <c:v>0.72433797653333298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C-4167-9E39-9FEE103D6CD0}"/>
            </c:ext>
          </c:extLst>
        </c:ser>
        <c:ser>
          <c:idx val="1"/>
          <c:order val="1"/>
          <c:tx>
            <c:strRef>
              <c:f>Summary!$A$6</c:f>
              <c:strCache>
                <c:ptCount val="1"/>
                <c:pt idx="0">
                  <c:v>RANS</c:v>
                </c:pt>
              </c:strCache>
            </c:strRef>
          </c:tx>
          <c:invertIfNegative val="0"/>
          <c:cat>
            <c:strRef>
              <c:f>Summary!$B$19:$D$19</c:f>
              <c:strCache>
                <c:ptCount val="3"/>
                <c:pt idx="0">
                  <c:v>Simple</c:v>
                </c:pt>
                <c:pt idx="1">
                  <c:v>Moderate</c:v>
                </c:pt>
                <c:pt idx="2">
                  <c:v>Complex</c:v>
                </c:pt>
              </c:strCache>
            </c:strRef>
          </c:cat>
          <c:val>
            <c:numRef>
              <c:f>Summary!$B$21:$D$21</c:f>
              <c:numCache>
                <c:formatCode>0.00</c:formatCode>
                <c:ptCount val="3"/>
                <c:pt idx="0">
                  <c:v>0.232589811855137</c:v>
                </c:pt>
                <c:pt idx="1">
                  <c:v>0.167196014872211</c:v>
                </c:pt>
                <c:pt idx="2">
                  <c:v>0.78790736753333301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C-4167-9E39-9FEE103D6CD0}"/>
            </c:ext>
          </c:extLst>
        </c:ser>
        <c:ser>
          <c:idx val="2"/>
          <c:order val="2"/>
          <c:tx>
            <c:strRef>
              <c:f>Summary!$A$7</c:f>
              <c:strCache>
                <c:ptCount val="1"/>
                <c:pt idx="0">
                  <c:v>NWP-MC</c:v>
                </c:pt>
              </c:strCache>
            </c:strRef>
          </c:tx>
          <c:invertIfNegative val="0"/>
          <c:cat>
            <c:strRef>
              <c:f>Summary!$B$19:$D$19</c:f>
              <c:strCache>
                <c:ptCount val="3"/>
                <c:pt idx="0">
                  <c:v>Simple</c:v>
                </c:pt>
                <c:pt idx="1">
                  <c:v>Moderate</c:v>
                </c:pt>
                <c:pt idx="2">
                  <c:v>Complex</c:v>
                </c:pt>
              </c:strCache>
            </c:strRef>
          </c:cat>
          <c:val>
            <c:numRef>
              <c:f>Summary!$B$22:$D$22</c:f>
              <c:numCache>
                <c:formatCode>0.00</c:formatCode>
                <c:ptCount val="3"/>
                <c:pt idx="0">
                  <c:v>8.0663760794530595E-2</c:v>
                </c:pt>
                <c:pt idx="1">
                  <c:v>0.11286300253715199</c:v>
                </c:pt>
                <c:pt idx="2">
                  <c:v>0.39886832560000002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C-4167-9E39-9FEE103D6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568888"/>
        <c:axId val="-2118563352"/>
      </c:barChart>
      <c:catAx>
        <c:axId val="-2118568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Terrain Complexity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118563352"/>
        <c:crosses val="autoZero"/>
        <c:auto val="1"/>
        <c:lblAlgn val="ctr"/>
        <c:lblOffset val="100"/>
        <c:noMultiLvlLbl val="0"/>
      </c:catAx>
      <c:valAx>
        <c:axId val="-2118563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RMSE (m/s)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-2118568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1EE31-CB32-443F-AF7C-F8F2847672D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3FB4371D-D48B-4F51-A4CB-92CF41BB89F9}">
      <dgm:prSet phldrT="[Text]" custT="1"/>
      <dgm:spPr>
        <a:xfrm>
          <a:off x="1799392" y="1916"/>
          <a:ext cx="5220216" cy="567874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 Acquire Monitoring Stations and Site Information</a:t>
          </a:r>
        </a:p>
      </dgm:t>
    </dgm:pt>
    <dgm:pt modelId="{069CB4F6-685D-4F94-92D0-42DB6685D4FD}" type="parTrans" cxnId="{3EF62214-EC8A-4147-B3EF-13AE71E3A82E}">
      <dgm:prSet/>
      <dgm:spPr/>
      <dgm:t>
        <a:bodyPr/>
        <a:lstStyle/>
        <a:p>
          <a:endParaRPr lang="en-US"/>
        </a:p>
      </dgm:t>
    </dgm:pt>
    <dgm:pt modelId="{0371C58B-B214-45C6-A59B-6E5FEACFAA39}" type="sibTrans" cxnId="{3EF62214-EC8A-4147-B3EF-13AE71E3A82E}">
      <dgm:prSet/>
      <dgm:spPr>
        <a:xfrm rot="5400000">
          <a:off x="4303024" y="583987"/>
          <a:ext cx="212952" cy="2555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33271C-CE5F-4B93-B4B4-D50C798E0245}">
      <dgm:prSet phldrT="[Text]" custT="1"/>
      <dgm:spPr>
        <a:xfrm>
          <a:off x="1810647" y="853727"/>
          <a:ext cx="5197706" cy="567874"/>
        </a:xfrm>
        <a:prstGeom prst="roundRect">
          <a:avLst>
            <a:gd name="adj" fmla="val 10000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 Data Validation and Analysis</a:t>
          </a:r>
        </a:p>
      </dgm:t>
    </dgm:pt>
    <dgm:pt modelId="{C8D67531-4A54-433A-B59C-AC45DFBFD581}" type="parTrans" cxnId="{046DF27E-95B6-46B3-84C8-ED2820DAC23A}">
      <dgm:prSet/>
      <dgm:spPr/>
      <dgm:t>
        <a:bodyPr/>
        <a:lstStyle/>
        <a:p>
          <a:endParaRPr lang="en-US"/>
        </a:p>
      </dgm:t>
    </dgm:pt>
    <dgm:pt modelId="{770D9962-9B9E-4FBC-8011-7A97BA3388AB}" type="sibTrans" cxnId="{046DF27E-95B6-46B3-84C8-ED2820DAC23A}">
      <dgm:prSet/>
      <dgm:spPr>
        <a:xfrm rot="5400000">
          <a:off x="4303024" y="1435798"/>
          <a:ext cx="212952" cy="2555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1A91AF-66AA-43C6-92FC-2321E478D02C}">
      <dgm:prSet phldrT="[Text]" custT="1"/>
      <dgm:spPr>
        <a:xfrm>
          <a:off x="1784730" y="3409161"/>
          <a:ext cx="5249541" cy="567874"/>
        </a:xfrm>
        <a:prstGeom prst="roundRect">
          <a:avLst>
            <a:gd name="adj" fmla="val 10000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 Model the Wind Resource Spatial Distribution</a:t>
          </a:r>
        </a:p>
      </dgm:t>
    </dgm:pt>
    <dgm:pt modelId="{11E0F0F3-5FC2-4778-AAE4-B2075F0755CA}" type="parTrans" cxnId="{D85C4C66-0516-47B4-993B-3D08B5955DB0}">
      <dgm:prSet/>
      <dgm:spPr/>
      <dgm:t>
        <a:bodyPr/>
        <a:lstStyle/>
        <a:p>
          <a:endParaRPr lang="en-US"/>
        </a:p>
      </dgm:t>
    </dgm:pt>
    <dgm:pt modelId="{010954A8-F31C-4414-9223-2257DAAD8CD7}" type="sibTrans" cxnId="{D85C4C66-0516-47B4-993B-3D08B5955DB0}">
      <dgm:prSet/>
      <dgm:spPr>
        <a:xfrm rot="5400000">
          <a:off x="4303024" y="3991232"/>
          <a:ext cx="212952" cy="2555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239817-2522-40D3-B039-122754CD0866}">
      <dgm:prSet custT="1"/>
      <dgm:spPr>
        <a:xfrm>
          <a:off x="1810647" y="1705538"/>
          <a:ext cx="5197706" cy="567874"/>
        </a:xfrm>
        <a:prstGeom prst="roundRect">
          <a:avLst>
            <a:gd name="adj" fmla="val 10000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 Estimate the Long-Term Wind Speed at Monitoring Stations  </a:t>
          </a:r>
        </a:p>
      </dgm:t>
    </dgm:pt>
    <dgm:pt modelId="{A0C91EE9-CF0E-47F8-9391-FDF9754D9CC0}" type="parTrans" cxnId="{FD1333F7-3F0A-4780-A720-5187177147CE}">
      <dgm:prSet/>
      <dgm:spPr/>
      <dgm:t>
        <a:bodyPr/>
        <a:lstStyle/>
        <a:p>
          <a:endParaRPr lang="en-US"/>
        </a:p>
      </dgm:t>
    </dgm:pt>
    <dgm:pt modelId="{EE074DEC-D108-424B-8C20-31F2132D2B98}" type="sibTrans" cxnId="{FD1333F7-3F0A-4780-A720-5187177147CE}">
      <dgm:prSet/>
      <dgm:spPr>
        <a:xfrm rot="5400000">
          <a:off x="4303024" y="2287609"/>
          <a:ext cx="212952" cy="2555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E0B190-7BDD-4CD9-BF89-87943B6C5BB0}">
      <dgm:prSet custT="1"/>
      <dgm:spPr>
        <a:xfrm>
          <a:off x="1795746" y="2557350"/>
          <a:ext cx="5227508" cy="567874"/>
        </a:xfrm>
        <a:prstGeom prst="roundRect">
          <a:avLst>
            <a:gd name="adj" fmla="val 10000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 Extrapolate the Wind Speeds to Hub Height</a:t>
          </a:r>
        </a:p>
      </dgm:t>
    </dgm:pt>
    <dgm:pt modelId="{4B239C66-47B0-420B-9B13-C6A09BC5BE4D}" type="parTrans" cxnId="{DBF723BA-1F9F-4450-A6A5-30700CDA3C7C}">
      <dgm:prSet/>
      <dgm:spPr/>
      <dgm:t>
        <a:bodyPr/>
        <a:lstStyle/>
        <a:p>
          <a:endParaRPr lang="en-US"/>
        </a:p>
      </dgm:t>
    </dgm:pt>
    <dgm:pt modelId="{8F8E6162-E4DA-44AA-9D91-391775577FF4}" type="sibTrans" cxnId="{DBF723BA-1F9F-4450-A6A5-30700CDA3C7C}">
      <dgm:prSet/>
      <dgm:spPr>
        <a:xfrm rot="5400000">
          <a:off x="4303024" y="3139420"/>
          <a:ext cx="212952" cy="25554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3424185-C9A8-49E3-B7E2-5C4510D5F07C}">
      <dgm:prSet custT="1"/>
      <dgm:spPr>
        <a:xfrm>
          <a:off x="1821914" y="4260972"/>
          <a:ext cx="5175173" cy="567874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 Estimate the Energy Production and Uncertainty</a:t>
          </a:r>
        </a:p>
      </dgm:t>
    </dgm:pt>
    <dgm:pt modelId="{5977C4DD-6C6E-4896-9164-0ABD9E35E383}" type="parTrans" cxnId="{8FE27F92-8F47-478D-AD4E-CCFED5B602B1}">
      <dgm:prSet/>
      <dgm:spPr/>
      <dgm:t>
        <a:bodyPr/>
        <a:lstStyle/>
        <a:p>
          <a:endParaRPr lang="en-US"/>
        </a:p>
      </dgm:t>
    </dgm:pt>
    <dgm:pt modelId="{AD345F33-DA60-4D77-9755-039D1C4B0D71}" type="sibTrans" cxnId="{8FE27F92-8F47-478D-AD4E-CCFED5B602B1}">
      <dgm:prSet/>
      <dgm:spPr/>
      <dgm:t>
        <a:bodyPr/>
        <a:lstStyle/>
        <a:p>
          <a:endParaRPr lang="en-US"/>
        </a:p>
      </dgm:t>
    </dgm:pt>
    <dgm:pt modelId="{81322E86-94CD-463B-A171-DB59037D3399}" type="pres">
      <dgm:prSet presAssocID="{D8B1EE31-CB32-443F-AF7C-F8F2847672D3}" presName="linearFlow" presStyleCnt="0">
        <dgm:presLayoutVars>
          <dgm:resizeHandles val="exact"/>
        </dgm:presLayoutVars>
      </dgm:prSet>
      <dgm:spPr/>
    </dgm:pt>
    <dgm:pt modelId="{1F3BA13D-ECB6-4FFC-86C0-64D41939BB94}" type="pres">
      <dgm:prSet presAssocID="{3FB4371D-D48B-4F51-A4CB-92CF41BB89F9}" presName="node" presStyleLbl="node1" presStyleIdx="0" presStyleCnt="6" custScaleX="257886">
        <dgm:presLayoutVars>
          <dgm:bulletEnabled val="1"/>
        </dgm:presLayoutVars>
      </dgm:prSet>
      <dgm:spPr/>
    </dgm:pt>
    <dgm:pt modelId="{936409FF-114F-4D97-9924-B072FF788D62}" type="pres">
      <dgm:prSet presAssocID="{0371C58B-B214-45C6-A59B-6E5FEACFAA39}" presName="sibTrans" presStyleLbl="sibTrans2D1" presStyleIdx="0" presStyleCnt="5"/>
      <dgm:spPr/>
    </dgm:pt>
    <dgm:pt modelId="{62D867B1-1E44-4637-ABD3-02CBFB485BCB}" type="pres">
      <dgm:prSet presAssocID="{0371C58B-B214-45C6-A59B-6E5FEACFAA39}" presName="connectorText" presStyleLbl="sibTrans2D1" presStyleIdx="0" presStyleCnt="5"/>
      <dgm:spPr/>
    </dgm:pt>
    <dgm:pt modelId="{A980EBB6-A389-45DB-99AF-F241558A5C5C}" type="pres">
      <dgm:prSet presAssocID="{1A33271C-CE5F-4B93-B4B4-D50C798E0245}" presName="node" presStyleLbl="node1" presStyleIdx="1" presStyleCnt="6" custScaleX="257886">
        <dgm:presLayoutVars>
          <dgm:bulletEnabled val="1"/>
        </dgm:presLayoutVars>
      </dgm:prSet>
      <dgm:spPr/>
    </dgm:pt>
    <dgm:pt modelId="{A7849BE0-C205-4E01-930D-2AAF7111A5A2}" type="pres">
      <dgm:prSet presAssocID="{770D9962-9B9E-4FBC-8011-7A97BA3388AB}" presName="sibTrans" presStyleLbl="sibTrans2D1" presStyleIdx="1" presStyleCnt="5"/>
      <dgm:spPr/>
    </dgm:pt>
    <dgm:pt modelId="{691369F6-F4B6-48C9-BBAE-9A02D86074CB}" type="pres">
      <dgm:prSet presAssocID="{770D9962-9B9E-4FBC-8011-7A97BA3388AB}" presName="connectorText" presStyleLbl="sibTrans2D1" presStyleIdx="1" presStyleCnt="5"/>
      <dgm:spPr/>
    </dgm:pt>
    <dgm:pt modelId="{7005A2E9-8604-421E-B95B-1C54BD6939BE}" type="pres">
      <dgm:prSet presAssocID="{2E239817-2522-40D3-B039-122754CD0866}" presName="node" presStyleLbl="node1" presStyleIdx="2" presStyleCnt="6" custScaleX="257886" custLinFactNeighborX="0">
        <dgm:presLayoutVars>
          <dgm:bulletEnabled val="1"/>
        </dgm:presLayoutVars>
      </dgm:prSet>
      <dgm:spPr/>
    </dgm:pt>
    <dgm:pt modelId="{C53C7FE9-6931-4847-97A3-54EB713BC672}" type="pres">
      <dgm:prSet presAssocID="{EE074DEC-D108-424B-8C20-31F2132D2B98}" presName="sibTrans" presStyleLbl="sibTrans2D1" presStyleIdx="2" presStyleCnt="5"/>
      <dgm:spPr/>
    </dgm:pt>
    <dgm:pt modelId="{897E5E87-FF36-49F7-B297-D34CFDCD9363}" type="pres">
      <dgm:prSet presAssocID="{EE074DEC-D108-424B-8C20-31F2132D2B98}" presName="connectorText" presStyleLbl="sibTrans2D1" presStyleIdx="2" presStyleCnt="5"/>
      <dgm:spPr/>
    </dgm:pt>
    <dgm:pt modelId="{BF8AED29-CF11-451B-9367-F06988AA8AFC}" type="pres">
      <dgm:prSet presAssocID="{62E0B190-7BDD-4CD9-BF89-87943B6C5BB0}" presName="node" presStyleLbl="node1" presStyleIdx="3" presStyleCnt="6" custScaleX="257886">
        <dgm:presLayoutVars>
          <dgm:bulletEnabled val="1"/>
        </dgm:presLayoutVars>
      </dgm:prSet>
      <dgm:spPr/>
    </dgm:pt>
    <dgm:pt modelId="{A75F7908-BEB2-47B0-A497-61DB5B408958}" type="pres">
      <dgm:prSet presAssocID="{8F8E6162-E4DA-44AA-9D91-391775577FF4}" presName="sibTrans" presStyleLbl="sibTrans2D1" presStyleIdx="3" presStyleCnt="5"/>
      <dgm:spPr/>
    </dgm:pt>
    <dgm:pt modelId="{4571F3E2-317D-4721-957A-067DA4A2C71B}" type="pres">
      <dgm:prSet presAssocID="{8F8E6162-E4DA-44AA-9D91-391775577FF4}" presName="connectorText" presStyleLbl="sibTrans2D1" presStyleIdx="3" presStyleCnt="5"/>
      <dgm:spPr/>
    </dgm:pt>
    <dgm:pt modelId="{8D03F7C2-1FC7-4A63-A7DB-E904C6F9CFD6}" type="pres">
      <dgm:prSet presAssocID="{801A91AF-66AA-43C6-92FC-2321E478D02C}" presName="node" presStyleLbl="node1" presStyleIdx="4" presStyleCnt="6" custScaleX="257886">
        <dgm:presLayoutVars>
          <dgm:bulletEnabled val="1"/>
        </dgm:presLayoutVars>
      </dgm:prSet>
      <dgm:spPr/>
    </dgm:pt>
    <dgm:pt modelId="{4D7D9100-BFFD-4000-B71C-1091691008C4}" type="pres">
      <dgm:prSet presAssocID="{010954A8-F31C-4414-9223-2257DAAD8CD7}" presName="sibTrans" presStyleLbl="sibTrans2D1" presStyleIdx="4" presStyleCnt="5"/>
      <dgm:spPr/>
    </dgm:pt>
    <dgm:pt modelId="{BF4F7FFB-C0D4-4CCE-A300-5BA7674C40C4}" type="pres">
      <dgm:prSet presAssocID="{010954A8-F31C-4414-9223-2257DAAD8CD7}" presName="connectorText" presStyleLbl="sibTrans2D1" presStyleIdx="4" presStyleCnt="5"/>
      <dgm:spPr/>
    </dgm:pt>
    <dgm:pt modelId="{151F7D14-BB56-4B82-BE1B-B213EB645D24}" type="pres">
      <dgm:prSet presAssocID="{83424185-C9A8-49E3-B7E2-5C4510D5F07C}" presName="node" presStyleLbl="node1" presStyleIdx="5" presStyleCnt="6" custScaleX="257886">
        <dgm:presLayoutVars>
          <dgm:bulletEnabled val="1"/>
        </dgm:presLayoutVars>
      </dgm:prSet>
      <dgm:spPr/>
    </dgm:pt>
  </dgm:ptLst>
  <dgm:cxnLst>
    <dgm:cxn modelId="{3EF62214-EC8A-4147-B3EF-13AE71E3A82E}" srcId="{D8B1EE31-CB32-443F-AF7C-F8F2847672D3}" destId="{3FB4371D-D48B-4F51-A4CB-92CF41BB89F9}" srcOrd="0" destOrd="0" parTransId="{069CB4F6-685D-4F94-92D0-42DB6685D4FD}" sibTransId="{0371C58B-B214-45C6-A59B-6E5FEACFAA39}"/>
    <dgm:cxn modelId="{6DD0551E-6553-4059-A4FE-DCBBDEBB3066}" type="presOf" srcId="{8F8E6162-E4DA-44AA-9D91-391775577FF4}" destId="{A75F7908-BEB2-47B0-A497-61DB5B408958}" srcOrd="0" destOrd="0" presId="urn:microsoft.com/office/officeart/2005/8/layout/process2"/>
    <dgm:cxn modelId="{69B6AA2C-01B5-4912-B83C-DA126D5250E1}" type="presOf" srcId="{2E239817-2522-40D3-B039-122754CD0866}" destId="{7005A2E9-8604-421E-B95B-1C54BD6939BE}" srcOrd="0" destOrd="0" presId="urn:microsoft.com/office/officeart/2005/8/layout/process2"/>
    <dgm:cxn modelId="{E9276C2D-66FE-4CA8-ADD5-B2638F5CC3CE}" type="presOf" srcId="{83424185-C9A8-49E3-B7E2-5C4510D5F07C}" destId="{151F7D14-BB56-4B82-BE1B-B213EB645D24}" srcOrd="0" destOrd="0" presId="urn:microsoft.com/office/officeart/2005/8/layout/process2"/>
    <dgm:cxn modelId="{E0C1C72D-089B-4B0C-9D23-B907DA39D8C5}" type="presOf" srcId="{0371C58B-B214-45C6-A59B-6E5FEACFAA39}" destId="{62D867B1-1E44-4637-ABD3-02CBFB485BCB}" srcOrd="1" destOrd="0" presId="urn:microsoft.com/office/officeart/2005/8/layout/process2"/>
    <dgm:cxn modelId="{05002130-CABD-4A77-BCEB-3AC3B9DECCB4}" type="presOf" srcId="{EE074DEC-D108-424B-8C20-31F2132D2B98}" destId="{897E5E87-FF36-49F7-B297-D34CFDCD9363}" srcOrd="1" destOrd="0" presId="urn:microsoft.com/office/officeart/2005/8/layout/process2"/>
    <dgm:cxn modelId="{15993134-EA41-4B72-AAE3-F44627854FE3}" type="presOf" srcId="{0371C58B-B214-45C6-A59B-6E5FEACFAA39}" destId="{936409FF-114F-4D97-9924-B072FF788D62}" srcOrd="0" destOrd="0" presId="urn:microsoft.com/office/officeart/2005/8/layout/process2"/>
    <dgm:cxn modelId="{BC92A042-18D1-4B8D-B40D-51B16F152F21}" type="presOf" srcId="{1A33271C-CE5F-4B93-B4B4-D50C798E0245}" destId="{A980EBB6-A389-45DB-99AF-F241558A5C5C}" srcOrd="0" destOrd="0" presId="urn:microsoft.com/office/officeart/2005/8/layout/process2"/>
    <dgm:cxn modelId="{D85C4C66-0516-47B4-993B-3D08B5955DB0}" srcId="{D8B1EE31-CB32-443F-AF7C-F8F2847672D3}" destId="{801A91AF-66AA-43C6-92FC-2321E478D02C}" srcOrd="4" destOrd="0" parTransId="{11E0F0F3-5FC2-4778-AAE4-B2075F0755CA}" sibTransId="{010954A8-F31C-4414-9223-2257DAAD8CD7}"/>
    <dgm:cxn modelId="{3983294B-870B-4569-8AF9-19E7D564E0BE}" type="presOf" srcId="{010954A8-F31C-4414-9223-2257DAAD8CD7}" destId="{BF4F7FFB-C0D4-4CCE-A300-5BA7674C40C4}" srcOrd="1" destOrd="0" presId="urn:microsoft.com/office/officeart/2005/8/layout/process2"/>
    <dgm:cxn modelId="{012E6775-BC68-4887-9608-F0B4766D5EBF}" type="presOf" srcId="{8F8E6162-E4DA-44AA-9D91-391775577FF4}" destId="{4571F3E2-317D-4721-957A-067DA4A2C71B}" srcOrd="1" destOrd="0" presId="urn:microsoft.com/office/officeart/2005/8/layout/process2"/>
    <dgm:cxn modelId="{046DF27E-95B6-46B3-84C8-ED2820DAC23A}" srcId="{D8B1EE31-CB32-443F-AF7C-F8F2847672D3}" destId="{1A33271C-CE5F-4B93-B4B4-D50C798E0245}" srcOrd="1" destOrd="0" parTransId="{C8D67531-4A54-433A-B59C-AC45DFBFD581}" sibTransId="{770D9962-9B9E-4FBC-8011-7A97BA3388AB}"/>
    <dgm:cxn modelId="{435A2F8A-996F-4016-BEEF-689EBAAC2263}" type="presOf" srcId="{770D9962-9B9E-4FBC-8011-7A97BA3388AB}" destId="{A7849BE0-C205-4E01-930D-2AAF7111A5A2}" srcOrd="0" destOrd="0" presId="urn:microsoft.com/office/officeart/2005/8/layout/process2"/>
    <dgm:cxn modelId="{8FE27F92-8F47-478D-AD4E-CCFED5B602B1}" srcId="{D8B1EE31-CB32-443F-AF7C-F8F2847672D3}" destId="{83424185-C9A8-49E3-B7E2-5C4510D5F07C}" srcOrd="5" destOrd="0" parTransId="{5977C4DD-6C6E-4896-9164-0ABD9E35E383}" sibTransId="{AD345F33-DA60-4D77-9755-039D1C4B0D71}"/>
    <dgm:cxn modelId="{0B5B2B98-CBC1-472E-BA0D-B83B3DBEB2BA}" type="presOf" srcId="{EE074DEC-D108-424B-8C20-31F2132D2B98}" destId="{C53C7FE9-6931-4847-97A3-54EB713BC672}" srcOrd="0" destOrd="0" presId="urn:microsoft.com/office/officeart/2005/8/layout/process2"/>
    <dgm:cxn modelId="{E00658AB-FF95-464C-83AE-A5101BF4CA21}" type="presOf" srcId="{62E0B190-7BDD-4CD9-BF89-87943B6C5BB0}" destId="{BF8AED29-CF11-451B-9367-F06988AA8AFC}" srcOrd="0" destOrd="0" presId="urn:microsoft.com/office/officeart/2005/8/layout/process2"/>
    <dgm:cxn modelId="{F29EA4AC-AA61-4785-B53A-E13C86A2E20B}" type="presOf" srcId="{770D9962-9B9E-4FBC-8011-7A97BA3388AB}" destId="{691369F6-F4B6-48C9-BBAE-9A02D86074CB}" srcOrd="1" destOrd="0" presId="urn:microsoft.com/office/officeart/2005/8/layout/process2"/>
    <dgm:cxn modelId="{34AD28B5-B0BA-4A7D-BEF9-459410B34664}" type="presOf" srcId="{010954A8-F31C-4414-9223-2257DAAD8CD7}" destId="{4D7D9100-BFFD-4000-B71C-1091691008C4}" srcOrd="0" destOrd="0" presId="urn:microsoft.com/office/officeart/2005/8/layout/process2"/>
    <dgm:cxn modelId="{DBF723BA-1F9F-4450-A6A5-30700CDA3C7C}" srcId="{D8B1EE31-CB32-443F-AF7C-F8F2847672D3}" destId="{62E0B190-7BDD-4CD9-BF89-87943B6C5BB0}" srcOrd="3" destOrd="0" parTransId="{4B239C66-47B0-420B-9B13-C6A09BC5BE4D}" sibTransId="{8F8E6162-E4DA-44AA-9D91-391775577FF4}"/>
    <dgm:cxn modelId="{6E5767BA-C548-4D2D-8E67-4F32518D6442}" type="presOf" srcId="{D8B1EE31-CB32-443F-AF7C-F8F2847672D3}" destId="{81322E86-94CD-463B-A171-DB59037D3399}" srcOrd="0" destOrd="0" presId="urn:microsoft.com/office/officeart/2005/8/layout/process2"/>
    <dgm:cxn modelId="{79C476EC-5BA6-41BA-8079-5E2938EDAA54}" type="presOf" srcId="{3FB4371D-D48B-4F51-A4CB-92CF41BB89F9}" destId="{1F3BA13D-ECB6-4FFC-86C0-64D41939BB94}" srcOrd="0" destOrd="0" presId="urn:microsoft.com/office/officeart/2005/8/layout/process2"/>
    <dgm:cxn modelId="{CC9DC9F2-58BB-485B-928D-A40824608DAB}" type="presOf" srcId="{801A91AF-66AA-43C6-92FC-2321E478D02C}" destId="{8D03F7C2-1FC7-4A63-A7DB-E904C6F9CFD6}" srcOrd="0" destOrd="0" presId="urn:microsoft.com/office/officeart/2005/8/layout/process2"/>
    <dgm:cxn modelId="{FD1333F7-3F0A-4780-A720-5187177147CE}" srcId="{D8B1EE31-CB32-443F-AF7C-F8F2847672D3}" destId="{2E239817-2522-40D3-B039-122754CD0866}" srcOrd="2" destOrd="0" parTransId="{A0C91EE9-CF0E-47F8-9391-FDF9754D9CC0}" sibTransId="{EE074DEC-D108-424B-8C20-31F2132D2B98}"/>
    <dgm:cxn modelId="{2C8A3352-41BE-49E5-A75B-59C260F51744}" type="presParOf" srcId="{81322E86-94CD-463B-A171-DB59037D3399}" destId="{1F3BA13D-ECB6-4FFC-86C0-64D41939BB94}" srcOrd="0" destOrd="0" presId="urn:microsoft.com/office/officeart/2005/8/layout/process2"/>
    <dgm:cxn modelId="{075EF23C-C92C-4291-8571-F78896C5AB66}" type="presParOf" srcId="{81322E86-94CD-463B-A171-DB59037D3399}" destId="{936409FF-114F-4D97-9924-B072FF788D62}" srcOrd="1" destOrd="0" presId="urn:microsoft.com/office/officeart/2005/8/layout/process2"/>
    <dgm:cxn modelId="{866CF20C-F1F0-4F6F-B414-4A6B0E800598}" type="presParOf" srcId="{936409FF-114F-4D97-9924-B072FF788D62}" destId="{62D867B1-1E44-4637-ABD3-02CBFB485BCB}" srcOrd="0" destOrd="0" presId="urn:microsoft.com/office/officeart/2005/8/layout/process2"/>
    <dgm:cxn modelId="{7ECAA0B0-534C-439D-8B13-C090B5496301}" type="presParOf" srcId="{81322E86-94CD-463B-A171-DB59037D3399}" destId="{A980EBB6-A389-45DB-99AF-F241558A5C5C}" srcOrd="2" destOrd="0" presId="urn:microsoft.com/office/officeart/2005/8/layout/process2"/>
    <dgm:cxn modelId="{CA5139D5-97F6-45D7-B1E0-BE9EA907841F}" type="presParOf" srcId="{81322E86-94CD-463B-A171-DB59037D3399}" destId="{A7849BE0-C205-4E01-930D-2AAF7111A5A2}" srcOrd="3" destOrd="0" presId="urn:microsoft.com/office/officeart/2005/8/layout/process2"/>
    <dgm:cxn modelId="{94E434D4-7230-4C3A-BA11-D10854BC6227}" type="presParOf" srcId="{A7849BE0-C205-4E01-930D-2AAF7111A5A2}" destId="{691369F6-F4B6-48C9-BBAE-9A02D86074CB}" srcOrd="0" destOrd="0" presId="urn:microsoft.com/office/officeart/2005/8/layout/process2"/>
    <dgm:cxn modelId="{AE5576A6-7C52-46DE-B721-AA4478562D08}" type="presParOf" srcId="{81322E86-94CD-463B-A171-DB59037D3399}" destId="{7005A2E9-8604-421E-B95B-1C54BD6939BE}" srcOrd="4" destOrd="0" presId="urn:microsoft.com/office/officeart/2005/8/layout/process2"/>
    <dgm:cxn modelId="{E740F387-4734-4C0B-8105-4A2629439D55}" type="presParOf" srcId="{81322E86-94CD-463B-A171-DB59037D3399}" destId="{C53C7FE9-6931-4847-97A3-54EB713BC672}" srcOrd="5" destOrd="0" presId="urn:microsoft.com/office/officeart/2005/8/layout/process2"/>
    <dgm:cxn modelId="{024D77A2-5FB1-416E-A414-71080BC5F470}" type="presParOf" srcId="{C53C7FE9-6931-4847-97A3-54EB713BC672}" destId="{897E5E87-FF36-49F7-B297-D34CFDCD9363}" srcOrd="0" destOrd="0" presId="urn:microsoft.com/office/officeart/2005/8/layout/process2"/>
    <dgm:cxn modelId="{973F19F3-1DD6-4478-A0A2-274683810C72}" type="presParOf" srcId="{81322E86-94CD-463B-A171-DB59037D3399}" destId="{BF8AED29-CF11-451B-9367-F06988AA8AFC}" srcOrd="6" destOrd="0" presId="urn:microsoft.com/office/officeart/2005/8/layout/process2"/>
    <dgm:cxn modelId="{31234F65-F0F8-4EE9-8736-BBE863E4C25D}" type="presParOf" srcId="{81322E86-94CD-463B-A171-DB59037D3399}" destId="{A75F7908-BEB2-47B0-A497-61DB5B408958}" srcOrd="7" destOrd="0" presId="urn:microsoft.com/office/officeart/2005/8/layout/process2"/>
    <dgm:cxn modelId="{C27BF16A-E993-4D31-A031-3265E1DF3D43}" type="presParOf" srcId="{A75F7908-BEB2-47B0-A497-61DB5B408958}" destId="{4571F3E2-317D-4721-957A-067DA4A2C71B}" srcOrd="0" destOrd="0" presId="urn:microsoft.com/office/officeart/2005/8/layout/process2"/>
    <dgm:cxn modelId="{85EF78B8-E51A-4519-8379-F2AA2C20C8A8}" type="presParOf" srcId="{81322E86-94CD-463B-A171-DB59037D3399}" destId="{8D03F7C2-1FC7-4A63-A7DB-E904C6F9CFD6}" srcOrd="8" destOrd="0" presId="urn:microsoft.com/office/officeart/2005/8/layout/process2"/>
    <dgm:cxn modelId="{1D06EE85-EDA6-4799-A2BA-F454E6FC21F1}" type="presParOf" srcId="{81322E86-94CD-463B-A171-DB59037D3399}" destId="{4D7D9100-BFFD-4000-B71C-1091691008C4}" srcOrd="9" destOrd="0" presId="urn:microsoft.com/office/officeart/2005/8/layout/process2"/>
    <dgm:cxn modelId="{441F6192-CC37-427B-8CD1-3B7F2310564E}" type="presParOf" srcId="{4D7D9100-BFFD-4000-B71C-1091691008C4}" destId="{BF4F7FFB-C0D4-4CCE-A300-5BA7674C40C4}" srcOrd="0" destOrd="0" presId="urn:microsoft.com/office/officeart/2005/8/layout/process2"/>
    <dgm:cxn modelId="{E454FA62-0D1E-4F8F-8256-9C71F16D5ECF}" type="presParOf" srcId="{81322E86-94CD-463B-A171-DB59037D3399}" destId="{151F7D14-BB56-4B82-BE1B-B213EB645D2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A13D-ECB6-4FFC-86C0-64D41939BB94}">
      <dsp:nvSpPr>
        <dsp:cNvPr id="0" name=""/>
        <dsp:cNvSpPr/>
      </dsp:nvSpPr>
      <dsp:spPr>
        <a:xfrm>
          <a:off x="1483425" y="4273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 Acquire Monitoring Stations and Site Information</a:t>
          </a:r>
        </a:p>
      </dsp:txBody>
      <dsp:txXfrm>
        <a:off x="1500041" y="20889"/>
        <a:ext cx="5818918" cy="534087"/>
      </dsp:txXfrm>
    </dsp:sp>
    <dsp:sp modelId="{936409FF-114F-4D97-9924-B072FF788D62}">
      <dsp:nvSpPr>
        <dsp:cNvPr id="0" name=""/>
        <dsp:cNvSpPr/>
      </dsp:nvSpPr>
      <dsp:spPr>
        <a:xfrm rot="5400000">
          <a:off x="4303128" y="585775"/>
          <a:ext cx="212744" cy="25529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32913" y="607050"/>
        <a:ext cx="153175" cy="148921"/>
      </dsp:txXfrm>
    </dsp:sp>
    <dsp:sp modelId="{A980EBB6-A389-45DB-99AF-F241558A5C5C}">
      <dsp:nvSpPr>
        <dsp:cNvPr id="0" name=""/>
        <dsp:cNvSpPr/>
      </dsp:nvSpPr>
      <dsp:spPr>
        <a:xfrm>
          <a:off x="1483425" y="855252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 Data Validation and Analysis</a:t>
          </a:r>
        </a:p>
      </dsp:txBody>
      <dsp:txXfrm>
        <a:off x="1500041" y="871868"/>
        <a:ext cx="5818918" cy="534087"/>
      </dsp:txXfrm>
    </dsp:sp>
    <dsp:sp modelId="{A7849BE0-C205-4E01-930D-2AAF7111A5A2}">
      <dsp:nvSpPr>
        <dsp:cNvPr id="0" name=""/>
        <dsp:cNvSpPr/>
      </dsp:nvSpPr>
      <dsp:spPr>
        <a:xfrm rot="5400000">
          <a:off x="4303128" y="1436755"/>
          <a:ext cx="212744" cy="25529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32913" y="1458030"/>
        <a:ext cx="153175" cy="148921"/>
      </dsp:txXfrm>
    </dsp:sp>
    <dsp:sp modelId="{7005A2E9-8604-421E-B95B-1C54BD6939BE}">
      <dsp:nvSpPr>
        <dsp:cNvPr id="0" name=""/>
        <dsp:cNvSpPr/>
      </dsp:nvSpPr>
      <dsp:spPr>
        <a:xfrm>
          <a:off x="1483425" y="1706232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 Estimate the Long-Term Wind Speed at Monitoring Stations  </a:t>
          </a:r>
        </a:p>
      </dsp:txBody>
      <dsp:txXfrm>
        <a:off x="1500041" y="1722848"/>
        <a:ext cx="5818918" cy="534087"/>
      </dsp:txXfrm>
    </dsp:sp>
    <dsp:sp modelId="{C53C7FE9-6931-4847-97A3-54EB713BC672}">
      <dsp:nvSpPr>
        <dsp:cNvPr id="0" name=""/>
        <dsp:cNvSpPr/>
      </dsp:nvSpPr>
      <dsp:spPr>
        <a:xfrm rot="5400000">
          <a:off x="4303128" y="2287734"/>
          <a:ext cx="212744" cy="25529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32913" y="2309009"/>
        <a:ext cx="153175" cy="148921"/>
      </dsp:txXfrm>
    </dsp:sp>
    <dsp:sp modelId="{BF8AED29-CF11-451B-9367-F06988AA8AFC}">
      <dsp:nvSpPr>
        <dsp:cNvPr id="0" name=""/>
        <dsp:cNvSpPr/>
      </dsp:nvSpPr>
      <dsp:spPr>
        <a:xfrm>
          <a:off x="1483425" y="2557211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 Extrapolate the Wind Speeds to Hub Height</a:t>
          </a:r>
        </a:p>
      </dsp:txBody>
      <dsp:txXfrm>
        <a:off x="1500041" y="2573827"/>
        <a:ext cx="5818918" cy="534087"/>
      </dsp:txXfrm>
    </dsp:sp>
    <dsp:sp modelId="{A75F7908-BEB2-47B0-A497-61DB5B408958}">
      <dsp:nvSpPr>
        <dsp:cNvPr id="0" name=""/>
        <dsp:cNvSpPr/>
      </dsp:nvSpPr>
      <dsp:spPr>
        <a:xfrm rot="5400000">
          <a:off x="4303128" y="3138713"/>
          <a:ext cx="212744" cy="25529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32913" y="3159988"/>
        <a:ext cx="153175" cy="148921"/>
      </dsp:txXfrm>
    </dsp:sp>
    <dsp:sp modelId="{8D03F7C2-1FC7-4A63-A7DB-E904C6F9CFD6}">
      <dsp:nvSpPr>
        <dsp:cNvPr id="0" name=""/>
        <dsp:cNvSpPr/>
      </dsp:nvSpPr>
      <dsp:spPr>
        <a:xfrm>
          <a:off x="1483425" y="3408190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 Model the Wind Resource Spatial Distribution</a:t>
          </a:r>
        </a:p>
      </dsp:txBody>
      <dsp:txXfrm>
        <a:off x="1500041" y="3424806"/>
        <a:ext cx="5818918" cy="534087"/>
      </dsp:txXfrm>
    </dsp:sp>
    <dsp:sp modelId="{4D7D9100-BFFD-4000-B71C-1091691008C4}">
      <dsp:nvSpPr>
        <dsp:cNvPr id="0" name=""/>
        <dsp:cNvSpPr/>
      </dsp:nvSpPr>
      <dsp:spPr>
        <a:xfrm rot="5400000">
          <a:off x="4303128" y="3989693"/>
          <a:ext cx="212744" cy="25529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32913" y="4010968"/>
        <a:ext cx="153175" cy="148921"/>
      </dsp:txXfrm>
    </dsp:sp>
    <dsp:sp modelId="{151F7D14-BB56-4B82-BE1B-B213EB645D24}">
      <dsp:nvSpPr>
        <dsp:cNvPr id="0" name=""/>
        <dsp:cNvSpPr/>
      </dsp:nvSpPr>
      <dsp:spPr>
        <a:xfrm>
          <a:off x="1483425" y="4259170"/>
          <a:ext cx="5852150" cy="567319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 Estimate the Energy Production and Uncertainty</a:t>
          </a:r>
        </a:p>
      </dsp:txBody>
      <dsp:txXfrm>
        <a:off x="1500041" y="4275786"/>
        <a:ext cx="5818918" cy="534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BBDD-258A-3245-9E76-6E0CFE05E0A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8A93-5AE0-2048-873B-C7F55F24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3BEF-6330-8B4B-BEF1-BC867D360D4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DD5A-981E-F740-ADE0-5BC9A9C4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8195E-5BBD-4B7F-B4F9-15487F9F64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6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Let me start by showing the different steps in a wind resource analysis, basically after having monitored the wind resource for a year or more.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end goal of a wind resource analysis is to accurately estimate the energy production and uncertainty, typically the P50 (average) and the P90/P95/P99 (uncertainty)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This is perhaps not news to all of you, as of course estimating wind resources has always been a challenge and a significant source of uncertainty in energy production estimates. This pie chart shows a typical breakdown of the contributions to the uncertainty of wind projects, with the familiar categories of wind measurement, long-term climate correction or MCP, wind shear, wind flow and wake modeling, and non-wake plant losses. It shows that most of the uncertainty is related in one way or another to the characterization of the resource. The largest single category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 often wind flow. But it is difficult to reduce the overall uncertainty without addressing most of these factors.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wind plant capacity in North America is on the order of 100 MW.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 France on the other hand, wind farms have only a few turbines very close to a single mast and in flat terrain.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Brazil the wind farms are even larger than in the US and are frequently located in moderate to complex terrain.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wide variety of models have been developed reflecting – available computing power – the developer’s understanding of the physical processes most relevant to wind energy. Although</a:t>
            </a:r>
            <a:r>
              <a:rPr lang="en-US" baseline="0" dirty="0"/>
              <a:t> there are exceptions, m</a:t>
            </a:r>
            <a:r>
              <a:rPr lang="en-US" dirty="0"/>
              <a:t>ost</a:t>
            </a:r>
            <a:r>
              <a:rPr lang="en-US" baseline="0" dirty="0"/>
              <a:t> models are physics-based and </a:t>
            </a:r>
            <a:r>
              <a:rPr lang="en-US" dirty="0"/>
              <a:t>are built around</a:t>
            </a:r>
            <a:r>
              <a:rPr lang="en-US" baseline="0" dirty="0"/>
              <a:t> a discretization of the </a:t>
            </a:r>
            <a:r>
              <a:rPr lang="en-US" baseline="0" dirty="0" err="1"/>
              <a:t>Navier</a:t>
            </a:r>
            <a:r>
              <a:rPr lang="en-US" baseline="0" dirty="0"/>
              <a:t>-Stokes equations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speaking, coupled mesoscale-mass consistent models as well as CFD/RANS models are popular in North America. In Europe, CFD/RANS models are prevailing although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be used in simple terrain.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I’ve shown, there’s a broad range of wind flow models currently used for bankable energy production report (aka energy yield assessment).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 standards, national or international, for wind flow modeling but the IEC 61400 – 15 is in progress.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Cost-benefit analysis is required.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relying on WRF LES, is it going to lead to 10% or 0.1% improvement in accuracy or reduction of uncertainty for the wind flow modeling?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 do perform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backcast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” studies every couple of years. Things have improved over the last 10 years. But the validation of wind flow models is limited and different for each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do it well is not straightforward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speed up high-fidelity models to make them more accessible to the industry?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Wait for CPU clock speed to increase?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GPU-accelerated WRF?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2C2-8E46-4074-A907-FE85EA1A7C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pic>
        <p:nvPicPr>
          <p:cNvPr id="6" name="Picture 5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86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3131810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3131810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947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208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2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377475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824780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0" y="-507831"/>
            <a:ext cx="458211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PHOTO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PC: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TBD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Mac: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Click on the photo box—Choose Picture—Picture From File</a:t>
            </a:r>
            <a:endParaRPr lang="en-US" sz="800" dirty="0">
              <a:solidFill>
                <a:schemeClr val="accent2"/>
              </a:solidFill>
              <a:latin typeface="+mn-lt"/>
              <a:ea typeface="Open Sans" charset="0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558634"/>
            <a:ext cx="9144000" cy="2299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1451" y="6345838"/>
            <a:ext cx="320040" cy="31394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UL 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6879851"/>
            <a:ext cx="91541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Insert a PNG of the UL LOGO in either RED or WHITE, whichever looks best with the image behind.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Add the UL LEGAL LINE and change the color to WHITE, GRAY or BLACK, whichever is most legible with the image behind.</a:t>
            </a:r>
            <a:endParaRPr lang="en-US" sz="900" b="0" baseline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2"/>
                </a:solidFill>
              </a:rPr>
              <a:t>UL and the UL logo are trademarks of UL LLC </a:t>
            </a:r>
            <a:r>
              <a:rPr lang="en-US" sz="800" dirty="0">
                <a:solidFill>
                  <a:schemeClr val="accent2"/>
                </a:solidFill>
                <a:latin typeface="+mn-lt"/>
                <a:ea typeface="Open Sans" charset="0"/>
                <a:cs typeface="Arial"/>
              </a:rPr>
              <a:t>© 2016. Proprietary &amp; Confidential.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62973" y="2638058"/>
            <a:ext cx="6614160" cy="1569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32pt centered caps.”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4947635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95925" y="1411872"/>
            <a:ext cx="548257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144000" y="978084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095415"/>
            <a:ext cx="8021160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8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5321332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144000" y="2870700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95733" y="3288926"/>
            <a:ext cx="548640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59473" y="1672373"/>
            <a:ext cx="8021161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3266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805875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9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875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59473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6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59473" y="848671"/>
            <a:ext cx="2743200" cy="1371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893098" y="706226"/>
            <a:ext cx="893098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Client Logos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 should be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fit proportionally to the box. </a:t>
            </a:r>
          </a:p>
          <a:p>
            <a:pPr>
              <a:lnSpc>
                <a:spcPct val="100000"/>
              </a:lnSpc>
            </a:pP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Logo image then choose to resize picture to fit inside placeholder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15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530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2868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151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127096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27096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4530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02868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4530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02868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6198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127096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46198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343014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526395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4</a:t>
            </a:r>
          </a:p>
        </p:txBody>
      </p:sp>
      <p:pic>
        <p:nvPicPr>
          <p:cNvPr id="19" name="Picture 1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7858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36078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93795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449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774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221449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387858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5536079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7193795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6" name="Picture 15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6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419071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615646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1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4753349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419071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556774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615646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4753349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419071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0" name="Picture Placeholder 36"/>
          <p:cNvSpPr>
            <a:spLocks noGrp="1"/>
          </p:cNvSpPr>
          <p:nvPr>
            <p:ph type="pic" sz="quarter" idx="29"/>
          </p:nvPr>
        </p:nvSpPr>
        <p:spPr>
          <a:xfrm>
            <a:off x="556774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615646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2" name="Picture Placeholder 36"/>
          <p:cNvSpPr>
            <a:spLocks noGrp="1"/>
          </p:cNvSpPr>
          <p:nvPr>
            <p:ph type="pic" sz="quarter" idx="31"/>
          </p:nvPr>
        </p:nvSpPr>
        <p:spPr>
          <a:xfrm>
            <a:off x="4753349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8" name="Picture 1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1195" y="0"/>
            <a:ext cx="0" cy="685800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4587240" y="3437063"/>
            <a:ext cx="455676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6872435" y="3464560"/>
            <a:ext cx="0" cy="339344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60628" y="2525198"/>
            <a:ext cx="2980600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4328" y="5560977"/>
            <a:ext cx="2283143" cy="83099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60628" y="5745643"/>
            <a:ext cx="1686491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065073" y="5745643"/>
            <a:ext cx="1690456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9" name="Picture Placeholder 3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39034" y="4530759"/>
            <a:ext cx="777240" cy="7772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92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155937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851492" y="1628898"/>
            <a:ext cx="6858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3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811862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0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+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3879193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941818"/>
            <a:ext cx="5155529" cy="58477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black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8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200826"/>
            <a:ext cx="515552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657225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 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41248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2162149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29" hasCustomPrompt="1"/>
          </p:nvPr>
        </p:nvSpPr>
        <p:spPr>
          <a:xfrm>
            <a:off x="2914916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0" hasCustomPrompt="1"/>
          </p:nvPr>
        </p:nvSpPr>
        <p:spPr>
          <a:xfrm>
            <a:off x="3664584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1" hasCustomPrompt="1"/>
          </p:nvPr>
        </p:nvSpPr>
        <p:spPr>
          <a:xfrm>
            <a:off x="441735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82903"/>
            <a:ext cx="915616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applicable UL Social Media Icons and link them to the target webpages.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PC: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TBD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Mac: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Select Icon—Insert—Hyperlink—Webpage—Insert URL 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3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1037"/>
            <a:ext cx="8229600" cy="411956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Arial" panose="020B0604020202020204" pitchFamily="34" charset="0"/>
              <a:buChar char="»"/>
              <a:defRPr/>
            </a:lvl2pPr>
            <a:lvl4pPr marL="1600200" indent="-228600">
              <a:buFont typeface="Arial" panose="020B0604020202020204" pitchFamily="34" charset="0"/>
              <a:buChar char="»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5720"/>
            <a:ext cx="457200" cy="48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5720"/>
            <a:ext cx="457200" cy="48768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B66405-FC54-4A73-8B5C-DC866765F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157480"/>
            <a:ext cx="8229600" cy="7315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457200" y="6395720"/>
            <a:ext cx="8686800" cy="487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95720"/>
            <a:ext cx="1828800" cy="48768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AWS Truepower, LLC. © 2016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295400"/>
            <a:ext cx="82296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79400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557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1771497"/>
            <a:ext cx="8021160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2400" b="0" cap="none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Current section is highlighted UL red and bold</a:t>
            </a:r>
            <a:br>
              <a:rPr lang="en-US" dirty="0"/>
            </a:br>
            <a:r>
              <a:rPr lang="en-US" dirty="0"/>
              <a:t>Other sections are 50% grey</a:t>
            </a:r>
            <a:br>
              <a:rPr lang="en-US" dirty="0"/>
            </a:br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Agenda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5307"/>
            <a:ext cx="8229600" cy="44303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42" y="293211"/>
            <a:ext cx="358967" cy="35896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137595"/>
            <a:ext cx="8229600" cy="7271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340" y="6399723"/>
            <a:ext cx="457200" cy="457200"/>
          </a:xfrm>
          <a:prstGeom prst="rect">
            <a:avLst/>
          </a:prstGeom>
          <a:solidFill>
            <a:srgbClr val="003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BF098A5-FBF5-4B8F-A182-52BCBEF76EC8}" type="slidenum">
              <a:rPr lang="en-US" sz="950" smtClean="0"/>
              <a:pPr algn="ctr"/>
              <a:t>‹#›</a:t>
            </a:fld>
            <a:endParaRPr lang="en-US" sz="9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693" y="6400800"/>
            <a:ext cx="8695944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864707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3" y="6508211"/>
            <a:ext cx="291519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</a:rPr>
              <a:t>AWS Truepower, LLC. © 2016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5486"/>
            <a:ext cx="8229600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100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5C33-4421-2542-A51C-3BBC4E0C4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5D946-14D4-5D40-8317-42AAC49B7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642F-8487-AB42-9BCD-3B04DFAB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EF55-1CF9-B44F-8363-8AD79203EFC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34C-A731-A040-B4B6-A8EAC06C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F385-8410-B34B-BDFB-C417B868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A05F-5D12-5E40-BB03-41FD33D0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3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alf Page (BKGD Colo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377475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white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824780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 or white depending on the background color. Go to “Format” then “Slide Background</a:t>
            </a:r>
            <a:r>
              <a:rPr lang="is-IS" dirty="0"/>
              <a:t>” and choose which UL theme color you would like to use under “Fill.”</a:t>
            </a:r>
            <a:r>
              <a:rPr lang="en-US" dirty="0"/>
              <a:t> The background must be a UL theme color. 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54114" y="-3415"/>
            <a:ext cx="1093019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You can change the background color to any UL theme color.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baseline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PC:</a:t>
            </a: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TBD</a:t>
            </a: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Mac:</a:t>
            </a: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Format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—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Slide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b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Background—Fill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(or right click “Format Background”)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40743"/>
            <a:ext cx="318035" cy="3180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0" y="-507831"/>
            <a:ext cx="458211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PHOTO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PC: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TBD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Mac: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Click on the photo box—Choose Picture—Picture From File</a:t>
            </a:r>
            <a:endParaRPr lang="en-US" sz="800" dirty="0">
              <a:solidFill>
                <a:schemeClr val="accent2"/>
              </a:solidFill>
              <a:latin typeface="+mn-lt"/>
              <a:ea typeface="Open Sans" charset="0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6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200826"/>
            <a:ext cx="515552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-507831"/>
            <a:ext cx="915411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INSERT YOUR 16X9 IMAGE INTO THE SLIDE BACKGROUND.</a:t>
            </a: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If you place an image that is not scaled to 16x9 the image will be distorted to fit the slide.</a:t>
            </a:r>
            <a:endParaRPr lang="en-US" sz="900" b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PC:</a:t>
            </a: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TBD</a:t>
            </a: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</a:rPr>
              <a:t>Mac:</a:t>
            </a: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Format—Slide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57128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141248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162149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2920011" y="4946856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3669679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4427541" y="4946856"/>
            <a:ext cx="585788" cy="58521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882903"/>
            <a:ext cx="915616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applicable UL Social Media Icons and link them to the target webpages.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PC: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TBD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Mac: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Select Icon—Insert—Hyperlink—Webpage—Insert URL 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42" y="848671"/>
            <a:ext cx="2334213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UL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rgbClr val="B0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1908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673219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3219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4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57197" y="63732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058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5" r:id="rId3"/>
    <p:sldLayoutId id="2147483695" r:id="rId4"/>
    <p:sldLayoutId id="2147483696" r:id="rId5"/>
    <p:sldLayoutId id="2147483697" r:id="rId6"/>
    <p:sldLayoutId id="2147483671" r:id="rId7"/>
    <p:sldLayoutId id="2147483650" r:id="rId8"/>
    <p:sldLayoutId id="2147483694" r:id="rId9"/>
    <p:sldLayoutId id="2147483659" r:id="rId10"/>
    <p:sldLayoutId id="2147483662" r:id="rId11"/>
    <p:sldLayoutId id="2147483692" r:id="rId12"/>
    <p:sldLayoutId id="2147483663" r:id="rId13"/>
    <p:sldLayoutId id="2147483664" r:id="rId14"/>
    <p:sldLayoutId id="2147483665" r:id="rId15"/>
    <p:sldLayoutId id="2147483666" r:id="rId16"/>
    <p:sldLayoutId id="2147483672" r:id="rId17"/>
    <p:sldLayoutId id="2147483669" r:id="rId18"/>
    <p:sldLayoutId id="2147483719" r:id="rId19"/>
    <p:sldLayoutId id="2147483679" r:id="rId20"/>
    <p:sldLayoutId id="2147483678" r:id="rId21"/>
    <p:sldLayoutId id="2147483673" r:id="rId22"/>
    <p:sldLayoutId id="2147483674" r:id="rId23"/>
    <p:sldLayoutId id="2147483676" r:id="rId24"/>
    <p:sldLayoutId id="2147483693" r:id="rId25"/>
    <p:sldLayoutId id="2147483699" r:id="rId26"/>
    <p:sldLayoutId id="2147483700" r:id="rId27"/>
    <p:sldLayoutId id="2147483718" r:id="rId28"/>
    <p:sldLayoutId id="2147483781" r:id="rId29"/>
    <p:sldLayoutId id="2147483782" r:id="rId30"/>
    <p:sldLayoutId id="2147483783" r:id="rId3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57197" y="63732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1224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ws-dewi.ul.com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6005A1-0350-4344-AE55-550AB5A4C59A}"/>
              </a:ext>
            </a:extLst>
          </p:cNvPr>
          <p:cNvSpPr txBox="1">
            <a:spLocks/>
          </p:cNvSpPr>
          <p:nvPr/>
        </p:nvSpPr>
        <p:spPr bwMode="auto">
          <a:xfrm>
            <a:off x="416051" y="1601222"/>
            <a:ext cx="4358079" cy="142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/>
                <a:ea typeface="Geneva" charset="-128"/>
                <a:cs typeface="Geneva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ea typeface="Geneva" charset="-128"/>
                <a:cs typeface="Genev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ea typeface="Geneva" charset="-128"/>
                <a:cs typeface="Genev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ea typeface="Geneva" charset="-128"/>
                <a:cs typeface="Genev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ea typeface="Geneva" charset="-128"/>
                <a:cs typeface="Genev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Helvetica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Helvetica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Helvetica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Helvetica" charset="0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C70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Wind Resource and Energy Assessment  </a:t>
            </a:r>
          </a:p>
          <a:p>
            <a:pPr lvl="0">
              <a:defRPr/>
            </a:pPr>
            <a:r>
              <a:rPr lang="en-US" sz="3200" dirty="0">
                <a:solidFill>
                  <a:srgbClr val="C70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Consultant’s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6EBFA-8CDA-45FD-BF2B-F45C7905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377" y="1529811"/>
            <a:ext cx="1607344" cy="16073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D4F988-81DE-CE46-BC7D-C81C0E438D61}"/>
              </a:ext>
            </a:extLst>
          </p:cNvPr>
          <p:cNvSpPr txBox="1">
            <a:spLocks/>
          </p:cNvSpPr>
          <p:nvPr/>
        </p:nvSpPr>
        <p:spPr>
          <a:xfrm>
            <a:off x="416052" y="3493777"/>
            <a:ext cx="4276571" cy="58072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1800" b="1" dirty="0">
                <a:solidFill>
                  <a:srgbClr val="002060"/>
                </a:solidFill>
                <a:latin typeface="Calibri Light" panose="020F0302020204030204"/>
              </a:rPr>
              <a:t>October 19</a:t>
            </a:r>
            <a:r>
              <a:rPr lang="en-US" sz="1800" b="1" baseline="30000" dirty="0">
                <a:solidFill>
                  <a:srgbClr val="002060"/>
                </a:solidFill>
                <a:latin typeface="Calibri Light" panose="020F0302020204030204"/>
              </a:rPr>
              <a:t>th</a:t>
            </a:r>
            <a:r>
              <a:rPr lang="en-US" sz="1800" b="1" dirty="0">
                <a:solidFill>
                  <a:srgbClr val="002060"/>
                </a:solidFill>
                <a:latin typeface="Calibri Light" panose="020F0302020204030204"/>
              </a:rPr>
              <a:t>, 2020</a:t>
            </a:r>
          </a:p>
        </p:txBody>
      </p:sp>
      <p:pic>
        <p:nvPicPr>
          <p:cNvPr id="7" name="Picture 14" descr="Image result for energy internet of things">
            <a:extLst>
              <a:ext uri="{FF2B5EF4-FFF2-40B4-BE49-F238E27FC236}">
                <a16:creationId xmlns:a16="http://schemas.microsoft.com/office/drawing/2014/main" id="{F6C45801-F309-6843-BB88-7A3387BA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899" y="4084416"/>
            <a:ext cx="1729513" cy="130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13791413-EDC7-B942-BF88-FEA4E07A7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71"/>
          <a:stretch/>
        </p:blipFill>
        <p:spPr bwMode="auto">
          <a:xfrm>
            <a:off x="2516832" y="4086651"/>
            <a:ext cx="1684853" cy="129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8AFFED6-9D5E-9F4B-87EF-0CBA6F40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9" t="27211" r="8217"/>
          <a:stretch/>
        </p:blipFill>
        <p:spPr bwMode="auto">
          <a:xfrm>
            <a:off x="458011" y="4086651"/>
            <a:ext cx="1806146" cy="132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47C841-1AA2-4B0C-B92B-C7AE13076570}"/>
              </a:ext>
            </a:extLst>
          </p:cNvPr>
          <p:cNvSpPr txBox="1">
            <a:spLocks/>
          </p:cNvSpPr>
          <p:nvPr/>
        </p:nvSpPr>
        <p:spPr>
          <a:xfrm>
            <a:off x="6321626" y="3429000"/>
            <a:ext cx="2765903" cy="77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</a:rPr>
              <a:t>Philippe Beaucage, </a:t>
            </a:r>
            <a:r>
              <a:rPr lang="en-US" sz="1800" dirty="0">
                <a:solidFill>
                  <a:srgbClr val="2F2F2F"/>
                </a:solidFill>
                <a:latin typeface="Calibri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</a:rPr>
              <a:t>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i="1" dirty="0">
                <a:solidFill>
                  <a:srgbClr val="2F2F2F"/>
                </a:solidFill>
                <a:latin typeface="Calibri"/>
              </a:rPr>
              <a:t>Lead Research Scientist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800" i="1" dirty="0">
              <a:solidFill>
                <a:srgbClr val="2F2F2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11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Wind Resource and Energy Assessment in 10 years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4CD86C-1818-437D-82A4-82D5F97A3D30}"/>
              </a:ext>
            </a:extLst>
          </p:cNvPr>
          <p:cNvSpPr txBox="1">
            <a:spLocks/>
          </p:cNvSpPr>
          <p:nvPr/>
        </p:nvSpPr>
        <p:spPr>
          <a:xfrm>
            <a:off x="228600" y="1092200"/>
            <a:ext cx="8229600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Reanalysis data will reach spatial resolutions on the order of 10 km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Running high fidelity models: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mesoscale model coupled with CFD/RANS or LES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GPU-accelerated WRF?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Ensemble modeling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Integrating wind flow modeling and wake modeling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Time series energy modeling (rather than mean wind flow by direction sectors)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where all types of plant losses are tracked separately, at the turbine level and on a 10-minute interval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High-resolution climate modeling for impact of climate change and climate oscillation (ENSO, PDO, etc.) on wind resource over the next 10-20 years </a:t>
            </a:r>
          </a:p>
        </p:txBody>
      </p:sp>
    </p:spTree>
    <p:extLst>
      <p:ext uri="{BB962C8B-B14F-4D97-AF65-F5344CB8AC3E}">
        <p14:creationId xmlns:p14="http://schemas.microsoft.com/office/powerpoint/2010/main" val="35978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Final Remarks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D3B2EA3A-C47D-44B3-B0FF-7C10B92C64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473" y="1109891"/>
            <a:ext cx="8021161" cy="40492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more Verification &amp; Validation (VV) as well as Uncertainty Quantification (UQ)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Cost-benefit analysis of running a high-fidelity model vs. current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still some technical challenges to be addressed with running WRF 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 to bridge the gap between the academia and the industry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Publicly funded research can be useful but needs to be closely coordinated with the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8B8848-3054-409D-86B6-72EC3E3C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6" y="-38500"/>
            <a:ext cx="915362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0170CF-383E-4746-81A0-CC94CF895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55980"/>
            <a:ext cx="9153626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A93FF-6AC8-4213-A546-3D142AAF9397}"/>
              </a:ext>
            </a:extLst>
          </p:cNvPr>
          <p:cNvSpPr txBox="1"/>
          <p:nvPr/>
        </p:nvSpPr>
        <p:spPr>
          <a:xfrm>
            <a:off x="3054561" y="2289963"/>
            <a:ext cx="302525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Philippe Beaucage, PhD</a:t>
            </a:r>
          </a:p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Lead Research Scientist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philippe.beaucage@ul.com</a:t>
            </a:r>
          </a:p>
          <a:p>
            <a:pPr algn="ctr"/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UL Renewables</a:t>
            </a:r>
          </a:p>
          <a:p>
            <a:pPr algn="ctr"/>
            <a:r>
              <a:rPr lang="en-US" dirty="0">
                <a:hlinkClick r:id="rId5"/>
              </a:rPr>
              <a:t>https://aws-dewi.ul.com/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Wind Resource Analysis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5FAE0B11-E5C1-4BB3-920F-B108AF726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093192"/>
              </p:ext>
            </p:extLst>
          </p:nvPr>
        </p:nvGraphicFramePr>
        <p:xfrm>
          <a:off x="162499" y="1013619"/>
          <a:ext cx="8819002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A0663D4-1841-47C8-B80C-53B9E5C3AEB7}"/>
              </a:ext>
            </a:extLst>
          </p:cNvPr>
          <p:cNvSpPr/>
          <p:nvPr/>
        </p:nvSpPr>
        <p:spPr>
          <a:xfrm>
            <a:off x="1588168" y="4350619"/>
            <a:ext cx="5986914" cy="161838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Typical Contributions to Energy Risk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64557894"/>
              </p:ext>
            </p:extLst>
          </p:nvPr>
        </p:nvGraphicFramePr>
        <p:xfrm>
          <a:off x="914401" y="600474"/>
          <a:ext cx="7131485" cy="625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32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Industry Challenges with </a:t>
            </a:r>
            <a:r>
              <a:rPr lang="en-US" sz="2800" b="1" dirty="0">
                <a:solidFill>
                  <a:srgbClr val="BE0F34"/>
                </a:solidFill>
              </a:rPr>
              <a:t>Wind Flow Modeling</a:t>
            </a:r>
            <a:endParaRPr lang="en-US" sz="2800" b="1" dirty="0">
              <a:solidFill>
                <a:srgbClr val="B10820"/>
              </a:solidFill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7B86B81-67B6-4CD0-9773-68F8FA57D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473" y="1034715"/>
            <a:ext cx="8199516" cy="43027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resolution must be ~50 m or better over a domain ~25 km or larger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simulate a wide range of atmospheric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High-fidelity models require much more runtime and expertise than simpler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is limited </a:t>
            </a:r>
          </a:p>
          <a:p>
            <a:pPr lvl="1"/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	clients expects a wind resource analysis in 2-3 weeks</a:t>
            </a:r>
            <a:endParaRPr lang="en-US" b="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 are limited in what they can spend </a:t>
            </a:r>
          </a:p>
          <a:p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 o</a:t>
            </a:r>
            <a:r>
              <a:rPr lang="en-US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order of $1000-$5000 for wind flow model outputs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AWS Truepower, LLC. ©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E0F34"/>
                </a:solidFill>
              </a:rPr>
              <a:t>History of Commercial Wind Flow Models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375" y="1247900"/>
            <a:ext cx="1524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88BE37BC-BDA3-4B16-B2CA-4C70BAFBD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497" y="1247900"/>
            <a:ext cx="9494372" cy="4747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19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AWS Truepower, LLC. ©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E0F34"/>
                </a:solidFill>
              </a:rPr>
              <a:t>Fidelity Level of Wind Flow Models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375" y="1247900"/>
            <a:ext cx="1524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F4ED156-8665-47EA-9CCD-462CEA480B21}"/>
              </a:ext>
            </a:extLst>
          </p:cNvPr>
          <p:cNvSpPr/>
          <p:nvPr/>
        </p:nvSpPr>
        <p:spPr>
          <a:xfrm>
            <a:off x="1495438" y="889000"/>
            <a:ext cx="6535024" cy="5587423"/>
          </a:xfrm>
          <a:prstGeom prst="triangl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65CBC-B7F4-43A4-AECE-6353AD9C177D}"/>
              </a:ext>
            </a:extLst>
          </p:cNvPr>
          <p:cNvSpPr txBox="1"/>
          <p:nvPr/>
        </p:nvSpPr>
        <p:spPr>
          <a:xfrm>
            <a:off x="3410393" y="5942325"/>
            <a:ext cx="269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Linear (e.g. </a:t>
            </a:r>
            <a:r>
              <a:rPr lang="en-US" b="1" dirty="0" err="1">
                <a:solidFill>
                  <a:schemeClr val="bg1"/>
                </a:solidFill>
              </a:rPr>
              <a:t>WAsP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829B39-9426-4140-BE96-D2B297C8C48D}"/>
              </a:ext>
            </a:extLst>
          </p:cNvPr>
          <p:cNvCxnSpPr>
            <a:cxnSpLocks/>
          </p:cNvCxnSpPr>
          <p:nvPr/>
        </p:nvCxnSpPr>
        <p:spPr>
          <a:xfrm>
            <a:off x="1929468" y="5729681"/>
            <a:ext cx="5662569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BAF711-7447-4B07-8326-6D3186094A75}"/>
              </a:ext>
            </a:extLst>
          </p:cNvPr>
          <p:cNvCxnSpPr>
            <a:cxnSpLocks/>
          </p:cNvCxnSpPr>
          <p:nvPr/>
        </p:nvCxnSpPr>
        <p:spPr>
          <a:xfrm>
            <a:off x="2390862" y="4942514"/>
            <a:ext cx="472300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7F501C-1905-459F-8F80-FB9731080E8E}"/>
              </a:ext>
            </a:extLst>
          </p:cNvPr>
          <p:cNvCxnSpPr>
            <a:cxnSpLocks/>
          </p:cNvCxnSpPr>
          <p:nvPr/>
        </p:nvCxnSpPr>
        <p:spPr>
          <a:xfrm>
            <a:off x="2928302" y="4021180"/>
            <a:ext cx="365705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3236D-E94A-4B98-ABED-0B717819AF8F}"/>
              </a:ext>
            </a:extLst>
          </p:cNvPr>
          <p:cNvCxnSpPr>
            <a:cxnSpLocks/>
          </p:cNvCxnSpPr>
          <p:nvPr/>
        </p:nvCxnSpPr>
        <p:spPr>
          <a:xfrm>
            <a:off x="3598877" y="2903989"/>
            <a:ext cx="232375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C7E2EC-C64F-449D-97EB-193CC22A6D09}"/>
              </a:ext>
            </a:extLst>
          </p:cNvPr>
          <p:cNvSpPr txBox="1"/>
          <p:nvPr/>
        </p:nvSpPr>
        <p:spPr>
          <a:xfrm>
            <a:off x="3099674" y="5151317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CFD/RANS (e.g. </a:t>
            </a:r>
            <a:r>
              <a:rPr lang="en-US" b="1" dirty="0" err="1">
                <a:solidFill>
                  <a:schemeClr val="bg1"/>
                </a:solidFill>
              </a:rPr>
              <a:t>OpenFOAM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42619-D2FC-493A-9FA8-325FA171F22A}"/>
              </a:ext>
            </a:extLst>
          </p:cNvPr>
          <p:cNvSpPr txBox="1"/>
          <p:nvPr/>
        </p:nvSpPr>
        <p:spPr>
          <a:xfrm>
            <a:off x="2861190" y="4139025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Coupled mesoscale –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mass-consistent (e.g. </a:t>
            </a:r>
            <a:r>
              <a:rPr lang="en-US" b="1" dirty="0" err="1">
                <a:solidFill>
                  <a:schemeClr val="bg1"/>
                </a:solidFill>
              </a:rPr>
              <a:t>Sitewind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F4E71-E33E-44F5-A5C9-E5F72F9A8210}"/>
              </a:ext>
            </a:extLst>
          </p:cNvPr>
          <p:cNvSpPr txBox="1"/>
          <p:nvPr/>
        </p:nvSpPr>
        <p:spPr>
          <a:xfrm>
            <a:off x="3449005" y="2947243"/>
            <a:ext cx="262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Coupled mesoscale –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CFD/RANS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(e.g. </a:t>
            </a:r>
            <a:r>
              <a:rPr lang="en-US" b="1" dirty="0" err="1">
                <a:solidFill>
                  <a:schemeClr val="bg1"/>
                </a:solidFill>
              </a:rPr>
              <a:t>Ventos</a:t>
            </a:r>
            <a:r>
              <a:rPr lang="en-US" b="1" dirty="0">
                <a:solidFill>
                  <a:schemeClr val="bg1"/>
                </a:solidFill>
              </a:rPr>
              <a:t>/M)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24228A-E92D-462F-8E98-3607575852DB}"/>
              </a:ext>
            </a:extLst>
          </p:cNvPr>
          <p:cNvSpPr txBox="1"/>
          <p:nvPr/>
        </p:nvSpPr>
        <p:spPr>
          <a:xfrm>
            <a:off x="3994739" y="1668353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Coupled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mesoscale –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LES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(e.g. WRF)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E2EEB-3DD5-4D28-8382-56F023034413}"/>
              </a:ext>
            </a:extLst>
          </p:cNvPr>
          <p:cNvSpPr txBox="1"/>
          <p:nvPr/>
        </p:nvSpPr>
        <p:spPr>
          <a:xfrm>
            <a:off x="5397784" y="831747"/>
            <a:ext cx="3688464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LES 	   = Large Eddy Simulations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CFD 	   = Computational Fluid Dynamics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RANS   = Reynolds-averaged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Navier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-Stokes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AD1CFE97-C872-48C8-86FD-F48986AD2D78}"/>
              </a:ext>
            </a:extLst>
          </p:cNvPr>
          <p:cNvSpPr/>
          <p:nvPr/>
        </p:nvSpPr>
        <p:spPr>
          <a:xfrm>
            <a:off x="2005330" y="4373663"/>
            <a:ext cx="881201" cy="1164723"/>
          </a:xfrm>
          <a:prstGeom prst="curvedRightArrow">
            <a:avLst>
              <a:gd name="adj1" fmla="val 25000"/>
              <a:gd name="adj2" fmla="val 66087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B78343DC-B75D-42E0-B330-8AF92A0469B5}"/>
              </a:ext>
            </a:extLst>
          </p:cNvPr>
          <p:cNvSpPr/>
          <p:nvPr/>
        </p:nvSpPr>
        <p:spPr>
          <a:xfrm rot="10800000">
            <a:off x="6495518" y="4260281"/>
            <a:ext cx="881201" cy="1164723"/>
          </a:xfrm>
          <a:prstGeom prst="curvedRightArrow">
            <a:avLst>
              <a:gd name="adj1" fmla="val 25000"/>
              <a:gd name="adj2" fmla="val 66087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Example of a Validation of Wind Flow Models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F1A942-924E-46E2-8380-1C7807E91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70223"/>
              </p:ext>
            </p:extLst>
          </p:nvPr>
        </p:nvGraphicFramePr>
        <p:xfrm>
          <a:off x="462012" y="1232034"/>
          <a:ext cx="7675165" cy="500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E0C080-61BD-4814-8BB6-BA4CA8A9FA4E}"/>
              </a:ext>
            </a:extLst>
          </p:cNvPr>
          <p:cNvSpPr txBox="1"/>
          <p:nvPr/>
        </p:nvSpPr>
        <p:spPr>
          <a:xfrm>
            <a:off x="7131547" y="3212012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Linear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6C158-0409-4FF5-8FFF-D02BC21330BD}"/>
              </a:ext>
            </a:extLst>
          </p:cNvPr>
          <p:cNvSpPr txBox="1"/>
          <p:nvPr/>
        </p:nvSpPr>
        <p:spPr>
          <a:xfrm>
            <a:off x="7139668" y="3551047"/>
            <a:ext cx="7521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FDC79-A73A-43E6-AED2-B461F46F7C57}"/>
              </a:ext>
            </a:extLst>
          </p:cNvPr>
          <p:cNvSpPr txBox="1"/>
          <p:nvPr/>
        </p:nvSpPr>
        <p:spPr>
          <a:xfrm>
            <a:off x="7093819" y="3911887"/>
            <a:ext cx="20501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Coupled mesoscale </a:t>
            </a:r>
          </a:p>
          <a:p>
            <a:r>
              <a:rPr lang="en-US" sz="1600" dirty="0"/>
              <a:t>and mass-consistent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1203C-AF9D-4509-8B27-FE267338AA9E}"/>
              </a:ext>
            </a:extLst>
          </p:cNvPr>
          <p:cNvSpPr txBox="1"/>
          <p:nvPr/>
        </p:nvSpPr>
        <p:spPr>
          <a:xfrm>
            <a:off x="886087" y="6229259"/>
            <a:ext cx="737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Taken from Michael Brower’s presentation at EWEA WRA conference in 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17B9D-B061-4EAD-8AF6-D0315DE55F25}"/>
              </a:ext>
            </a:extLst>
          </p:cNvPr>
          <p:cNvSpPr txBox="1"/>
          <p:nvPr/>
        </p:nvSpPr>
        <p:spPr>
          <a:xfrm>
            <a:off x="1164657" y="721894"/>
            <a:ext cx="649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UL’s internal validation at 9 sites mostly in North America and Spain</a:t>
            </a:r>
          </a:p>
        </p:txBody>
      </p:sp>
    </p:spTree>
    <p:extLst>
      <p:ext uri="{BB962C8B-B14F-4D97-AF65-F5344CB8AC3E}">
        <p14:creationId xmlns:p14="http://schemas.microsoft.com/office/powerpoint/2010/main" val="360523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How can we do better?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7B86B81-67B6-4CD0-9773-68F8FA57D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473" y="1034715"/>
            <a:ext cx="8199516" cy="3951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Better understanding of model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Running higher fidelity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Coupled mesoscale &amp; CFD/RANS model </a:t>
            </a: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no time dimension</a:t>
            </a:r>
            <a:endParaRPr lang="en-US" sz="2200" b="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Coupled mesoscale &amp; LES model </a:t>
            </a: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with time dimension</a:t>
            </a:r>
            <a:endParaRPr lang="en-US" sz="2200" b="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high fidelity models to develop/inform improved reduced order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physics parameterization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bias correction based on machine learning and/or artificial intelligence tools</a:t>
            </a:r>
          </a:p>
        </p:txBody>
      </p:sp>
    </p:spTree>
    <p:extLst>
      <p:ext uri="{BB962C8B-B14F-4D97-AF65-F5344CB8AC3E}">
        <p14:creationId xmlns:p14="http://schemas.microsoft.com/office/powerpoint/2010/main" val="214707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Truepower</a:t>
            </a:r>
            <a:r>
              <a:rPr lang="en-US" dirty="0"/>
              <a:t>, LLC.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B66405-FC54-4A73-8B5C-DC866765FCF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73183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B10820"/>
                </a:solidFill>
              </a:rPr>
              <a:t>Turbine-Induced Wake Modeling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C31879-01C6-40A5-A629-19468593A9AE}"/>
              </a:ext>
            </a:extLst>
          </p:cNvPr>
          <p:cNvSpPr txBox="1">
            <a:spLocks/>
          </p:cNvSpPr>
          <p:nvPr/>
        </p:nvSpPr>
        <p:spPr>
          <a:xfrm>
            <a:off x="228600" y="1092200"/>
            <a:ext cx="8354292" cy="497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no standards for wake modeling but many in the industry rely on “engineering” or linearized RANS models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turbine layout optimization, reduced order models will remain the norm for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forseeable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future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Development is needed in some key areas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Improving wake models to handle different thermal conditions, wake meandering, etc.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Integrating wind flow and wake models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Need more validation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 easy to tease out wakes losses in operational plant data (SCADA)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Wake losses tend to be much larger at offshore wind farms than onshore on average </a:t>
            </a:r>
          </a:p>
        </p:txBody>
      </p:sp>
    </p:spTree>
    <p:extLst>
      <p:ext uri="{BB962C8B-B14F-4D97-AF65-F5344CB8AC3E}">
        <p14:creationId xmlns:p14="http://schemas.microsoft.com/office/powerpoint/2010/main" val="2074187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14|41.5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14|41.5|9.4"/>
</p:tagLst>
</file>

<file path=ppt/theme/theme1.xml><?xml version="1.0" encoding="utf-8"?>
<a:theme xmlns:a="http://schemas.openxmlformats.org/drawingml/2006/main" name="16x9-UL-PPT_TEMPLATE_V2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reen Only (HiFi)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UL Corporate (16x9).potx</Template>
  <TotalTime>12241</TotalTime>
  <Words>1246</Words>
  <Application>Microsoft Office PowerPoint</Application>
  <PresentationFormat>On-screen Show (4:3)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16x9-UL-PPT_TEMPLATE_V2</vt:lpstr>
      <vt:lpstr>Screen Only (HiFi)</vt:lpstr>
      <vt:lpstr>PowerPoint Presentation</vt:lpstr>
      <vt:lpstr>Wind Resource Analysis</vt:lpstr>
      <vt:lpstr>Typical Contributions to Energy Risk</vt:lpstr>
      <vt:lpstr>Industry Challenges with Wind Flow Modeling</vt:lpstr>
      <vt:lpstr>History of Commercial Wind Flow Models</vt:lpstr>
      <vt:lpstr>Fidelity Level of Wind Flow Models</vt:lpstr>
      <vt:lpstr>Example of a Validation of Wind Flow Models</vt:lpstr>
      <vt:lpstr>How can we do better?</vt:lpstr>
      <vt:lpstr>Turbine-Induced Wake Modeling</vt:lpstr>
      <vt:lpstr>Wind Resource and Energy Assessment in 10 years</vt:lpstr>
      <vt:lpstr>Final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Letchos</dc:creator>
  <cp:lastModifiedBy>Beaucage, Philippe</cp:lastModifiedBy>
  <cp:revision>569</cp:revision>
  <dcterms:created xsi:type="dcterms:W3CDTF">2016-05-17T14:47:23Z</dcterms:created>
  <dcterms:modified xsi:type="dcterms:W3CDTF">2020-10-19T12:53:13Z</dcterms:modified>
</cp:coreProperties>
</file>