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5" r:id="rId3"/>
    <p:sldId id="260" r:id="rId4"/>
    <p:sldId id="263" r:id="rId5"/>
    <p:sldId id="264" r:id="rId6"/>
    <p:sldId id="258" r:id="rId7"/>
    <p:sldId id="2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snapToObjects="1">
      <p:cViewPr varScale="1">
        <p:scale>
          <a:sx n="74" d="100"/>
          <a:sy n="74" d="100"/>
        </p:scale>
        <p:origin x="6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477E1-F82B-4441-ADF5-16B0B6B289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DD1E8C-7205-1743-B12B-F6D423E571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48DC29-8408-DE43-8E2B-DBC6BB82F13E}"/>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0BBDDC0C-6E41-AF40-BB17-EAD2FA107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B526EF-5D96-5A4A-A4BC-18E6A0DF6305}"/>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2038265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2652B-6EB4-BA48-B281-7957AB6433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8DC725-96EC-694F-A855-5CC20FF0ED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72DD41-A2D3-3847-8FA0-8BF089EBE853}"/>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8D567F92-7FAE-B74F-AB3A-F30F31E0D7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F2C785-1166-DE4A-B096-135CC906724A}"/>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54894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2C3E06-E1AB-7B4C-84AC-C2EDC477D0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6A56BA-D5F4-DD46-B45B-EB565817AA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B43D48-0BDE-C945-912A-29A5F6152F8F}"/>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0D068452-3405-9843-9578-A8F17859E6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74D22E-2066-FD45-BA81-C5E361EAA9A8}"/>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3979700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A644F-AF0E-1041-822C-B6219DF11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CA3FB9-DCF7-0640-8462-A6ECF78A26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95CEA-FC63-834C-BA24-0D18FB31A438}"/>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C64424A8-CDD8-314C-B36C-1D883AD583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8F77C-F633-D949-BC83-EC7BFAB6AF3C}"/>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4249468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7B56-8BEB-2C4D-B7BF-33E8C3C7F8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F2F01A-C79E-884D-8B52-598BFB67E3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AFF24A-8C8D-A147-B6E8-E630FA547F4C}"/>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B6A9BED1-1803-A54B-9C8F-783D75C176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708990-F568-E645-913F-FAF53B40FBE0}"/>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225695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282C1-AE76-8C4C-929C-BF17A958FA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F348E-1CBE-CA40-A18C-B91D4B5F24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29414A-D827-C94F-91A3-97585157CC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BC1D7-5B53-674E-A127-CCBE1F92B4B6}"/>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6" name="Footer Placeholder 5">
            <a:extLst>
              <a:ext uri="{FF2B5EF4-FFF2-40B4-BE49-F238E27FC236}">
                <a16:creationId xmlns:a16="http://schemas.microsoft.com/office/drawing/2014/main" id="{665FF5F8-0137-CC42-B947-8682A57644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EBBE13-5F73-AB45-96DA-6C69B8EEBC5A}"/>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251865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7FD4D-8AD1-584C-8C40-D4B01C624A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3AFEA1-1AAA-0446-A4BC-06CDCB2FC9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9BA82E-AB41-174F-839C-7EACFBC555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888CE3-6E5F-644B-A7F5-824837715E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17F9EF-BBC6-E246-9164-CB32F1EF6E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010111-2677-094B-8151-3970767DB182}"/>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8" name="Footer Placeholder 7">
            <a:extLst>
              <a:ext uri="{FF2B5EF4-FFF2-40B4-BE49-F238E27FC236}">
                <a16:creationId xmlns:a16="http://schemas.microsoft.com/office/drawing/2014/main" id="{CC0C4055-5E8C-2F47-A5F8-12E768EB46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1C1225-535E-694F-BE69-311AA9F57DFF}"/>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421600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9D3AD-1DF7-E541-BA0F-8F2A151408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157F86-071E-1A4E-AC44-02E3AABD17E6}"/>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4" name="Footer Placeholder 3">
            <a:extLst>
              <a:ext uri="{FF2B5EF4-FFF2-40B4-BE49-F238E27FC236}">
                <a16:creationId xmlns:a16="http://schemas.microsoft.com/office/drawing/2014/main" id="{56D86E38-EFFD-7F4C-A79A-2A185E4C7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2BA000-52F8-1F44-93A0-EEB3E4DA69CD}"/>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2374781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C07FFC-2AC1-3B4F-B34E-CE3CB658DF1E}"/>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3" name="Footer Placeholder 2">
            <a:extLst>
              <a:ext uri="{FF2B5EF4-FFF2-40B4-BE49-F238E27FC236}">
                <a16:creationId xmlns:a16="http://schemas.microsoft.com/office/drawing/2014/main" id="{2BE3724F-42A0-6845-B066-4F82EEF855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68D24A-9434-B341-9DA5-B21D46F431A7}"/>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2140827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E1331-1EEA-B544-9358-815010433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827B05-2EC8-8946-915B-E934A114E1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48E0CF-5717-0B4C-9EB5-9776EE4A2D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6A1A10-F645-9D42-A5DB-936E23E7120D}"/>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6" name="Footer Placeholder 5">
            <a:extLst>
              <a:ext uri="{FF2B5EF4-FFF2-40B4-BE49-F238E27FC236}">
                <a16:creationId xmlns:a16="http://schemas.microsoft.com/office/drawing/2014/main" id="{1F8B8C81-E172-C04A-8B6C-63E66C5E15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0F1A64-8D53-7942-A62B-1AC1A4BBA93A}"/>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4065324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3D3BA-7802-7C41-9903-5DCAF3C83E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49D320-B104-294D-8B0D-3A1B5AD375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9E3C4F-38C5-E94A-94FC-D5396CE63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EA0D30-5BE3-0E44-BA46-9D01FAA1CD15}"/>
              </a:ext>
            </a:extLst>
          </p:cNvPr>
          <p:cNvSpPr>
            <a:spLocks noGrp="1"/>
          </p:cNvSpPr>
          <p:nvPr>
            <p:ph type="dt" sz="half" idx="10"/>
          </p:nvPr>
        </p:nvSpPr>
        <p:spPr/>
        <p:txBody>
          <a:bodyPr/>
          <a:lstStyle/>
          <a:p>
            <a:fld id="{1E784AE1-E3AC-2E40-B3E7-944E41B4C358}" type="datetimeFigureOut">
              <a:rPr lang="en-US" smtClean="0"/>
              <a:t>10/16/2020</a:t>
            </a:fld>
            <a:endParaRPr lang="en-US"/>
          </a:p>
        </p:txBody>
      </p:sp>
      <p:sp>
        <p:nvSpPr>
          <p:cNvPr id="6" name="Footer Placeholder 5">
            <a:extLst>
              <a:ext uri="{FF2B5EF4-FFF2-40B4-BE49-F238E27FC236}">
                <a16:creationId xmlns:a16="http://schemas.microsoft.com/office/drawing/2014/main" id="{D67328EB-A350-8141-9671-C339D60829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DB6655-7EB8-704B-8065-4E89A35A30C4}"/>
              </a:ext>
            </a:extLst>
          </p:cNvPr>
          <p:cNvSpPr>
            <a:spLocks noGrp="1"/>
          </p:cNvSpPr>
          <p:nvPr>
            <p:ph type="sldNum" sz="quarter" idx="12"/>
          </p:nvPr>
        </p:nvSpPr>
        <p:spPr/>
        <p:txBody>
          <a:bodyPr/>
          <a:lstStyle/>
          <a:p>
            <a:fld id="{348F0034-90DC-704A-AF31-0733976E0E9F}" type="slidenum">
              <a:rPr lang="en-US" smtClean="0"/>
              <a:t>‹#›</a:t>
            </a:fld>
            <a:endParaRPr lang="en-US"/>
          </a:p>
        </p:txBody>
      </p:sp>
    </p:spTree>
    <p:extLst>
      <p:ext uri="{BB962C8B-B14F-4D97-AF65-F5344CB8AC3E}">
        <p14:creationId xmlns:p14="http://schemas.microsoft.com/office/powerpoint/2010/main" val="3401098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28730F-AA2A-DF4C-879D-E5905AEFB3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9B3F58-E848-0A4E-9BBD-C12D503912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D9C2A8-FAAF-F247-AE96-EEFF03FB73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784AE1-E3AC-2E40-B3E7-944E41B4C358}" type="datetimeFigureOut">
              <a:rPr lang="en-US" smtClean="0"/>
              <a:t>10/16/2020</a:t>
            </a:fld>
            <a:endParaRPr lang="en-US"/>
          </a:p>
        </p:txBody>
      </p:sp>
      <p:sp>
        <p:nvSpPr>
          <p:cNvPr id="5" name="Footer Placeholder 4">
            <a:extLst>
              <a:ext uri="{FF2B5EF4-FFF2-40B4-BE49-F238E27FC236}">
                <a16:creationId xmlns:a16="http://schemas.microsoft.com/office/drawing/2014/main" id="{E0FE98AB-83BD-014F-9690-612F58EA3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C3B05E-CACC-7748-996C-E6FA50F9BB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F0034-90DC-704A-AF31-0733976E0E9F}" type="slidenum">
              <a:rPr lang="en-US" smtClean="0"/>
              <a:t>‹#›</a:t>
            </a:fld>
            <a:endParaRPr lang="en-US"/>
          </a:p>
        </p:txBody>
      </p:sp>
    </p:spTree>
    <p:extLst>
      <p:ext uri="{BB962C8B-B14F-4D97-AF65-F5344CB8AC3E}">
        <p14:creationId xmlns:p14="http://schemas.microsoft.com/office/powerpoint/2010/main" val="3921224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ral.ucar.edu/sites/default/files/public/styles/program_header/public/images/events/istock-177269737.jpg?itok=eJtBvF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5757"/>
            <a:ext cx="12183413" cy="332274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7951" y="2147596"/>
            <a:ext cx="12067505" cy="1325563"/>
          </a:xfrm>
        </p:spPr>
        <p:txBody>
          <a:bodyPr>
            <a:normAutofit fontScale="90000"/>
          </a:bodyPr>
          <a:lstStyle/>
          <a:p>
            <a:pPr algn="ctr"/>
            <a:r>
              <a:rPr lang="en-US" b="1" cap="all" dirty="0">
                <a:solidFill>
                  <a:schemeClr val="accent2"/>
                </a:solidFill>
                <a:effectLst>
                  <a:outerShdw blurRad="38100" dist="38100" dir="2700000" algn="tl">
                    <a:srgbClr val="000000">
                      <a:alpha val="43137"/>
                    </a:srgbClr>
                  </a:outerShdw>
                </a:effectLst>
                <a:latin typeface="Arial Rounded MT Bold" panose="020F0704030504030204" pitchFamily="34" charset="0"/>
              </a:rPr>
              <a:t>WORKSHOP </a:t>
            </a:r>
            <a:r>
              <a:rPr lang="en-US" b="1" cap="all" dirty="0" smtClean="0">
                <a:solidFill>
                  <a:schemeClr val="accent2"/>
                </a:solidFill>
                <a:effectLst>
                  <a:outerShdw blurRad="38100" dist="38100" dir="2700000" algn="tl">
                    <a:srgbClr val="000000">
                      <a:alpha val="43137"/>
                    </a:srgbClr>
                  </a:outerShdw>
                </a:effectLst>
                <a:latin typeface="Arial Rounded MT Bold" panose="020F0704030504030204" pitchFamily="34" charset="0"/>
              </a:rPr>
              <a:t>on ATMOSPHERIC </a:t>
            </a:r>
            <a:r>
              <a:rPr lang="en-US" b="1" cap="all" dirty="0">
                <a:solidFill>
                  <a:schemeClr val="accent2"/>
                </a:solidFill>
                <a:effectLst>
                  <a:outerShdw blurRad="38100" dist="38100" dir="2700000" algn="tl">
                    <a:srgbClr val="000000">
                      <a:alpha val="43137"/>
                    </a:srgbClr>
                  </a:outerShdw>
                </a:effectLst>
                <a:latin typeface="Arial Rounded MT Bold" panose="020F0704030504030204" pitchFamily="34" charset="0"/>
              </a:rPr>
              <a:t>CHALLENGES FOR THE WIND ENERGY </a:t>
            </a:r>
            <a:r>
              <a:rPr lang="en-US" b="1" cap="all" dirty="0" smtClean="0">
                <a:solidFill>
                  <a:schemeClr val="accent2"/>
                </a:solidFill>
                <a:effectLst>
                  <a:outerShdw blurRad="38100" dist="38100" dir="2700000" algn="tl">
                    <a:srgbClr val="000000">
                      <a:alpha val="43137"/>
                    </a:srgbClr>
                  </a:outerShdw>
                </a:effectLst>
                <a:latin typeface="Arial Rounded MT Bold" panose="020F0704030504030204" pitchFamily="34" charset="0"/>
              </a:rPr>
              <a:t>INDUSTRY</a:t>
            </a:r>
            <a:r>
              <a:rPr lang="en-US" cap="all" dirty="0">
                <a:solidFill>
                  <a:schemeClr val="accent2"/>
                </a:solidFill>
              </a:rPr>
              <a:t/>
            </a:r>
            <a:br>
              <a:rPr lang="en-US" cap="all" dirty="0">
                <a:solidFill>
                  <a:schemeClr val="accent2"/>
                </a:solidFill>
              </a:rPr>
            </a:br>
            <a:endParaRPr lang="en-US" dirty="0">
              <a:solidFill>
                <a:schemeClr val="accent2"/>
              </a:solidFill>
            </a:endParaRPr>
          </a:p>
        </p:txBody>
      </p:sp>
      <p:sp>
        <p:nvSpPr>
          <p:cNvPr id="3" name="Content Placeholder 2"/>
          <p:cNvSpPr>
            <a:spLocks noGrp="1"/>
          </p:cNvSpPr>
          <p:nvPr>
            <p:ph idx="1"/>
          </p:nvPr>
        </p:nvSpPr>
        <p:spPr>
          <a:xfrm>
            <a:off x="833904" y="3904120"/>
            <a:ext cx="10515600" cy="3132450"/>
          </a:xfrm>
        </p:spPr>
        <p:txBody>
          <a:bodyPr/>
          <a:lstStyle/>
          <a:p>
            <a:pPr marL="0" indent="0">
              <a:buNone/>
            </a:pPr>
            <a:r>
              <a:rPr lang="en-US" b="1" dirty="0" smtClean="0"/>
              <a:t>Purpose:</a:t>
            </a:r>
            <a:r>
              <a:rPr lang="en-US" dirty="0" smtClean="0"/>
              <a:t> Discuss </a:t>
            </a:r>
            <a:r>
              <a:rPr lang="en-US" dirty="0"/>
              <a:t>the </a:t>
            </a:r>
            <a:r>
              <a:rPr lang="en-US" dirty="0" smtClean="0"/>
              <a:t>Future		</a:t>
            </a:r>
            <a:r>
              <a:rPr lang="en-US" b="1" dirty="0" smtClean="0"/>
              <a:t>Sponsored by:</a:t>
            </a:r>
            <a:endParaRPr lang="en-US" b="1" dirty="0"/>
          </a:p>
          <a:p>
            <a:pPr marL="0" indent="0">
              <a:buNone/>
            </a:pPr>
            <a:r>
              <a:rPr lang="en-US" dirty="0"/>
              <a:t>of Atmospheric </a:t>
            </a:r>
            <a:r>
              <a:rPr lang="en-US" dirty="0" smtClean="0"/>
              <a:t>Modeling		DOE Mesoscale to Microscale</a:t>
            </a:r>
          </a:p>
          <a:p>
            <a:pPr marL="0" indent="0">
              <a:buNone/>
            </a:pPr>
            <a:r>
              <a:rPr lang="en-US" dirty="0" smtClean="0"/>
              <a:t>Research </a:t>
            </a:r>
            <a:r>
              <a:rPr lang="en-US" dirty="0"/>
              <a:t>for Wind </a:t>
            </a:r>
            <a:r>
              <a:rPr lang="en-US" dirty="0" smtClean="0"/>
              <a:t>Energy		Coupling Team</a:t>
            </a:r>
          </a:p>
          <a:p>
            <a:pPr marL="0" indent="0">
              <a:buNone/>
            </a:pPr>
            <a:endParaRPr lang="en-US" dirty="0"/>
          </a:p>
        </p:txBody>
      </p:sp>
      <p:sp>
        <p:nvSpPr>
          <p:cNvPr id="5" name="Rectangle 4"/>
          <p:cNvSpPr/>
          <p:nvPr/>
        </p:nvSpPr>
        <p:spPr>
          <a:xfrm>
            <a:off x="2777544" y="5678721"/>
            <a:ext cx="6096000" cy="1200329"/>
          </a:xfrm>
          <a:prstGeom prst="rect">
            <a:avLst/>
          </a:prstGeom>
          <a:solidFill>
            <a:srgbClr val="0070C0"/>
          </a:solidFill>
        </p:spPr>
        <p:txBody>
          <a:bodyPr>
            <a:spAutoFit/>
          </a:bodyPr>
          <a:lstStyle/>
          <a:p>
            <a:r>
              <a:rPr lang="en-US" dirty="0" err="1">
                <a:solidFill>
                  <a:schemeClr val="bg1"/>
                </a:solidFill>
                <a:latin typeface="Arial" panose="020B0604020202020204" pitchFamily="34" charset="0"/>
              </a:rPr>
              <a:t>u.s.</a:t>
            </a:r>
            <a:r>
              <a:rPr lang="en-US" dirty="0">
                <a:solidFill>
                  <a:schemeClr val="bg1"/>
                </a:solidFill>
                <a:latin typeface="Arial" panose="020B0604020202020204" pitchFamily="34" charset="0"/>
              </a:rPr>
              <a:t> </a:t>
            </a:r>
            <a:r>
              <a:rPr lang="en-US" sz="1100" dirty="0">
                <a:solidFill>
                  <a:schemeClr val="bg1"/>
                </a:solidFill>
                <a:latin typeface="Arial" panose="020B0604020202020204" pitchFamily="34" charset="0"/>
              </a:rPr>
              <a:t>DEPARTMENT </a:t>
            </a:r>
            <a:r>
              <a:rPr lang="en-US" sz="1100" dirty="0" smtClean="0">
                <a:solidFill>
                  <a:schemeClr val="bg1"/>
                </a:solidFill>
                <a:latin typeface="Arial" panose="020B0604020202020204" pitchFamily="34" charset="0"/>
              </a:rPr>
              <a:t>OF</a:t>
            </a:r>
            <a:r>
              <a:rPr lang="en-US" sz="3200" dirty="0" smtClean="0">
                <a:solidFill>
                  <a:schemeClr val="bg1"/>
                </a:solidFill>
                <a:latin typeface="Arial" panose="020B0604020202020204" pitchFamily="34" charset="0"/>
              </a:rPr>
              <a:t>		 </a:t>
            </a:r>
            <a:r>
              <a:rPr lang="en-US" sz="2400" dirty="0">
                <a:solidFill>
                  <a:schemeClr val="bg1"/>
                </a:solidFill>
                <a:latin typeface="Arial" panose="020B0604020202020204" pitchFamily="34" charset="0"/>
              </a:rPr>
              <a:t>Energy Efficiency &amp;</a:t>
            </a:r>
          </a:p>
          <a:p>
            <a:r>
              <a:rPr lang="en-US" sz="4000" b="1" dirty="0">
                <a:solidFill>
                  <a:schemeClr val="bg1"/>
                </a:solidFill>
                <a:latin typeface="Arial" panose="020B0604020202020204" pitchFamily="34" charset="0"/>
              </a:rPr>
              <a:t>ENERGY </a:t>
            </a:r>
            <a:r>
              <a:rPr lang="en-US" sz="4000" b="1" dirty="0" smtClean="0">
                <a:solidFill>
                  <a:schemeClr val="bg1"/>
                </a:solidFill>
                <a:latin typeface="Arial" panose="020B0604020202020204" pitchFamily="34" charset="0"/>
              </a:rPr>
              <a:t>	 </a:t>
            </a:r>
            <a:r>
              <a:rPr lang="en-US" sz="2400" dirty="0" smtClean="0">
                <a:solidFill>
                  <a:schemeClr val="bg1"/>
                </a:solidFill>
                <a:latin typeface="Arial" panose="020B0604020202020204" pitchFamily="34" charset="0"/>
              </a:rPr>
              <a:t>Renewable </a:t>
            </a:r>
            <a:r>
              <a:rPr lang="en-US" sz="2400" dirty="0">
                <a:solidFill>
                  <a:schemeClr val="bg1"/>
                </a:solidFill>
                <a:latin typeface="Arial" panose="020B0604020202020204" pitchFamily="34" charset="0"/>
              </a:rPr>
              <a:t>Energy</a:t>
            </a:r>
          </a:p>
        </p:txBody>
      </p:sp>
    </p:spTree>
    <p:extLst>
      <p:ext uri="{BB962C8B-B14F-4D97-AF65-F5344CB8AC3E}">
        <p14:creationId xmlns:p14="http://schemas.microsoft.com/office/powerpoint/2010/main" val="3188609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latin typeface="Arial Black" panose="020B0A04020102020204" pitchFamily="34" charset="0"/>
              </a:rPr>
              <a:t>Workshop Goal</a:t>
            </a:r>
            <a:endParaRPr lang="en-US" dirty="0">
              <a:solidFill>
                <a:schemeClr val="bg1"/>
              </a:solidFill>
              <a:latin typeface="Arial Black" panose="020B0A04020102020204" pitchFamily="34" charset="0"/>
            </a:endParaRPr>
          </a:p>
        </p:txBody>
      </p:sp>
      <p:sp>
        <p:nvSpPr>
          <p:cNvPr id="3" name="Content Placeholder 2"/>
          <p:cNvSpPr>
            <a:spLocks noGrp="1"/>
          </p:cNvSpPr>
          <p:nvPr>
            <p:ph idx="1"/>
          </p:nvPr>
        </p:nvSpPr>
        <p:spPr>
          <a:xfrm>
            <a:off x="2239603" y="1938315"/>
            <a:ext cx="8065477" cy="4351338"/>
          </a:xfrm>
        </p:spPr>
        <p:txBody>
          <a:bodyPr/>
          <a:lstStyle/>
          <a:p>
            <a:pPr marL="0" indent="0">
              <a:buNone/>
            </a:pPr>
            <a:r>
              <a:rPr lang="en-US" dirty="0" smtClean="0">
                <a:solidFill>
                  <a:schemeClr val="bg1"/>
                </a:solidFill>
                <a:latin typeface="Arial Rounded MT Bold" panose="020F0704030504030204" pitchFamily="34" charset="0"/>
              </a:rPr>
              <a:t>Promote conversation between the research community and industry regarding wind energy modeling research needs</a:t>
            </a:r>
          </a:p>
          <a:p>
            <a:pPr lvl="1"/>
            <a:r>
              <a:rPr lang="en-US" dirty="0" smtClean="0">
                <a:solidFill>
                  <a:schemeClr val="bg1"/>
                </a:solidFill>
                <a:latin typeface="Arial Rounded MT Bold" panose="020F0704030504030204" pitchFamily="34" charset="0"/>
              </a:rPr>
              <a:t>Hear from industry regarding their current modeling, plans for the future, and perception of research needs</a:t>
            </a:r>
          </a:p>
          <a:p>
            <a:pPr lvl="1"/>
            <a:r>
              <a:rPr lang="en-US" dirty="0" smtClean="0">
                <a:solidFill>
                  <a:schemeClr val="bg1"/>
                </a:solidFill>
                <a:latin typeface="Arial Rounded MT Bold" panose="020F0704030504030204" pitchFamily="34" charset="0"/>
              </a:rPr>
              <a:t>Present current state of atmospheric modeling research</a:t>
            </a:r>
          </a:p>
          <a:p>
            <a:pPr lvl="1"/>
            <a:r>
              <a:rPr lang="en-US" dirty="0" smtClean="0">
                <a:solidFill>
                  <a:schemeClr val="bg1"/>
                </a:solidFill>
                <a:latin typeface="Arial Rounded MT Bold" panose="020F0704030504030204" pitchFamily="34" charset="0"/>
              </a:rPr>
              <a:t>Forge a dialog that will inform future research in atmospheric / oceanic modeling for wind energy</a:t>
            </a:r>
          </a:p>
        </p:txBody>
      </p:sp>
    </p:spTree>
    <p:extLst>
      <p:ext uri="{BB962C8B-B14F-4D97-AF65-F5344CB8AC3E}">
        <p14:creationId xmlns:p14="http://schemas.microsoft.com/office/powerpoint/2010/main" val="2560613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40676"/>
            <a:ext cx="12192000" cy="992065"/>
          </a:xfrm>
        </p:spPr>
        <p:txBody>
          <a:bodyPr>
            <a:normAutofit fontScale="90000"/>
          </a:bodyPr>
          <a:lstStyle/>
          <a:p>
            <a:pPr algn="ctr"/>
            <a:r>
              <a:rPr lang="en-US" b="1" dirty="0" smtClean="0">
                <a:solidFill>
                  <a:schemeClr val="bg1"/>
                </a:solidFill>
                <a:latin typeface="Arial" panose="020B0604020202020204" pitchFamily="34" charset="0"/>
                <a:cs typeface="Arial" panose="020B0604020202020204" pitchFamily="34" charset="0"/>
              </a:rPr>
              <a:t>Agenda – Day 1: </a:t>
            </a:r>
            <a:r>
              <a:rPr lang="en-US" b="1" dirty="0">
                <a:solidFill>
                  <a:schemeClr val="bg1"/>
                </a:solidFill>
                <a:latin typeface="Arial" panose="020B0604020202020204" pitchFamily="34" charset="0"/>
                <a:cs typeface="Arial" panose="020B0604020202020204" pitchFamily="34" charset="0"/>
              </a:rPr>
              <a:t>Monday, Oct. 19 </a:t>
            </a:r>
            <a:r>
              <a:rPr lang="en-US" b="1" dirty="0">
                <a:solidFill>
                  <a:schemeClr val="bg1"/>
                </a:solidFill>
                <a:latin typeface="Arial" panose="020B0604020202020204" pitchFamily="34" charset="0"/>
                <a:cs typeface="Arial" panose="020B0604020202020204" pitchFamily="34" charset="0"/>
              </a:rPr>
              <a:t/>
            </a:r>
            <a:br>
              <a:rPr lang="en-US" b="1" dirty="0">
                <a:solidFill>
                  <a:schemeClr val="bg1"/>
                </a:solidFill>
                <a:latin typeface="Arial" panose="020B0604020202020204" pitchFamily="34" charset="0"/>
                <a:cs typeface="Arial" panose="020B0604020202020204" pitchFamily="34" charset="0"/>
              </a:rPr>
            </a:br>
            <a:r>
              <a:rPr lang="en-US" sz="4000" b="1" dirty="0" smtClean="0">
                <a:solidFill>
                  <a:schemeClr val="bg1"/>
                </a:solidFill>
                <a:latin typeface="Arial" panose="020B0604020202020204" pitchFamily="34" charset="0"/>
                <a:cs typeface="Arial" panose="020B0604020202020204" pitchFamily="34" charset="0"/>
              </a:rPr>
              <a:t>Big </a:t>
            </a:r>
            <a:r>
              <a:rPr lang="en-US" sz="4000" b="1" dirty="0">
                <a:solidFill>
                  <a:schemeClr val="bg1"/>
                </a:solidFill>
                <a:latin typeface="Arial" panose="020B0604020202020204" pitchFamily="34" charset="0"/>
                <a:cs typeface="Arial" panose="020B0604020202020204" pitchFamily="34" charset="0"/>
              </a:rPr>
              <a:t>Picture Vision for Atmospheric Science </a:t>
            </a:r>
            <a:r>
              <a:rPr lang="en-US" sz="4000" b="1" dirty="0" smtClean="0">
                <a:solidFill>
                  <a:schemeClr val="bg1"/>
                </a:solidFill>
                <a:latin typeface="Arial" panose="020B0604020202020204" pitchFamily="34" charset="0"/>
                <a:cs typeface="Arial" panose="020B0604020202020204" pitchFamily="34" charset="0"/>
              </a:rPr>
              <a:t>Researc</a:t>
            </a:r>
            <a:r>
              <a:rPr lang="en-US" sz="4000" b="1" dirty="0" smtClean="0">
                <a:solidFill>
                  <a:schemeClr val="bg1"/>
                </a:solidFill>
              </a:rPr>
              <a:t>h</a:t>
            </a:r>
            <a:endParaRPr lang="en-US" sz="4000" dirty="0">
              <a:solidFill>
                <a:schemeClr val="bg1"/>
              </a:solidFill>
              <a:latin typeface="Arial Black" panose="020B0A04020102020204" pitchFamily="34" charset="0"/>
            </a:endParaRPr>
          </a:p>
        </p:txBody>
      </p:sp>
      <p:pic>
        <p:nvPicPr>
          <p:cNvPr id="5" name="Content Placeholder 4"/>
          <p:cNvPicPr>
            <a:picLocks noGrp="1" noChangeAspect="1"/>
          </p:cNvPicPr>
          <p:nvPr>
            <p:ph idx="1"/>
          </p:nvPr>
        </p:nvPicPr>
        <p:blipFill rotWithShape="1">
          <a:blip r:embed="rId2">
            <a:extLst>
              <a:ext uri="{28A0092B-C50C-407E-A947-70E740481C1C}">
                <a14:useLocalDpi xmlns:a14="http://schemas.microsoft.com/office/drawing/2010/main" val="0"/>
              </a:ext>
            </a:extLst>
          </a:blip>
          <a:srcRect l="10805" t="7768" r="11058" b="48131"/>
          <a:stretch/>
        </p:blipFill>
        <p:spPr>
          <a:xfrm>
            <a:off x="2206278" y="1175954"/>
            <a:ext cx="7779444" cy="5682045"/>
          </a:xfrm>
        </p:spPr>
      </p:pic>
    </p:spTree>
    <p:extLst>
      <p:ext uri="{BB962C8B-B14F-4D97-AF65-F5344CB8AC3E}">
        <p14:creationId xmlns:p14="http://schemas.microsoft.com/office/powerpoint/2010/main" val="3392056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40676"/>
            <a:ext cx="12192000" cy="992065"/>
          </a:xfrm>
        </p:spPr>
        <p:txBody>
          <a:bodyPr>
            <a:normAutofit fontScale="90000"/>
          </a:bodyPr>
          <a:lstStyle/>
          <a:p>
            <a:pPr algn="ctr"/>
            <a:r>
              <a:rPr lang="en-US" b="1" dirty="0" smtClean="0">
                <a:solidFill>
                  <a:schemeClr val="bg1"/>
                </a:solidFill>
                <a:latin typeface="Arial" panose="020B0604020202020204" pitchFamily="34" charset="0"/>
                <a:cs typeface="Arial" panose="020B0604020202020204" pitchFamily="34" charset="0"/>
              </a:rPr>
              <a:t>Agenda – Day 2: Tuesday, </a:t>
            </a:r>
            <a:r>
              <a:rPr lang="en-US" b="1" dirty="0">
                <a:solidFill>
                  <a:schemeClr val="bg1"/>
                </a:solidFill>
                <a:latin typeface="Arial" panose="020B0604020202020204" pitchFamily="34" charset="0"/>
                <a:cs typeface="Arial" panose="020B0604020202020204" pitchFamily="34" charset="0"/>
              </a:rPr>
              <a:t>Oct. </a:t>
            </a:r>
            <a:r>
              <a:rPr lang="en-US" b="1" dirty="0" smtClean="0">
                <a:solidFill>
                  <a:schemeClr val="bg1"/>
                </a:solidFill>
                <a:latin typeface="Arial" panose="020B0604020202020204" pitchFamily="34" charset="0"/>
                <a:cs typeface="Arial" panose="020B0604020202020204" pitchFamily="34" charset="0"/>
              </a:rPr>
              <a:t>20 </a:t>
            </a:r>
            <a:r>
              <a:rPr lang="en-US" b="1" dirty="0">
                <a:solidFill>
                  <a:schemeClr val="bg1"/>
                </a:solidFill>
                <a:latin typeface="Arial" panose="020B0604020202020204" pitchFamily="34" charset="0"/>
                <a:cs typeface="Arial" panose="020B0604020202020204" pitchFamily="34" charset="0"/>
              </a:rPr>
              <a:t/>
            </a:r>
            <a:br>
              <a:rPr lang="en-US" b="1" dirty="0">
                <a:solidFill>
                  <a:schemeClr val="bg1"/>
                </a:solidFill>
                <a:latin typeface="Arial" panose="020B0604020202020204" pitchFamily="34" charset="0"/>
                <a:cs typeface="Arial" panose="020B0604020202020204" pitchFamily="34" charset="0"/>
              </a:rPr>
            </a:br>
            <a:r>
              <a:rPr lang="en-US" sz="4000" b="1" dirty="0" smtClean="0">
                <a:solidFill>
                  <a:schemeClr val="bg1"/>
                </a:solidFill>
                <a:latin typeface="Arial" panose="020B0604020202020204" pitchFamily="34" charset="0"/>
                <a:cs typeface="Arial" panose="020B0604020202020204" pitchFamily="34" charset="0"/>
              </a:rPr>
              <a:t>Technical Research Conversations</a:t>
            </a:r>
            <a:endParaRPr lang="en-US" sz="4000" dirty="0">
              <a:solidFill>
                <a:schemeClr val="bg1"/>
              </a:solidFill>
              <a:latin typeface="Arial Black" panose="020B0A04020102020204" pitchFamily="34" charset="0"/>
            </a:endParaRPr>
          </a:p>
        </p:txBody>
      </p:sp>
      <p:pic>
        <p:nvPicPr>
          <p:cNvPr id="3" name="Content Placeholder 2"/>
          <p:cNvPicPr>
            <a:picLocks noGrp="1" noChangeAspect="1"/>
          </p:cNvPicPr>
          <p:nvPr>
            <p:ph idx="1"/>
          </p:nvPr>
        </p:nvPicPr>
        <p:blipFill rotWithShape="1">
          <a:blip r:embed="rId2">
            <a:extLst>
              <a:ext uri="{28A0092B-C50C-407E-A947-70E740481C1C}">
                <a14:useLocalDpi xmlns:a14="http://schemas.microsoft.com/office/drawing/2010/main" val="0"/>
              </a:ext>
            </a:extLst>
          </a:blip>
          <a:srcRect l="10037" t="8064" r="12974" b="52867"/>
          <a:stretch/>
        </p:blipFill>
        <p:spPr>
          <a:xfrm>
            <a:off x="2054030" y="1423788"/>
            <a:ext cx="8274825" cy="5434212"/>
          </a:xfrm>
        </p:spPr>
      </p:pic>
    </p:spTree>
    <p:extLst>
      <p:ext uri="{BB962C8B-B14F-4D97-AF65-F5344CB8AC3E}">
        <p14:creationId xmlns:p14="http://schemas.microsoft.com/office/powerpoint/2010/main" val="3353922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40676"/>
            <a:ext cx="12192000" cy="992065"/>
          </a:xfrm>
        </p:spPr>
        <p:txBody>
          <a:bodyPr>
            <a:normAutofit fontScale="90000"/>
          </a:bodyPr>
          <a:lstStyle/>
          <a:p>
            <a:pPr algn="ctr"/>
            <a:r>
              <a:rPr lang="en-US" b="1" dirty="0" smtClean="0">
                <a:solidFill>
                  <a:schemeClr val="bg1"/>
                </a:solidFill>
                <a:latin typeface="Arial" panose="020B0604020202020204" pitchFamily="34" charset="0"/>
                <a:cs typeface="Arial" panose="020B0604020202020204" pitchFamily="34" charset="0"/>
              </a:rPr>
              <a:t>Agenda – Day 2: Tuesday, </a:t>
            </a:r>
            <a:r>
              <a:rPr lang="en-US" b="1" dirty="0">
                <a:solidFill>
                  <a:schemeClr val="bg1"/>
                </a:solidFill>
                <a:latin typeface="Arial" panose="020B0604020202020204" pitchFamily="34" charset="0"/>
                <a:cs typeface="Arial" panose="020B0604020202020204" pitchFamily="34" charset="0"/>
              </a:rPr>
              <a:t>Oct. </a:t>
            </a:r>
            <a:r>
              <a:rPr lang="en-US" b="1" dirty="0" smtClean="0">
                <a:solidFill>
                  <a:schemeClr val="bg1"/>
                </a:solidFill>
                <a:latin typeface="Arial" panose="020B0604020202020204" pitchFamily="34" charset="0"/>
                <a:cs typeface="Arial" panose="020B0604020202020204" pitchFamily="34" charset="0"/>
              </a:rPr>
              <a:t>20 </a:t>
            </a:r>
            <a:r>
              <a:rPr lang="en-US" b="1" dirty="0">
                <a:solidFill>
                  <a:schemeClr val="bg1"/>
                </a:solidFill>
                <a:latin typeface="Arial" panose="020B0604020202020204" pitchFamily="34" charset="0"/>
                <a:cs typeface="Arial" panose="020B0604020202020204" pitchFamily="34" charset="0"/>
              </a:rPr>
              <a:t/>
            </a:r>
            <a:br>
              <a:rPr lang="en-US" b="1" dirty="0">
                <a:solidFill>
                  <a:schemeClr val="bg1"/>
                </a:solidFill>
                <a:latin typeface="Arial" panose="020B0604020202020204" pitchFamily="34" charset="0"/>
                <a:cs typeface="Arial" panose="020B0604020202020204" pitchFamily="34" charset="0"/>
              </a:rPr>
            </a:br>
            <a:r>
              <a:rPr lang="en-US" sz="4000" b="1" dirty="0" smtClean="0">
                <a:solidFill>
                  <a:schemeClr val="bg1"/>
                </a:solidFill>
                <a:latin typeface="Arial" panose="020B0604020202020204" pitchFamily="34" charset="0"/>
                <a:cs typeface="Arial" panose="020B0604020202020204" pitchFamily="34" charset="0"/>
              </a:rPr>
              <a:t>Break-out Sessions</a:t>
            </a:r>
            <a:endParaRPr lang="en-US" sz="4000" dirty="0">
              <a:solidFill>
                <a:schemeClr val="bg1"/>
              </a:solidFill>
              <a:latin typeface="Arial Black" panose="020B0A04020102020204" pitchFamily="34" charset="0"/>
            </a:endParaRPr>
          </a:p>
        </p:txBody>
      </p:sp>
      <p:pic>
        <p:nvPicPr>
          <p:cNvPr id="3" name="Content Placeholder 2"/>
          <p:cNvPicPr>
            <a:picLocks noGrp="1" noChangeAspect="1"/>
          </p:cNvPicPr>
          <p:nvPr>
            <p:ph idx="1"/>
          </p:nvPr>
        </p:nvPicPr>
        <p:blipFill rotWithShape="1">
          <a:blip r:embed="rId2">
            <a:extLst>
              <a:ext uri="{28A0092B-C50C-407E-A947-70E740481C1C}">
                <a14:useLocalDpi xmlns:a14="http://schemas.microsoft.com/office/drawing/2010/main" val="0"/>
              </a:ext>
            </a:extLst>
          </a:blip>
          <a:srcRect l="9655" t="8064" r="13740" b="43110"/>
          <a:stretch/>
        </p:blipFill>
        <p:spPr>
          <a:xfrm>
            <a:off x="-51515" y="1232510"/>
            <a:ext cx="6555346" cy="5407130"/>
          </a:xfrm>
        </p:spPr>
      </p:pic>
      <p:pic>
        <p:nvPicPr>
          <p:cNvPr id="5" name="Content Placeholder 2"/>
          <p:cNvPicPr>
            <a:picLocks noChangeAspect="1"/>
          </p:cNvPicPr>
          <p:nvPr/>
        </p:nvPicPr>
        <p:blipFill rotWithShape="1">
          <a:blip r:embed="rId2">
            <a:extLst>
              <a:ext uri="{28A0092B-C50C-407E-A947-70E740481C1C}">
                <a14:useLocalDpi xmlns:a14="http://schemas.microsoft.com/office/drawing/2010/main" val="0"/>
              </a:ext>
            </a:extLst>
          </a:blip>
          <a:srcRect l="9655" t="56200" r="13740" b="8767"/>
          <a:stretch/>
        </p:blipFill>
        <p:spPr>
          <a:xfrm>
            <a:off x="5489329" y="1232510"/>
            <a:ext cx="6702671" cy="3966693"/>
          </a:xfrm>
          <a:prstGeom prst="rect">
            <a:avLst/>
          </a:prstGeom>
        </p:spPr>
      </p:pic>
    </p:spTree>
    <p:extLst>
      <p:ext uri="{BB962C8B-B14F-4D97-AF65-F5344CB8AC3E}">
        <p14:creationId xmlns:p14="http://schemas.microsoft.com/office/powerpoint/2010/main" val="2316664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latin typeface="Arial Black" panose="020B0A04020102020204" pitchFamily="34" charset="0"/>
              </a:rPr>
              <a:t>Logistics</a:t>
            </a:r>
            <a:endParaRPr lang="en-US" dirty="0">
              <a:solidFill>
                <a:schemeClr val="bg1"/>
              </a:solidFill>
              <a:latin typeface="Arial Black" panose="020B0A04020102020204" pitchFamily="34" charset="0"/>
            </a:endParaRPr>
          </a:p>
        </p:txBody>
      </p:sp>
      <p:sp>
        <p:nvSpPr>
          <p:cNvPr id="3" name="Content Placeholder 2"/>
          <p:cNvSpPr>
            <a:spLocks noGrp="1"/>
          </p:cNvSpPr>
          <p:nvPr>
            <p:ph idx="1"/>
          </p:nvPr>
        </p:nvSpPr>
        <p:spPr>
          <a:xfrm>
            <a:off x="2625969" y="2054225"/>
            <a:ext cx="8065477" cy="4351338"/>
          </a:xfrm>
        </p:spPr>
        <p:txBody>
          <a:bodyPr/>
          <a:lstStyle/>
          <a:p>
            <a:r>
              <a:rPr lang="en-US" dirty="0" smtClean="0">
                <a:solidFill>
                  <a:schemeClr val="bg1"/>
                </a:solidFill>
                <a:latin typeface="Arial Rounded MT Bold" panose="020F0704030504030204" pitchFamily="34" charset="0"/>
              </a:rPr>
              <a:t>Please keep yourself muted</a:t>
            </a:r>
          </a:p>
          <a:p>
            <a:r>
              <a:rPr lang="en-US" dirty="0" smtClean="0">
                <a:solidFill>
                  <a:schemeClr val="bg1"/>
                </a:solidFill>
                <a:latin typeface="Arial Rounded MT Bold" panose="020F0704030504030204" pitchFamily="34" charset="0"/>
              </a:rPr>
              <a:t>Type questions in the chat – moderator will direct questions</a:t>
            </a:r>
          </a:p>
          <a:p>
            <a:r>
              <a:rPr lang="en-US" dirty="0" smtClean="0">
                <a:solidFill>
                  <a:schemeClr val="bg1"/>
                </a:solidFill>
                <a:latin typeface="Arial Rounded MT Bold" panose="020F0704030504030204" pitchFamily="34" charset="0"/>
              </a:rPr>
              <a:t>Also OK to “Raise Hand”</a:t>
            </a:r>
            <a:endParaRPr lang="en-US" dirty="0">
              <a:solidFill>
                <a:schemeClr val="bg1"/>
              </a:solidFill>
              <a:latin typeface="Arial Rounded MT Bold" panose="020F0704030504030204" pitchFamily="34" charset="0"/>
            </a:endParaRPr>
          </a:p>
        </p:txBody>
      </p:sp>
    </p:spTree>
    <p:extLst>
      <p:ext uri="{BB962C8B-B14F-4D97-AF65-F5344CB8AC3E}">
        <p14:creationId xmlns:p14="http://schemas.microsoft.com/office/powerpoint/2010/main" val="318737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8" name="Rectangle 17"/>
          <p:cNvSpPr/>
          <p:nvPr/>
        </p:nvSpPr>
        <p:spPr>
          <a:xfrm>
            <a:off x="2790423" y="123175"/>
            <a:ext cx="6096000" cy="1366528"/>
          </a:xfrm>
          <a:prstGeom prst="rect">
            <a:avLst/>
          </a:prstGeom>
        </p:spPr>
        <p:txBody>
          <a:bodyPr>
            <a:spAutoFit/>
          </a:bodyPr>
          <a:lstStyle/>
          <a:p>
            <a:pPr algn="ctr">
              <a:lnSpc>
                <a:spcPct val="115000"/>
              </a:lnSpc>
            </a:pPr>
            <a:r>
              <a:rPr lang="en-US" sz="2400" b="1" dirty="0">
                <a:solidFill>
                  <a:schemeClr val="bg1"/>
                </a:solidFill>
              </a:rPr>
              <a:t>Dr. Robert </a:t>
            </a:r>
            <a:r>
              <a:rPr lang="en-US" sz="2400" b="1" dirty="0" err="1" smtClean="0">
                <a:solidFill>
                  <a:schemeClr val="bg1"/>
                </a:solidFill>
              </a:rPr>
              <a:t>Marlay</a:t>
            </a:r>
            <a:r>
              <a:rPr lang="en-US" sz="24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Ph.D., P.E.</a:t>
            </a: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Director, Wind Energy Technologies Office</a:t>
            </a: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U.S. Department of Energy</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 name="Picture 19"/>
          <p:cNvPicPr/>
          <p:nvPr/>
        </p:nvPicPr>
        <p:blipFill>
          <a:blip r:embed="rId2" cstate="print"/>
          <a:stretch>
            <a:fillRect/>
          </a:stretch>
        </p:blipFill>
        <p:spPr bwMode="auto">
          <a:xfrm>
            <a:off x="610743" y="1732396"/>
            <a:ext cx="3793832" cy="4241047"/>
          </a:xfrm>
          <a:prstGeom prst="rect">
            <a:avLst/>
          </a:prstGeom>
          <a:noFill/>
          <a:ln w="762">
            <a:solidFill>
              <a:srgbClr val="040000"/>
            </a:solidFill>
            <a:miter lim="800000"/>
            <a:headEnd/>
            <a:tailEnd/>
          </a:ln>
        </p:spPr>
      </p:pic>
      <p:sp>
        <p:nvSpPr>
          <p:cNvPr id="21" name="Rectangle 20"/>
          <p:cNvSpPr/>
          <p:nvPr/>
        </p:nvSpPr>
        <p:spPr>
          <a:xfrm>
            <a:off x="4966951" y="1732396"/>
            <a:ext cx="6955417" cy="3914918"/>
          </a:xfrm>
          <a:prstGeom prst="rect">
            <a:avLst/>
          </a:prstGeom>
        </p:spPr>
        <p:txBody>
          <a:bodyPr wrap="square">
            <a:spAutoFit/>
          </a:bodyPr>
          <a:lstStyle/>
          <a:p>
            <a:pPr>
              <a:lnSpc>
                <a:spcPct val="115000"/>
              </a:lnSpc>
            </a:pPr>
            <a:r>
              <a:rPr lang="en-US"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Dr. </a:t>
            </a:r>
            <a:r>
              <a:rPr lang="en-US"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Marlay</a:t>
            </a:r>
            <a:r>
              <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rPr>
              <a:t> is Director, Wind Energy Technologies Office, Office of Energy Efficiency and Renewable Energy (EERE), U.S. Department of Energy (DOE). He is a 30-year veteran of the government’s Senior Executive Service. Within DOE, apart from EERE, he has worked in the Office of Science, Office of Policy, Office of Nuclear Energy, and in the Office of International Affairs. He also served as an</a:t>
            </a:r>
            <a:r>
              <a:rPr lang="en-US" dirty="0">
                <a:solidFill>
                  <a:schemeClr val="bg1"/>
                </a:solidFill>
                <a:latin typeface="Calibri" panose="020F0502020204030204" pitchFamily="34" charset="0"/>
                <a:ea typeface="Calibri" panose="020F0502020204030204" pitchFamily="34" charset="0"/>
                <a:cs typeface="Gill Sans MT" panose="020B0502020104020203" pitchFamily="34" charset="0"/>
              </a:rPr>
              <a:t> officer in the U.S. Navy’s Civil Engineer Corps. </a:t>
            </a:r>
            <a:r>
              <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rPr>
              <a:t>Dr. </a:t>
            </a:r>
            <a:r>
              <a:rPr lang="en-US"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Marlay</a:t>
            </a:r>
            <a:r>
              <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rPr>
              <a:t> holds a Ph.D. in nuclear science and engineering from MIT. He is a licensed Professional Engineer in the District of Columbia; a Fellow of the American Association for the Advancement of Science; and an Ambassador in DOE’s Clean Energy Education and Empowerment initiative, or C3E, which is designed to attract, retain and advance the careers of women in the field. </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024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TotalTime>
  <Words>356</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Black</vt:lpstr>
      <vt:lpstr>Arial Rounded MT Bold</vt:lpstr>
      <vt:lpstr>Calibri</vt:lpstr>
      <vt:lpstr>Calibri Light</vt:lpstr>
      <vt:lpstr>Gill Sans MT</vt:lpstr>
      <vt:lpstr>Times New Roman</vt:lpstr>
      <vt:lpstr>Office Theme</vt:lpstr>
      <vt:lpstr>WORKSHOP on ATMOSPHERIC CHALLENGES FOR THE WIND ENERGY INDUSTRY </vt:lpstr>
      <vt:lpstr>Workshop Goal</vt:lpstr>
      <vt:lpstr>Agenda – Day 1: Monday, Oct. 19  Big Picture Vision for Atmospheric Science Research</vt:lpstr>
      <vt:lpstr>Agenda – Day 2: Tuesday, Oct. 20  Technical Research Conversations</vt:lpstr>
      <vt:lpstr>Agenda – Day 2: Tuesday, Oct. 20  Break-out Sessions</vt:lpstr>
      <vt:lpstr>Logistics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Draxl, Caroline</dc:creator>
  <cp:lastModifiedBy>Sue Haupt</cp:lastModifiedBy>
  <cp:revision>11</cp:revision>
  <dcterms:created xsi:type="dcterms:W3CDTF">2020-10-07T14:36:16Z</dcterms:created>
  <dcterms:modified xsi:type="dcterms:W3CDTF">2020-10-16T21:25:09Z</dcterms:modified>
</cp:coreProperties>
</file>