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5"/>
  </p:sldMasterIdLst>
  <p:notesMasterIdLst>
    <p:notesMasterId r:id="rId17"/>
  </p:notesMasterIdLst>
  <p:handoutMasterIdLst>
    <p:handoutMasterId r:id="rId18"/>
  </p:handoutMasterIdLst>
  <p:sldIdLst>
    <p:sldId id="427" r:id="rId6"/>
    <p:sldId id="392" r:id="rId7"/>
    <p:sldId id="393" r:id="rId8"/>
    <p:sldId id="416" r:id="rId9"/>
    <p:sldId id="441" r:id="rId10"/>
    <p:sldId id="395" r:id="rId11"/>
    <p:sldId id="407" r:id="rId12"/>
    <p:sldId id="373" r:id="rId13"/>
    <p:sldId id="374" r:id="rId14"/>
    <p:sldId id="402" r:id="rId15"/>
    <p:sldId id="311" r:id="rId16"/>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ＭＳ Ｐゴシック" charset="0"/>
      </a:defRPr>
    </a:lvl5pPr>
    <a:lvl6pPr marL="2286000" algn="l" defTabSz="457200" rtl="0" eaLnBrk="1" latinLnBrk="0" hangingPunct="1">
      <a:defRPr sz="2400" kern="1200">
        <a:solidFill>
          <a:schemeClr val="tx1"/>
        </a:solidFill>
        <a:latin typeface="Arial" charset="0"/>
        <a:ea typeface="ヒラギノ角ゴ Pro W3" charset="0"/>
        <a:cs typeface="ＭＳ Ｐゴシック" charset="0"/>
      </a:defRPr>
    </a:lvl6pPr>
    <a:lvl7pPr marL="2743200" algn="l" defTabSz="457200" rtl="0" eaLnBrk="1" latinLnBrk="0" hangingPunct="1">
      <a:defRPr sz="2400" kern="1200">
        <a:solidFill>
          <a:schemeClr val="tx1"/>
        </a:solidFill>
        <a:latin typeface="Arial" charset="0"/>
        <a:ea typeface="ヒラギノ角ゴ Pro W3" charset="0"/>
        <a:cs typeface="ＭＳ Ｐゴシック" charset="0"/>
      </a:defRPr>
    </a:lvl7pPr>
    <a:lvl8pPr marL="3200400" algn="l" defTabSz="457200" rtl="0" eaLnBrk="1" latinLnBrk="0" hangingPunct="1">
      <a:defRPr sz="2400" kern="1200">
        <a:solidFill>
          <a:schemeClr val="tx1"/>
        </a:solidFill>
        <a:latin typeface="Arial" charset="0"/>
        <a:ea typeface="ヒラギノ角ゴ Pro W3" charset="0"/>
        <a:cs typeface="ＭＳ Ｐゴシック" charset="0"/>
      </a:defRPr>
    </a:lvl8pPr>
    <a:lvl9pPr marL="3657600" algn="l" defTabSz="457200" rtl="0" eaLnBrk="1" latinLnBrk="0" hangingPunct="1">
      <a:defRPr sz="2400" kern="1200">
        <a:solidFill>
          <a:schemeClr val="tx1"/>
        </a:solidFill>
        <a:latin typeface="Arial" charset="0"/>
        <a:ea typeface="ヒラギノ角ゴ Pro W3" charset="0"/>
        <a:cs typeface="ＭＳ Ｐゴシック" charset="0"/>
      </a:defRPr>
    </a:lvl9pPr>
  </p:defaultTextStyle>
  <p:extLst>
    <p:ext uri="{521415D9-36F7-43E2-AB2F-B90AF26B5E84}">
      <p14:sectionLst xmlns:p14="http://schemas.microsoft.com/office/powerpoint/2010/main">
        <p14:section name="Default Section" id="{B2929947-1252-49AC-AC35-FE96CD617AD8}">
          <p14:sldIdLst>
            <p14:sldId id="427"/>
            <p14:sldId id="392"/>
            <p14:sldId id="393"/>
            <p14:sldId id="416"/>
            <p14:sldId id="441"/>
            <p14:sldId id="395"/>
            <p14:sldId id="407"/>
            <p14:sldId id="373"/>
            <p14:sldId id="374"/>
            <p14:sldId id="402"/>
            <p14:sldId id="311"/>
          </p14:sldIdLst>
        </p14:section>
        <p14:section name="Backup Slides" id="{B1A4915D-9BFA-445A-A769-72C137C8A6F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orton, Gary (CONTR)" initials="NG(" lastIdx="1" clrIdx="6">
    <p:extLst>
      <p:ext uri="{19B8F6BF-5375-455C-9EA6-DF929625EA0E}">
        <p15:presenceInfo xmlns:p15="http://schemas.microsoft.com/office/powerpoint/2012/main" userId="S-1-5-21-2844929807-1687724802-988633214-64977" providerId="AD"/>
      </p:ext>
    </p:extLst>
  </p:cmAuthor>
  <p:cmAuthor id="1" name="Dougherty, Phillip J. (CONTR)" initials="DPJ(" lastIdx="29" clrIdx="0">
    <p:extLst>
      <p:ext uri="{19B8F6BF-5375-455C-9EA6-DF929625EA0E}">
        <p15:presenceInfo xmlns:p15="http://schemas.microsoft.com/office/powerpoint/2012/main" userId="S-1-5-21-2844929807-1687724802-988633214-248991" providerId="AD"/>
      </p:ext>
    </p:extLst>
  </p:cmAuthor>
  <p:cmAuthor id="8" name="McKenzie, Nathan" initials="NJM" lastIdx="2" clrIdx="7">
    <p:extLst>
      <p:ext uri="{19B8F6BF-5375-455C-9EA6-DF929625EA0E}">
        <p15:presenceInfo xmlns:p15="http://schemas.microsoft.com/office/powerpoint/2012/main" userId="McKenzie, Nathan" providerId="None"/>
      </p:ext>
    </p:extLst>
  </p:cmAuthor>
  <p:cmAuthor id="2" name="Hartman, Liz" initials="HL" lastIdx="31" clrIdx="1">
    <p:extLst>
      <p:ext uri="{19B8F6BF-5375-455C-9EA6-DF929625EA0E}">
        <p15:presenceInfo xmlns:p15="http://schemas.microsoft.com/office/powerpoint/2012/main" userId="S-1-5-21-2844929807-1687724802-988633214-70697" providerId="AD"/>
      </p:ext>
    </p:extLst>
  </p:cmAuthor>
  <p:cmAuthor id="3" name="Brown-Saracino, Jocelyn" initials="BJ" lastIdx="4" clrIdx="2">
    <p:extLst>
      <p:ext uri="{19B8F6BF-5375-455C-9EA6-DF929625EA0E}">
        <p15:presenceInfo xmlns:p15="http://schemas.microsoft.com/office/powerpoint/2012/main" userId="S-1-5-21-2844929807-1687724802-988633214-82149" providerId="AD"/>
      </p:ext>
    </p:extLst>
  </p:cmAuthor>
  <p:cmAuthor id="4" name="Gilman, Patrick" initials="GP" lastIdx="18" clrIdx="3">
    <p:extLst>
      <p:ext uri="{19B8F6BF-5375-455C-9EA6-DF929625EA0E}">
        <p15:presenceInfo xmlns:p15="http://schemas.microsoft.com/office/powerpoint/2012/main" userId="S-1-5-21-2844929807-1687724802-988633214-60653" providerId="AD"/>
      </p:ext>
    </p:extLst>
  </p:cmAuthor>
  <p:cmAuthor id="5" name="Fu, Jian" initials="FJ" lastIdx="5" clrIdx="4">
    <p:extLst>
      <p:ext uri="{19B8F6BF-5375-455C-9EA6-DF929625EA0E}">
        <p15:presenceInfo xmlns:p15="http://schemas.microsoft.com/office/powerpoint/2012/main" userId="S-1-5-21-2844929807-1687724802-988633214-207419" providerId="AD"/>
      </p:ext>
    </p:extLst>
  </p:cmAuthor>
  <p:cmAuthor id="6" name="Solan, David" initials="SD" lastIdx="2" clrIdx="5">
    <p:extLst>
      <p:ext uri="{19B8F6BF-5375-455C-9EA6-DF929625EA0E}">
        <p15:presenceInfo xmlns:p15="http://schemas.microsoft.com/office/powerpoint/2012/main" userId="S-1-5-21-2844929807-1687724802-988633214-220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CCCCCC"/>
    <a:srgbClr val="5E6A71"/>
    <a:srgbClr val="007E3C"/>
    <a:srgbClr val="338112"/>
    <a:srgbClr val="009644"/>
    <a:srgbClr val="BFD9E3"/>
    <a:srgbClr val="000000"/>
    <a:srgbClr val="3A9011"/>
    <a:srgbClr val="51953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0" autoAdjust="0"/>
    <p:restoredTop sz="90450" autoAdjust="0"/>
  </p:normalViewPr>
  <p:slideViewPr>
    <p:cSldViewPr snapToGrid="0">
      <p:cViewPr varScale="1">
        <p:scale>
          <a:sx n="60" d="100"/>
          <a:sy n="60" d="100"/>
        </p:scale>
        <p:origin x="1236" y="42"/>
      </p:cViewPr>
      <p:guideLst>
        <p:guide orient="horz" pos="2160"/>
        <p:guide pos="2880"/>
      </p:guideLst>
    </p:cSldViewPr>
  </p:slideViewPr>
  <p:outlineViewPr>
    <p:cViewPr>
      <p:scale>
        <a:sx n="33" d="100"/>
        <a:sy n="33" d="100"/>
      </p:scale>
      <p:origin x="0" y="-20382"/>
    </p:cViewPr>
  </p:outlineViewPr>
  <p:notesTextViewPr>
    <p:cViewPr>
      <p:scale>
        <a:sx n="100" d="100"/>
        <a:sy n="100" d="100"/>
      </p:scale>
      <p:origin x="0" y="0"/>
    </p:cViewPr>
  </p:notesTextViewPr>
  <p:sorterViewPr>
    <p:cViewPr varScale="1">
      <p:scale>
        <a:sx n="1" d="1"/>
        <a:sy n="1" d="1"/>
      </p:scale>
      <p:origin x="0" y="-6960"/>
    </p:cViewPr>
  </p:sorterViewPr>
  <p:notesViewPr>
    <p:cSldViewPr snapToGrid="0">
      <p:cViewPr>
        <p:scale>
          <a:sx n="100" d="100"/>
          <a:sy n="100" d="100"/>
        </p:scale>
        <p:origin x="27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erefs8.doe.local\Org_Data\EE-4WE\Wind\Modeling%20and%20Analysis\GPRA%20Reporting\GPRA%20LCOE%20Reference%20Sheets\Historical%20LCOE%202010-2030%20projections-%20LBW%20and%20OS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refs8.doe.local\Org_Data\EE-4WE\Wind\Modeling%20and%20Analysis\GPRA%20Reporting\GPRA%20LCOE%20Reference%20Sheets\Historical%20LCOE%202010-2030%20projections-%20LBW%20and%20OS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dirty="0"/>
              <a:t>Offshore Wind Cost Reductions</a:t>
            </a:r>
          </a:p>
          <a:p>
            <a:pPr>
              <a:defRPr sz="1200" b="1" i="0" u="none" strike="noStrike" kern="1200" baseline="0">
                <a:solidFill>
                  <a:schemeClr val="tx2"/>
                </a:solidFill>
                <a:latin typeface="+mn-lt"/>
                <a:ea typeface="+mn-ea"/>
                <a:cs typeface="+mn-cs"/>
              </a:defRPr>
            </a:pPr>
            <a:r>
              <a:rPr lang="en-US" dirty="0"/>
              <a:t>2010</a:t>
            </a:r>
            <a:r>
              <a:rPr lang="en-US" sz="1200" b="1" i="0" u="none" strike="noStrike" baseline="0" dirty="0">
                <a:effectLst/>
              </a:rPr>
              <a:t>–</a:t>
            </a:r>
            <a:r>
              <a:rPr lang="en-US" dirty="0"/>
              <a:t>2030</a:t>
            </a:r>
          </a:p>
        </c:rich>
      </c:tx>
      <c:overlay val="0"/>
      <c:spPr>
        <a:noFill/>
        <a:ln>
          <a:noFill/>
        </a:ln>
        <a:effectLst/>
      </c:spPr>
    </c:title>
    <c:autoTitleDeleted val="0"/>
    <c:plotArea>
      <c:layout>
        <c:manualLayout>
          <c:layoutTarget val="inner"/>
          <c:xMode val="edge"/>
          <c:yMode val="edge"/>
          <c:x val="9.4055558240623754E-2"/>
          <c:y val="0.13912596494924387"/>
          <c:w val="0.8735935337541666"/>
          <c:h val="0.68629364505799995"/>
        </c:manualLayout>
      </c:layout>
      <c:lineChart>
        <c:grouping val="standard"/>
        <c:varyColors val="0"/>
        <c:ser>
          <c:idx val="0"/>
          <c:order val="0"/>
          <c:tx>
            <c:v>Low Cost Wind</c:v>
          </c:tx>
          <c:spPr>
            <a:ln w="25400" cap="rnd">
              <a:solidFill>
                <a:srgbClr val="00B05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0C-4940-BEA8-79A2B58CDC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 OSW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 OSW LCOE w. GPRA Targets'!$B$2:$V$2</c:f>
              <c:numCache>
                <c:formatCode>General</c:formatCode>
                <c:ptCount val="21"/>
                <c:pt idx="9" formatCode="0.0">
                  <c:v>8.8554079269811634</c:v>
                </c:pt>
                <c:pt idx="10" formatCode="0.0">
                  <c:v>8.4049162972555997</c:v>
                </c:pt>
                <c:pt idx="11" formatCode="0.0">
                  <c:v>7.9544246675300387</c:v>
                </c:pt>
                <c:pt idx="12" formatCode="0.0">
                  <c:v>7.5039330378044795</c:v>
                </c:pt>
                <c:pt idx="13" formatCode="0.0">
                  <c:v>7.0534414080789185</c:v>
                </c:pt>
                <c:pt idx="14" formatCode="0.0">
                  <c:v>6.6029497783533584</c:v>
                </c:pt>
                <c:pt idx="15" formatCode="0.0">
                  <c:v>6.1524581486277974</c:v>
                </c:pt>
                <c:pt idx="16" formatCode="0.0">
                  <c:v>5.701966518902239</c:v>
                </c:pt>
                <c:pt idx="17" formatCode="0.0">
                  <c:v>5.2514748891766789</c:v>
                </c:pt>
                <c:pt idx="18" formatCode="0.0">
                  <c:v>4.8009832594511179</c:v>
                </c:pt>
                <c:pt idx="19" formatCode="0.0">
                  <c:v>4.3504916297255578</c:v>
                </c:pt>
                <c:pt idx="20" formatCode="0.0">
                  <c:v>3.9</c:v>
                </c:pt>
              </c:numCache>
            </c:numRef>
          </c:val>
          <c:smooth val="0"/>
          <c:extLst>
            <c:ext xmlns:c16="http://schemas.microsoft.com/office/drawing/2014/chart" uri="{C3380CC4-5D6E-409C-BE32-E72D297353CC}">
              <c16:uniqueId val="{00000001-2E0C-4940-BEA8-79A2B58CDCF6}"/>
            </c:ext>
          </c:extLst>
        </c:ser>
        <c:ser>
          <c:idx val="1"/>
          <c:order val="1"/>
          <c:tx>
            <c:v>Mid Cost Wind</c:v>
          </c:tx>
          <c:spPr>
            <a:ln w="25400" cap="rnd">
              <a:solidFill>
                <a:srgbClr val="0070C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0C-4940-BEA8-79A2B58CDC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 OSW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 OSW LCOE w. GPRA Targets'!$B$3:$V$3</c:f>
              <c:numCache>
                <c:formatCode>General</c:formatCode>
                <c:ptCount val="21"/>
                <c:pt idx="9" formatCode="0.0">
                  <c:v>8.8554079269811634</c:v>
                </c:pt>
                <c:pt idx="10" formatCode="0.0">
                  <c:v>8.5140072063465091</c:v>
                </c:pt>
                <c:pt idx="11" formatCode="0.0">
                  <c:v>8.1726064857118583</c:v>
                </c:pt>
                <c:pt idx="12" formatCode="0.0">
                  <c:v>7.8312057650772084</c:v>
                </c:pt>
                <c:pt idx="13" formatCode="0.0">
                  <c:v>7.4898050444425577</c:v>
                </c:pt>
                <c:pt idx="14" formatCode="0.0">
                  <c:v>7.1484043238079051</c:v>
                </c:pt>
                <c:pt idx="15" formatCode="0.0">
                  <c:v>6.8070036031732553</c:v>
                </c:pt>
                <c:pt idx="16" formatCode="0.0">
                  <c:v>6.4656028825386063</c:v>
                </c:pt>
                <c:pt idx="17" formatCode="0.0">
                  <c:v>6.1242021619039528</c:v>
                </c:pt>
                <c:pt idx="18" formatCode="0.0">
                  <c:v>5.782801441269303</c:v>
                </c:pt>
                <c:pt idx="19" formatCode="0.0">
                  <c:v>5.4414007206346531</c:v>
                </c:pt>
                <c:pt idx="20" formatCode="0.0">
                  <c:v>5.0999999999999996</c:v>
                </c:pt>
              </c:numCache>
            </c:numRef>
          </c:val>
          <c:smooth val="0"/>
          <c:extLst>
            <c:ext xmlns:c16="http://schemas.microsoft.com/office/drawing/2014/chart" uri="{C3380CC4-5D6E-409C-BE32-E72D297353CC}">
              <c16:uniqueId val="{00000003-2E0C-4940-BEA8-79A2B58CDCF6}"/>
            </c:ext>
          </c:extLst>
        </c:ser>
        <c:ser>
          <c:idx val="2"/>
          <c:order val="2"/>
          <c:tx>
            <c:v>High Cost Wind</c:v>
          </c:tx>
          <c:spPr>
            <a:ln w="25400" cap="rnd">
              <a:solidFill>
                <a:srgbClr val="C0000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0C-4940-BEA8-79A2B58CDC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 OSW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 OSW LCOE w. GPRA Targets'!$B$4:$V$4</c:f>
              <c:numCache>
                <c:formatCode>General</c:formatCode>
                <c:ptCount val="21"/>
                <c:pt idx="9" formatCode="0.0">
                  <c:v>8.8554079269811634</c:v>
                </c:pt>
                <c:pt idx="10" formatCode="0.0">
                  <c:v>8.8554079269811634</c:v>
                </c:pt>
                <c:pt idx="11" formatCode="0.0">
                  <c:v>8.8554079269811634</c:v>
                </c:pt>
                <c:pt idx="12" formatCode="0.0">
                  <c:v>8.8554079269811634</c:v>
                </c:pt>
                <c:pt idx="13" formatCode="0.0">
                  <c:v>8.8554079269811634</c:v>
                </c:pt>
                <c:pt idx="14" formatCode="0.0">
                  <c:v>8.8554079269811634</c:v>
                </c:pt>
                <c:pt idx="15" formatCode="0.0">
                  <c:v>8.8554079269811634</c:v>
                </c:pt>
                <c:pt idx="16" formatCode="0.0">
                  <c:v>8.8554079269811634</c:v>
                </c:pt>
                <c:pt idx="17" formatCode="0.0">
                  <c:v>8.8554079269811634</c:v>
                </c:pt>
                <c:pt idx="18" formatCode="0.0">
                  <c:v>8.8554079269811634</c:v>
                </c:pt>
                <c:pt idx="19" formatCode="0.0">
                  <c:v>8.8554079269811634</c:v>
                </c:pt>
                <c:pt idx="20" formatCode="0.0">
                  <c:v>8.8554079269811634</c:v>
                </c:pt>
              </c:numCache>
            </c:numRef>
          </c:val>
          <c:smooth val="0"/>
          <c:extLst>
            <c:ext xmlns:c16="http://schemas.microsoft.com/office/drawing/2014/chart" uri="{C3380CC4-5D6E-409C-BE32-E72D297353CC}">
              <c16:uniqueId val="{00000005-2E0C-4940-BEA8-79A2B58CDCF6}"/>
            </c:ext>
          </c:extLst>
        </c:ser>
        <c:dLbls>
          <c:showLegendKey val="0"/>
          <c:showVal val="0"/>
          <c:showCatName val="0"/>
          <c:showSerName val="0"/>
          <c:showPercent val="0"/>
          <c:showBubbleSize val="0"/>
        </c:dLbls>
        <c:marker val="1"/>
        <c:smooth val="0"/>
        <c:axId val="240751968"/>
        <c:axId val="240752360"/>
      </c:lineChart>
      <c:scatterChart>
        <c:scatterStyle val="lineMarker"/>
        <c:varyColors val="0"/>
        <c:ser>
          <c:idx val="4"/>
          <c:order val="3"/>
          <c:tx>
            <c:v>Historical Values</c:v>
          </c:tx>
          <c:spPr>
            <a:ln w="25400" cap="rnd">
              <a:noFill/>
              <a:round/>
            </a:ln>
            <a:effectLst/>
          </c:spPr>
          <c:marker>
            <c:symbol val="circle"/>
            <c:size val="6"/>
            <c:spPr>
              <a:solidFill>
                <a:srgbClr val="002060"/>
              </a:solidFill>
              <a:ln w="12700">
                <a:solidFill>
                  <a:schemeClr val="lt2"/>
                </a:solidFill>
                <a:round/>
              </a:ln>
              <a:effectLst/>
            </c:spPr>
          </c:marker>
          <c:dLbls>
            <c:dLbl>
              <c:idx val="9"/>
              <c:layout>
                <c:manualLayout>
                  <c:x val="1.3204161286230811E-2"/>
                  <c:y val="-5.6570118104598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0C-4940-BEA8-79A2B58CDC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yVal>
            <c:numRef>
              <c:f>'Hist. OSW LCOE w. GPRA Targets'!$B$7:$V$7</c:f>
              <c:numCache>
                <c:formatCode>General</c:formatCode>
                <c:ptCount val="21"/>
                <c:pt idx="0">
                  <c:v>23.2</c:v>
                </c:pt>
                <c:pt idx="1">
                  <c:v>23.2</c:v>
                </c:pt>
                <c:pt idx="2">
                  <c:v>22.5</c:v>
                </c:pt>
                <c:pt idx="3">
                  <c:v>21.5</c:v>
                </c:pt>
                <c:pt idx="4">
                  <c:v>19.3</c:v>
                </c:pt>
                <c:pt idx="5">
                  <c:v>18.100000000000001</c:v>
                </c:pt>
                <c:pt idx="6">
                  <c:v>18.100000000000001</c:v>
                </c:pt>
                <c:pt idx="7">
                  <c:v>12.4</c:v>
                </c:pt>
                <c:pt idx="8">
                  <c:v>10.7</c:v>
                </c:pt>
                <c:pt idx="9">
                  <c:v>8.9</c:v>
                </c:pt>
              </c:numCache>
            </c:numRef>
          </c:yVal>
          <c:smooth val="0"/>
          <c:extLst>
            <c:ext xmlns:c16="http://schemas.microsoft.com/office/drawing/2014/chart" uri="{C3380CC4-5D6E-409C-BE32-E72D297353CC}">
              <c16:uniqueId val="{00000007-2E0C-4940-BEA8-79A2B58CDCF6}"/>
            </c:ext>
          </c:extLst>
        </c:ser>
        <c:dLbls>
          <c:showLegendKey val="0"/>
          <c:showVal val="0"/>
          <c:showCatName val="0"/>
          <c:showSerName val="0"/>
          <c:showPercent val="0"/>
          <c:showBubbleSize val="0"/>
        </c:dLbls>
        <c:axId val="240751968"/>
        <c:axId val="240752360"/>
        <c:extLst>
          <c:ext xmlns:c15="http://schemas.microsoft.com/office/drawing/2012/chart" uri="{02D57815-91ED-43cb-92C2-25804820EDAC}">
            <c15:filteredScatterSeries>
              <c15:ser>
                <c:idx val="3"/>
                <c:order val="4"/>
                <c:tx>
                  <c:strRef>
                    <c:extLst>
                      <c:ext uri="{02D57815-91ED-43cb-92C2-25804820EDAC}">
                        <c15:formulaRef>
                          <c15:sqref>'Hist. OSW LCOE w. GPRA Targets'!$A$6</c15:sqref>
                        </c15:formulaRef>
                      </c:ext>
                    </c:extLst>
                    <c:strCache>
                      <c:ptCount val="1"/>
                      <c:pt idx="0">
                        <c:v>GPRA Historical LCOE Values</c:v>
                      </c:pt>
                    </c:strCache>
                  </c:strRef>
                </c:tx>
                <c:spPr>
                  <a:ln w="25400" cap="rnd">
                    <a:noFill/>
                    <a:round/>
                  </a:ln>
                  <a:effectLst/>
                </c:spPr>
                <c:marker>
                  <c:symbol val="circle"/>
                  <c:size val="6"/>
                  <c:spPr>
                    <a:solidFill>
                      <a:srgbClr val="002060"/>
                    </a:solidFill>
                    <a:ln w="12700">
                      <a:solidFill>
                        <a:schemeClr val="lt2"/>
                      </a:solidFill>
                      <a:round/>
                    </a:ln>
                    <a:effectLst/>
                  </c:spPr>
                </c:marker>
                <c:yVal>
                  <c:numRef>
                    <c:extLst>
                      <c:ext uri="{02D57815-91ED-43cb-92C2-25804820EDAC}">
                        <c15:formulaRef>
                          <c15:sqref>'Hist. OSW LCOE w. GPRA Targets'!$B$6:$V$6</c15:sqref>
                        </c15:formulaRef>
                      </c:ext>
                    </c:extLst>
                    <c:numCache>
                      <c:formatCode>General</c:formatCode>
                      <c:ptCount val="21"/>
                      <c:pt idx="0">
                        <c:v>21.3</c:v>
                      </c:pt>
                      <c:pt idx="1">
                        <c:v>20.9</c:v>
                      </c:pt>
                      <c:pt idx="2">
                        <c:v>20.399999999999999</c:v>
                      </c:pt>
                      <c:pt idx="3">
                        <c:v>20</c:v>
                      </c:pt>
                      <c:pt idx="4">
                        <c:v>19.5</c:v>
                      </c:pt>
                      <c:pt idx="5">
                        <c:v>18.100000000000001</c:v>
                      </c:pt>
                      <c:pt idx="6">
                        <c:v>17.3</c:v>
                      </c:pt>
                      <c:pt idx="7">
                        <c:v>12.4</c:v>
                      </c:pt>
                      <c:pt idx="8">
                        <c:v>10.7</c:v>
                      </c:pt>
                    </c:numCache>
                  </c:numRef>
                </c:yVal>
                <c:smooth val="0"/>
                <c:extLst>
                  <c:ext xmlns:c16="http://schemas.microsoft.com/office/drawing/2014/chart" uri="{C3380CC4-5D6E-409C-BE32-E72D297353CC}">
                    <c16:uniqueId val="{00000000-AA7C-4F9A-A439-7D0D26BDEE62}"/>
                  </c:ext>
                </c:extLst>
              </c15:ser>
            </c15:filteredScatterSeries>
          </c:ext>
        </c:extLst>
      </c:scatterChart>
      <c:catAx>
        <c:axId val="24075196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0752360"/>
        <c:crosses val="autoZero"/>
        <c:auto val="1"/>
        <c:lblAlgn val="ctr"/>
        <c:lblOffset val="100"/>
        <c:tickMarkSkip val="1"/>
        <c:noMultiLvlLbl val="0"/>
      </c:catAx>
      <c:valAx>
        <c:axId val="240752360"/>
        <c:scaling>
          <c:orientation val="minMax"/>
          <c:max val="25"/>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US" dirty="0"/>
                  <a:t>LCOE (cents/kWh)</a:t>
                </a:r>
              </a:p>
            </c:rich>
          </c:tx>
          <c:layout>
            <c:manualLayout>
              <c:xMode val="edge"/>
              <c:yMode val="edge"/>
              <c:x val="2.7407111554296048E-3"/>
              <c:y val="0.32167923956293432"/>
            </c:manualLayout>
          </c:layout>
          <c:overlay val="0"/>
          <c:spPr>
            <a:noFill/>
            <a:ln>
              <a:noFill/>
            </a:ln>
            <a:effectLst/>
          </c:spPr>
        </c:title>
        <c:numFmt formatCode="General" sourceLinked="1"/>
        <c:majorTickMark val="none"/>
        <c:minorTickMark val="none"/>
        <c:tickLblPos val="nextTo"/>
        <c:spPr>
          <a:noFill/>
          <a:ln w="0">
            <a:solidFill>
              <a:schemeClr val="bg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0751968"/>
        <c:crosses val="autoZero"/>
        <c:crossBetween val="between"/>
      </c:valAx>
      <c:spPr>
        <a:noFill/>
        <a:ln>
          <a:noFill/>
        </a:ln>
        <a:effectLst/>
      </c:spPr>
    </c:plotArea>
    <c:legend>
      <c:legendPos val="b"/>
      <c:layout>
        <c:manualLayout>
          <c:xMode val="edge"/>
          <c:yMode val="edge"/>
          <c:x val="0.58729319734699414"/>
          <c:y val="0.1625503031321909"/>
          <c:w val="0.38300756930834096"/>
          <c:h val="0.14585869987169278"/>
        </c:manualLayout>
      </c:layout>
      <c:overlay val="0"/>
      <c:spPr>
        <a:solidFill>
          <a:schemeClr val="lt1"/>
        </a:solidFill>
        <a:ln w="9525" cap="flat" cmpd="sng" algn="ctr">
          <a:solidFill>
            <a:schemeClr val="dk1"/>
          </a:solidFill>
          <a:prstDash val="solid"/>
          <a:miter lim="800000"/>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a:t>Land-Based Utility Scale Wind Cost Reductions</a:t>
            </a:r>
          </a:p>
          <a:p>
            <a:pPr>
              <a:defRPr sz="1200" b="1" i="0" u="none" strike="noStrike" kern="1200" baseline="0">
                <a:solidFill>
                  <a:schemeClr val="tx2"/>
                </a:solidFill>
                <a:latin typeface="+mn-lt"/>
                <a:ea typeface="+mn-ea"/>
                <a:cs typeface="+mn-cs"/>
              </a:defRPr>
            </a:pPr>
            <a:r>
              <a:rPr lang="en-US" sz="1200"/>
              <a:t>2010-2030</a:t>
            </a:r>
          </a:p>
        </c:rich>
      </c:tx>
      <c:layout>
        <c:manualLayout>
          <c:xMode val="edge"/>
          <c:yMode val="edge"/>
          <c:x val="0.16941261076794442"/>
          <c:y val="9.5090877303192784E-3"/>
        </c:manualLayout>
      </c:layout>
      <c:overlay val="0"/>
      <c:spPr>
        <a:noFill/>
        <a:ln>
          <a:noFill/>
        </a:ln>
        <a:effectLst/>
      </c:spPr>
    </c:title>
    <c:autoTitleDeleted val="0"/>
    <c:plotArea>
      <c:layout>
        <c:manualLayout>
          <c:layoutTarget val="inner"/>
          <c:xMode val="edge"/>
          <c:yMode val="edge"/>
          <c:x val="0.10215071485464086"/>
          <c:y val="0.13912581533875745"/>
          <c:w val="0.86549818348219465"/>
          <c:h val="0.66731866284279118"/>
        </c:manualLayout>
      </c:layout>
      <c:lineChart>
        <c:grouping val="standard"/>
        <c:varyColors val="0"/>
        <c:ser>
          <c:idx val="0"/>
          <c:order val="0"/>
          <c:tx>
            <c:v>Low Cost Wind</c:v>
          </c:tx>
          <c:spPr>
            <a:ln w="25400" cap="rnd">
              <a:solidFill>
                <a:srgbClr val="00B05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1D-4CBD-A3C0-8A8466AB2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'[Historical LCOE 2010-2030 projections- LBW and OSW.xlsx]Hist. LBW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'[Historical LCOE 2010-2030 projections- LBW and OSW.xlsx]Hist. LBW LCOE w, GPRA Targets'!$B$2:$V$2</c:f>
              <c:numCache>
                <c:formatCode>General</c:formatCode>
                <c:ptCount val="21"/>
                <c:pt idx="7" formatCode="0.0">
                  <c:v>3.4</c:v>
                </c:pt>
                <c:pt idx="8" formatCode="0.0">
                  <c:v>3.1946645141216199</c:v>
                </c:pt>
                <c:pt idx="9" formatCode="0.0">
                  <c:v>3.0229699668388097</c:v>
                </c:pt>
                <c:pt idx="10" formatCode="0.0">
                  <c:v>2.8616413876650695</c:v>
                </c:pt>
                <c:pt idx="11" formatCode="0.0">
                  <c:v>2.7098204007926401</c:v>
                </c:pt>
                <c:pt idx="12" formatCode="0.0">
                  <c:v>2.5667405130818297</c:v>
                </c:pt>
                <c:pt idx="13" formatCode="0.0">
                  <c:v>2.4317151392519394</c:v>
                </c:pt>
                <c:pt idx="14" formatCode="0.0">
                  <c:v>2.3041274522915405</c:v>
                </c:pt>
                <c:pt idx="15" formatCode="0.0">
                  <c:v>2.183421742559831</c:v>
                </c:pt>
                <c:pt idx="16" formatCode="0.0">
                  <c:v>2.0690960302673505</c:v>
                </c:pt>
                <c:pt idx="17" formatCode="0.0">
                  <c:v>1.9606957242372003</c:v>
                </c:pt>
                <c:pt idx="18" formatCode="0.0">
                  <c:v>1.8578081580536598</c:v>
                </c:pt>
                <c:pt idx="19" formatCode="0.0">
                  <c:v>1.7600578651609902</c:v>
                </c:pt>
                <c:pt idx="20" formatCode="0.0">
                  <c:v>1.6671024788880602</c:v>
                </c:pt>
              </c:numCache>
            </c:numRef>
          </c:val>
          <c:smooth val="0"/>
          <c:extLst>
            <c:ext xmlns:c16="http://schemas.microsoft.com/office/drawing/2014/chart" uri="{C3380CC4-5D6E-409C-BE32-E72D297353CC}">
              <c16:uniqueId val="{00000001-641D-4CBD-A3C0-8A8466AB2173}"/>
            </c:ext>
          </c:extLst>
        </c:ser>
        <c:ser>
          <c:idx val="1"/>
          <c:order val="1"/>
          <c:tx>
            <c:v>Mid Cost Wind</c:v>
          </c:tx>
          <c:spPr>
            <a:ln w="25400" cap="rnd">
              <a:solidFill>
                <a:srgbClr val="0070C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1D-4CBD-A3C0-8A8466AB2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'[Historical LCOE 2010-2030 projections- LBW and OSW.xlsx]Hist. LBW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'[Historical LCOE 2010-2030 projections- LBW and OSW.xlsx]Hist. LBW LCOE w, GPRA Targets'!$B$3:$V$3</c:f>
              <c:numCache>
                <c:formatCode>General</c:formatCode>
                <c:ptCount val="21"/>
                <c:pt idx="7" formatCode="0.0">
                  <c:v>3.4</c:v>
                </c:pt>
                <c:pt idx="8" formatCode="0.0">
                  <c:v>3.2845353503321308</c:v>
                </c:pt>
                <c:pt idx="9" formatCode="0.0">
                  <c:v>3.1937823856810899</c:v>
                </c:pt>
                <c:pt idx="10" formatCode="0.0">
                  <c:v>3.1053478652983899</c:v>
                </c:pt>
                <c:pt idx="11" formatCode="0.0">
                  <c:v>3.0191527926092494</c:v>
                </c:pt>
                <c:pt idx="12" formatCode="0.0">
                  <c:v>2.9351216904044999</c:v>
                </c:pt>
                <c:pt idx="13" formatCode="0.0">
                  <c:v>2.8531824069679499</c:v>
                </c:pt>
                <c:pt idx="14" formatCode="0.0">
                  <c:v>2.7732659348805395</c:v>
                </c:pt>
                <c:pt idx="15" formatCode="0.0">
                  <c:v>2.6953062415446802</c:v>
                </c:pt>
                <c:pt idx="16" formatCode="0.0">
                  <c:v>2.6192401105537391</c:v>
                </c:pt>
                <c:pt idx="17" formatCode="0.0">
                  <c:v>2.5450069931055195</c:v>
                </c:pt>
                <c:pt idx="18" formatCode="0.0">
                  <c:v>2.4725488687255797</c:v>
                </c:pt>
                <c:pt idx="19" formatCode="0.0">
                  <c:v>2.4018101146268593</c:v>
                </c:pt>
                <c:pt idx="20" formatCode="0.0">
                  <c:v>2.3327373830872897</c:v>
                </c:pt>
              </c:numCache>
            </c:numRef>
          </c:val>
          <c:smooth val="0"/>
          <c:extLst>
            <c:ext xmlns:c16="http://schemas.microsoft.com/office/drawing/2014/chart" uri="{C3380CC4-5D6E-409C-BE32-E72D297353CC}">
              <c16:uniqueId val="{00000003-641D-4CBD-A3C0-8A8466AB2173}"/>
            </c:ext>
          </c:extLst>
        </c:ser>
        <c:ser>
          <c:idx val="2"/>
          <c:order val="2"/>
          <c:tx>
            <c:v>High Cost Wind</c:v>
          </c:tx>
          <c:spPr>
            <a:ln w="25400" cap="rnd">
              <a:solidFill>
                <a:srgbClr val="C00000"/>
              </a:solidFill>
              <a:round/>
            </a:ln>
            <a:effectLst/>
          </c:spPr>
          <c:marker>
            <c:symbol val="none"/>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1D-4CBD-A3C0-8A8466AB2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'[Historical LCOE 2010-2030 projections- LBW and OSW.xlsx]Hist. LBW LCOE w, GPRA Targets'!$B$1:$V$1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'[Historical LCOE 2010-2030 projections- LBW and OSW.xlsx]Hist. LBW LCOE w, GPRA Targets'!$B$4:$V$4</c:f>
              <c:numCache>
                <c:formatCode>General</c:formatCode>
                <c:ptCount val="21"/>
                <c:pt idx="7" formatCode="0.0">
                  <c:v>3.4</c:v>
                </c:pt>
                <c:pt idx="8" formatCode="0.0">
                  <c:v>3.3776894827880395</c:v>
                </c:pt>
                <c:pt idx="9" formatCode="0.0">
                  <c:v>3.3776894827880395</c:v>
                </c:pt>
                <c:pt idx="10" formatCode="0.0">
                  <c:v>3.3776894827880395</c:v>
                </c:pt>
                <c:pt idx="11" formatCode="0.0">
                  <c:v>3.3776894827880395</c:v>
                </c:pt>
                <c:pt idx="12" formatCode="0.0">
                  <c:v>3.3776894827880395</c:v>
                </c:pt>
                <c:pt idx="13" formatCode="0.0">
                  <c:v>3.3776894827880395</c:v>
                </c:pt>
                <c:pt idx="14" formatCode="0.0">
                  <c:v>3.3776894827880395</c:v>
                </c:pt>
                <c:pt idx="15" formatCode="0.0">
                  <c:v>3.3776894827880395</c:v>
                </c:pt>
                <c:pt idx="16" formatCode="0.0">
                  <c:v>3.3776894827880395</c:v>
                </c:pt>
                <c:pt idx="17" formatCode="0.0">
                  <c:v>3.3776894827880395</c:v>
                </c:pt>
                <c:pt idx="18" formatCode="0.0">
                  <c:v>3.3776894827880395</c:v>
                </c:pt>
                <c:pt idx="19" formatCode="0.0">
                  <c:v>3.3776894827880395</c:v>
                </c:pt>
                <c:pt idx="20" formatCode="0.0">
                  <c:v>3.3776894827880395</c:v>
                </c:pt>
              </c:numCache>
            </c:numRef>
          </c:val>
          <c:smooth val="0"/>
          <c:extLst>
            <c:ext xmlns:c16="http://schemas.microsoft.com/office/drawing/2014/chart" uri="{C3380CC4-5D6E-409C-BE32-E72D297353CC}">
              <c16:uniqueId val="{00000005-641D-4CBD-A3C0-8A8466AB2173}"/>
            </c:ext>
          </c:extLst>
        </c:ser>
        <c:dLbls>
          <c:showLegendKey val="0"/>
          <c:showVal val="0"/>
          <c:showCatName val="0"/>
          <c:showSerName val="0"/>
          <c:showPercent val="0"/>
          <c:showBubbleSize val="0"/>
        </c:dLbls>
        <c:marker val="1"/>
        <c:smooth val="0"/>
        <c:axId val="240753144"/>
        <c:axId val="240753536"/>
      </c:lineChart>
      <c:scatterChart>
        <c:scatterStyle val="lineMarker"/>
        <c:varyColors val="0"/>
        <c:ser>
          <c:idx val="4"/>
          <c:order val="3"/>
          <c:tx>
            <c:v>Historical Values</c:v>
          </c:tx>
          <c:spPr>
            <a:ln w="25400" cap="rnd">
              <a:noFill/>
              <a:round/>
            </a:ln>
            <a:effectLst/>
          </c:spPr>
          <c:marker>
            <c:symbol val="circle"/>
            <c:size val="6"/>
            <c:spPr>
              <a:solidFill>
                <a:srgbClr val="002060"/>
              </a:solidFill>
              <a:ln w="12700">
                <a:solidFill>
                  <a:schemeClr val="lt2"/>
                </a:solidFill>
                <a:round/>
              </a:ln>
              <a:effectLst/>
            </c:spPr>
          </c:marker>
          <c:dLbls>
            <c:dLbl>
              <c:idx val="7"/>
              <c:layout>
                <c:manualLayout>
                  <c:x val="-5.3864174908992892E-3"/>
                  <c:y val="-4.8084600388908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1D-4CBD-A3C0-8A8466AB2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yVal>
            <c:numRef>
              <c:f>'[Historical LCOE 2010-2030 projections- LBW and OSW.xlsx]Hist. LBW LCOE w, GPRA Targets'!$B$7:$V$7</c:f>
              <c:numCache>
                <c:formatCode>0.0</c:formatCode>
                <c:ptCount val="21"/>
                <c:pt idx="0">
                  <c:v>7.8</c:v>
                </c:pt>
                <c:pt idx="1">
                  <c:v>7.8</c:v>
                </c:pt>
                <c:pt idx="2">
                  <c:v>7.3</c:v>
                </c:pt>
                <c:pt idx="3">
                  <c:v>7.2</c:v>
                </c:pt>
                <c:pt idx="4">
                  <c:v>5.3</c:v>
                </c:pt>
                <c:pt idx="5">
                  <c:v>4.4000000000000004</c:v>
                </c:pt>
                <c:pt idx="6">
                  <c:v>4.0999999999999996</c:v>
                </c:pt>
                <c:pt idx="7">
                  <c:v>3.4</c:v>
                </c:pt>
              </c:numCache>
            </c:numRef>
          </c:yVal>
          <c:smooth val="0"/>
          <c:extLst>
            <c:ext xmlns:c16="http://schemas.microsoft.com/office/drawing/2014/chart" uri="{C3380CC4-5D6E-409C-BE32-E72D297353CC}">
              <c16:uniqueId val="{00000007-641D-4CBD-A3C0-8A8466AB2173}"/>
            </c:ext>
          </c:extLst>
        </c:ser>
        <c:dLbls>
          <c:showLegendKey val="0"/>
          <c:showVal val="0"/>
          <c:showCatName val="0"/>
          <c:showSerName val="0"/>
          <c:showPercent val="0"/>
          <c:showBubbleSize val="0"/>
        </c:dLbls>
        <c:axId val="240753144"/>
        <c:axId val="240753536"/>
        <c:extLst>
          <c:ext xmlns:c15="http://schemas.microsoft.com/office/drawing/2012/chart" uri="{02D57815-91ED-43cb-92C2-25804820EDAC}">
            <c15:filteredScatterSeries>
              <c15:ser>
                <c:idx val="3"/>
                <c:order val="4"/>
                <c:tx>
                  <c:strRef>
                    <c:extLst>
                      <c:ext uri="{02D57815-91ED-43cb-92C2-25804820EDAC}">
                        <c15:formulaRef>
                          <c15:sqref>'[Historical LCOE 2010-2030 projections- LBW and OSW.xlsx]Hist. LBW LCOE w, GPRA Targets'!$A$6</c15:sqref>
                        </c15:formulaRef>
                      </c:ext>
                    </c:extLst>
                    <c:strCache>
                      <c:ptCount val="1"/>
                      <c:pt idx="0">
                        <c:v>GPRA Historical LCOE Values</c:v>
                      </c:pt>
                    </c:strCache>
                  </c:strRef>
                </c:tx>
                <c:spPr>
                  <a:ln w="25400" cap="rnd">
                    <a:noFill/>
                    <a:round/>
                  </a:ln>
                  <a:effectLst/>
                </c:spPr>
                <c:marker>
                  <c:symbol val="circle"/>
                  <c:size val="6"/>
                  <c:spPr>
                    <a:solidFill>
                      <a:srgbClr val="002060"/>
                    </a:solidFill>
                    <a:ln w="12700">
                      <a:solidFill>
                        <a:schemeClr val="lt2"/>
                      </a:solidFill>
                      <a:round/>
                    </a:ln>
                    <a:effectLst/>
                  </c:spPr>
                </c:marker>
                <c:yVal>
                  <c:numRef>
                    <c:extLst>
                      <c:ext uri="{02D57815-91ED-43cb-92C2-25804820EDAC}">
                        <c15:formulaRef>
                          <c15:sqref>'[Historical LCOE 2010-2030 projections- LBW and OSW.xlsx]Hist. LBW LCOE w, GPRA Targets'!$B$6:$V$6</c15:sqref>
                        </c15:formulaRef>
                      </c:ext>
                    </c:extLst>
                    <c:numCache>
                      <c:formatCode>General</c:formatCode>
                      <c:ptCount val="21"/>
                      <c:pt idx="0">
                        <c:v>78</c:v>
                      </c:pt>
                      <c:pt idx="1">
                        <c:v>78</c:v>
                      </c:pt>
                      <c:pt idx="2">
                        <c:v>73</c:v>
                      </c:pt>
                      <c:pt idx="3">
                        <c:v>66</c:v>
                      </c:pt>
                      <c:pt idx="4">
                        <c:v>65</c:v>
                      </c:pt>
                      <c:pt idx="5">
                        <c:v>61</c:v>
                      </c:pt>
                      <c:pt idx="6">
                        <c:v>56</c:v>
                      </c:pt>
                      <c:pt idx="7" formatCode="_(&quot;$&quot;* #,##0_);_(&quot;$&quot;* \(#,##0\);_(&quot;$&quot;* &quot;-&quot;??_);_(@_)">
                        <c:v>52</c:v>
                      </c:pt>
                      <c:pt idx="8" formatCode="_(&quot;$&quot;* #,##0_);_(&quot;$&quot;* \(#,##0\);_(&quot;$&quot;* &quot;-&quot;??_);_(@_)">
                        <c:v>48</c:v>
                      </c:pt>
                    </c:numCache>
                  </c:numRef>
                </c:yVal>
                <c:smooth val="0"/>
                <c:extLst>
                  <c:ext xmlns:c16="http://schemas.microsoft.com/office/drawing/2014/chart" uri="{C3380CC4-5D6E-409C-BE32-E72D297353CC}">
                    <c16:uniqueId val="{00000000-E6DC-4BA5-9DDA-959BBAFB6418}"/>
                  </c:ext>
                </c:extLst>
              </c15:ser>
            </c15:filteredScatterSeries>
          </c:ext>
        </c:extLst>
      </c:scatterChart>
      <c:catAx>
        <c:axId val="2407531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900" dirty="0"/>
                  <a:t>Year</a:t>
                </a:r>
              </a:p>
            </c:rich>
          </c:tx>
          <c:layout>
            <c:manualLayout>
              <c:xMode val="edge"/>
              <c:yMode val="edge"/>
              <c:x val="0.49109407521975856"/>
              <c:y val="0.93721606107380051"/>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0753536"/>
        <c:crosses val="autoZero"/>
        <c:auto val="1"/>
        <c:lblAlgn val="ctr"/>
        <c:lblOffset val="100"/>
        <c:tickMarkSkip val="1"/>
        <c:noMultiLvlLbl val="0"/>
      </c:catAx>
      <c:valAx>
        <c:axId val="240753536"/>
        <c:scaling>
          <c:orientation val="minMax"/>
          <c:max val="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LCOE (cents/kWh)</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0753144"/>
        <c:crosses val="autoZero"/>
        <c:crossBetween val="between"/>
      </c:valAx>
      <c:spPr>
        <a:noFill/>
        <a:ln>
          <a:noFill/>
        </a:ln>
        <a:effectLst/>
      </c:spPr>
    </c:plotArea>
    <c:legend>
      <c:legendPos val="b"/>
      <c:legendEntry>
        <c:idx val="3"/>
        <c:delete val="1"/>
      </c:legendEntry>
      <c:layout>
        <c:manualLayout>
          <c:xMode val="edge"/>
          <c:yMode val="edge"/>
          <c:x val="0.72330974865632847"/>
          <c:y val="0.15077669404959476"/>
          <c:w val="0.23834719770268392"/>
          <c:h val="0.15151571168215261"/>
        </c:manualLayout>
      </c:layout>
      <c:overlay val="0"/>
      <c:spPr>
        <a:solidFill>
          <a:schemeClr val="lt1"/>
        </a:solidFill>
        <a:ln w="9525" cap="flat" cmpd="sng" algn="ctr">
          <a:solidFill>
            <a:schemeClr val="dk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5E3AFA69-6A33-864C-A72A-2E15B1CD67BB}" type="datetime1">
              <a:rPr lang="en-US"/>
              <a:pPr/>
              <a:t>10/14/2020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D4D3F5FB-15F0-A449-A95D-AD96056F0AF9}" type="slidenum">
              <a:rPr lang="en-US"/>
              <a:pPr/>
              <a:t>‹#›</a:t>
            </a:fld>
            <a:endParaRPr lang="en-US" dirty="0"/>
          </a:p>
        </p:txBody>
      </p:sp>
    </p:spTree>
    <p:extLst>
      <p:ext uri="{BB962C8B-B14F-4D97-AF65-F5344CB8AC3E}">
        <p14:creationId xmlns:p14="http://schemas.microsoft.com/office/powerpoint/2010/main" val="3790180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22C0BA96-004F-E249-8DD5-E9032491B16F}" type="datetime1">
              <a:rPr lang="en-US"/>
              <a:pPr/>
              <a:t>10/14/2020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FE4C1A54-7F2E-2148-854B-9D255CDB8720}" type="slidenum">
              <a:rPr lang="en-US"/>
              <a:pPr/>
              <a:t>‹#›</a:t>
            </a:fld>
            <a:endParaRPr lang="en-US" dirty="0"/>
          </a:p>
        </p:txBody>
      </p:sp>
    </p:spTree>
    <p:extLst>
      <p:ext uri="{BB962C8B-B14F-4D97-AF65-F5344CB8AC3E}">
        <p14:creationId xmlns:p14="http://schemas.microsoft.com/office/powerpoint/2010/main" val="408140995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rel.gov/docs/fy17osti/7003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defTabSz="342900">
              <a:lnSpc>
                <a:spcPct val="95000"/>
              </a:lnSpc>
              <a:spcBef>
                <a:spcPts val="450"/>
              </a:spcBef>
              <a:buNone/>
            </a:pPr>
            <a:r>
              <a:rPr lang="en-US" sz="1600" b="1" dirty="0" smtClean="0">
                <a:solidFill>
                  <a:srgbClr val="000000">
                    <a:lumMod val="75000"/>
                  </a:srgbClr>
                </a:solidFill>
                <a:latin typeface="+mn-lt"/>
              </a:rPr>
              <a:t>U.S. Wind Energy is Strong and Growing</a:t>
            </a:r>
          </a:p>
          <a:p>
            <a:pPr marL="214313" indent="-214313" defTabSz="342900">
              <a:lnSpc>
                <a:spcPct val="90000"/>
              </a:lnSpc>
              <a:spcBef>
                <a:spcPts val="450"/>
              </a:spcBef>
              <a:buFont typeface="Arial" panose="020B0604020202020204" pitchFamily="34" charset="0"/>
              <a:buChar char="•"/>
            </a:pPr>
            <a:r>
              <a:rPr lang="en-US" sz="1200" dirty="0" smtClean="0">
                <a:solidFill>
                  <a:srgbClr val="000000">
                    <a:lumMod val="75000"/>
                  </a:srgbClr>
                </a:solidFill>
                <a:latin typeface="+mn-lt"/>
              </a:rPr>
              <a:t>In 2019, wind produced 7% of all U.S. electricity</a:t>
            </a:r>
          </a:p>
          <a:p>
            <a:pPr marL="214313" indent="-214313" defTabSz="342900">
              <a:lnSpc>
                <a:spcPct val="90000"/>
              </a:lnSpc>
              <a:spcBef>
                <a:spcPts val="450"/>
              </a:spcBef>
              <a:buFont typeface="Arial" panose="020B0604020202020204" pitchFamily="34" charset="0"/>
              <a:buChar char="•"/>
            </a:pPr>
            <a:r>
              <a:rPr lang="en-US" sz="1200" dirty="0" smtClean="0">
                <a:solidFill>
                  <a:srgbClr val="000000">
                    <a:lumMod val="75000"/>
                  </a:srgbClr>
                </a:solidFill>
                <a:latin typeface="+mn-lt"/>
              </a:rPr>
              <a:t>Land-based utility-scale wind power is now in 41 states</a:t>
            </a:r>
          </a:p>
          <a:p>
            <a:pPr marL="214313" indent="-214313" defTabSz="342900">
              <a:lnSpc>
                <a:spcPct val="90000"/>
              </a:lnSpc>
              <a:spcBef>
                <a:spcPts val="450"/>
              </a:spcBef>
              <a:buFont typeface="Arial" panose="020B0604020202020204" pitchFamily="34" charset="0"/>
              <a:buChar char="•"/>
            </a:pPr>
            <a:r>
              <a:rPr lang="en-US" sz="1200" dirty="0" smtClean="0">
                <a:solidFill>
                  <a:srgbClr val="000000">
                    <a:lumMod val="75000"/>
                  </a:srgbClr>
                </a:solidFill>
                <a:latin typeface="+mn-lt"/>
              </a:rPr>
              <a:t>Distributed (smaller) wind turbines are in all 50 states</a:t>
            </a:r>
            <a:endParaRPr lang="en-US" sz="1400" dirty="0" smtClean="0">
              <a:solidFill>
                <a:srgbClr val="000000">
                  <a:lumMod val="75000"/>
                </a:srgbClr>
              </a:solidFill>
              <a:latin typeface="+mn-lt"/>
            </a:endParaRPr>
          </a:p>
          <a:p>
            <a:pPr marL="214313" indent="-214313" defTabSz="342900">
              <a:lnSpc>
                <a:spcPct val="90000"/>
              </a:lnSpc>
              <a:spcBef>
                <a:spcPts val="450"/>
              </a:spcBef>
              <a:buFont typeface="Arial" panose="020B0604020202020204" pitchFamily="34" charset="0"/>
              <a:buChar char="•"/>
            </a:pPr>
            <a:r>
              <a:rPr lang="en-US" sz="1200" dirty="0" smtClean="0">
                <a:solidFill>
                  <a:srgbClr val="000000">
                    <a:lumMod val="75000"/>
                  </a:srgbClr>
                </a:solidFill>
                <a:latin typeface="+mn-lt"/>
              </a:rPr>
              <a:t>14 states have </a:t>
            </a:r>
            <a:r>
              <a:rPr lang="en-US" sz="1200" dirty="0" smtClean="0">
                <a:solidFill>
                  <a:srgbClr val="000000">
                    <a:lumMod val="75000"/>
                  </a:srgbClr>
                </a:solidFill>
                <a:latin typeface="+mn-lt"/>
                <a:sym typeface="Symbol" panose="05050102010706020507" pitchFamily="18" charset="2"/>
              </a:rPr>
              <a:t></a:t>
            </a:r>
            <a:r>
              <a:rPr lang="en-US" sz="1200" dirty="0" smtClean="0">
                <a:solidFill>
                  <a:srgbClr val="000000">
                    <a:lumMod val="75000"/>
                  </a:srgbClr>
                </a:solidFill>
                <a:latin typeface="+mn-lt"/>
              </a:rPr>
              <a:t>10% wind generation; 6 states &gt;%20; 2 states &gt;40%</a:t>
            </a:r>
          </a:p>
          <a:p>
            <a:pPr marL="0" indent="0" defTabSz="342900">
              <a:spcBef>
                <a:spcPts val="450"/>
              </a:spcBef>
              <a:spcAft>
                <a:spcPts val="300"/>
              </a:spcAft>
              <a:buNone/>
            </a:pPr>
            <a:r>
              <a:rPr lang="en-US" sz="1600" b="1" dirty="0" smtClean="0">
                <a:solidFill>
                  <a:srgbClr val="000000">
                    <a:lumMod val="75000"/>
                  </a:srgbClr>
                </a:solidFill>
                <a:latin typeface="+mn-lt"/>
              </a:rPr>
              <a:t>U.S. Wind Energy Spurs Economic Growth </a:t>
            </a:r>
            <a:r>
              <a:rPr lang="en-US" sz="1600" b="1" i="1" dirty="0" smtClean="0">
                <a:solidFill>
                  <a:srgbClr val="000000">
                    <a:lumMod val="75000"/>
                  </a:srgbClr>
                </a:solidFill>
                <a:latin typeface="+mn-lt"/>
              </a:rPr>
              <a:t>&lt;map on slide&gt;</a:t>
            </a:r>
          </a:p>
          <a:p>
            <a:pPr marL="214313" indent="-214313" defTabSz="342900">
              <a:spcAft>
                <a:spcPts val="300"/>
              </a:spcAft>
              <a:buFont typeface="Arial" panose="020B0604020202020204" pitchFamily="34" charset="0"/>
              <a:buChar char="•"/>
            </a:pPr>
            <a:r>
              <a:rPr lang="en-US" sz="1200" dirty="0" smtClean="0">
                <a:solidFill>
                  <a:srgbClr val="000000">
                    <a:lumMod val="75000"/>
                  </a:srgbClr>
                </a:solidFill>
                <a:latin typeface="Franklin Gothic Book"/>
              </a:rPr>
              <a:t>Supports 120,000 domestic jobs</a:t>
            </a:r>
          </a:p>
          <a:p>
            <a:pPr marL="214313" indent="-214313" defTabSz="342900">
              <a:spcAft>
                <a:spcPts val="300"/>
              </a:spcAft>
              <a:buFont typeface="Arial" panose="020B0604020202020204" pitchFamily="34" charset="0"/>
              <a:buChar char="•"/>
            </a:pPr>
            <a:r>
              <a:rPr lang="en-US" sz="1200" dirty="0" smtClean="0">
                <a:solidFill>
                  <a:srgbClr val="000000">
                    <a:lumMod val="75000"/>
                  </a:srgbClr>
                </a:solidFill>
                <a:latin typeface="Franklin Gothic Book"/>
              </a:rPr>
              <a:t>Over 530 manufacturing facilities in 43 States</a:t>
            </a:r>
            <a:endParaRPr lang="en-US" sz="1400" dirty="0" smtClean="0">
              <a:solidFill>
                <a:srgbClr val="000000">
                  <a:lumMod val="75000"/>
                </a:srgbClr>
              </a:solidFill>
              <a:latin typeface="Franklin Gothic Book"/>
            </a:endParaRPr>
          </a:p>
          <a:p>
            <a:pPr marL="214313" indent="-214313" defTabSz="342900">
              <a:spcAft>
                <a:spcPts val="300"/>
              </a:spcAft>
              <a:buFont typeface="Arial" panose="020B0604020202020204" pitchFamily="34" charset="0"/>
              <a:buChar char="•"/>
            </a:pPr>
            <a:r>
              <a:rPr lang="en-US" sz="1200" dirty="0" smtClean="0">
                <a:solidFill>
                  <a:srgbClr val="000000">
                    <a:lumMod val="75000"/>
                  </a:srgbClr>
                </a:solidFill>
                <a:latin typeface="+mn-lt"/>
              </a:rPr>
              <a:t>Turbine manufacturers with at least one U.S. manufacturing facility built 95% of wind capacity installed in the United States in 2019</a:t>
            </a:r>
            <a:endParaRPr lang="en-US" sz="1200" dirty="0" smtClean="0">
              <a:latin typeface="+mn-lt"/>
            </a:endParaRPr>
          </a:p>
          <a:p>
            <a:pPr marL="214313" indent="-214313" defTabSz="342900">
              <a:spcAft>
                <a:spcPts val="300"/>
              </a:spcAft>
              <a:buFont typeface="Arial" panose="020B0604020202020204" pitchFamily="34" charset="0"/>
              <a:buChar char="•"/>
            </a:pPr>
            <a:r>
              <a:rPr lang="en-US" sz="1200" dirty="0" smtClean="0">
                <a:solidFill>
                  <a:schemeClr val="tx1"/>
                </a:solidFill>
                <a:latin typeface="+mn-lt"/>
              </a:rPr>
              <a:t>U.S. manufacturing capacity (annual): 15,000 MW of turbine nacelles; 11,400 individual blades; and 3,650 towers</a:t>
            </a:r>
            <a:endParaRPr lang="en-US" sz="1400" dirty="0" smtClean="0">
              <a:solidFill>
                <a:schemeClr val="tx1"/>
              </a:solidFill>
              <a:latin typeface="+mn-lt"/>
            </a:endParaRPr>
          </a:p>
          <a:p>
            <a:pPr marL="214313" indent="-214313" defTabSz="342900">
              <a:lnSpc>
                <a:spcPct val="90000"/>
              </a:lnSpc>
              <a:spcBef>
                <a:spcPts val="450"/>
              </a:spcBef>
              <a:buFont typeface="Arial" panose="020B0604020202020204" pitchFamily="34" charset="0"/>
              <a:buChar char="•"/>
            </a:pPr>
            <a:r>
              <a:rPr lang="en-US" sz="1200" dirty="0" smtClean="0">
                <a:solidFill>
                  <a:srgbClr val="000000">
                    <a:lumMod val="75000"/>
                  </a:srgbClr>
                </a:solidFill>
                <a:latin typeface="Franklin Gothic Book"/>
              </a:rPr>
              <a:t>U.S. jobs are well-paid -- in construction, manufacturing, and operations</a:t>
            </a:r>
            <a:endParaRPr lang="en-US" sz="1200" dirty="0" smtClean="0">
              <a:solidFill>
                <a:schemeClr val="tx1"/>
              </a:solidFill>
              <a:latin typeface="Calibri" panose="020F0502020204030204" pitchFamily="34" charset="0"/>
            </a:endParaRPr>
          </a:p>
          <a:p>
            <a:pPr marL="0" indent="0">
              <a:lnSpc>
                <a:spcPct val="95000"/>
              </a:lnSpc>
              <a:spcBef>
                <a:spcPts val="600"/>
              </a:spcBef>
              <a:spcAft>
                <a:spcPts val="0"/>
              </a:spcAft>
              <a:buNone/>
            </a:pPr>
            <a:r>
              <a:rPr lang="en-US" sz="1600" b="1" kern="1200" dirty="0" smtClean="0">
                <a:solidFill>
                  <a:schemeClr val="tx1"/>
                </a:solidFill>
                <a:latin typeface="+mn-lt"/>
                <a:ea typeface="ヒラギノ角ゴ Pro W3" charset="0"/>
                <a:cs typeface="ＭＳ Ｐゴシック" pitchFamily="-108" charset="-128"/>
              </a:rPr>
              <a:t>U.S. Wind Resource is Vast (On-Land and Offshore) </a:t>
            </a:r>
            <a:r>
              <a:rPr lang="en-US" sz="1600" b="1" i="1" kern="1200" dirty="0" smtClean="0">
                <a:solidFill>
                  <a:schemeClr val="tx1"/>
                </a:solidFill>
                <a:latin typeface="+mn-lt"/>
                <a:ea typeface="ヒラギノ角ゴ Pro W3" charset="0"/>
                <a:cs typeface="ＭＳ Ｐゴシック" pitchFamily="-108" charset="-128"/>
              </a:rPr>
              <a:t>&lt;map on slide&gt;</a:t>
            </a:r>
          </a:p>
          <a:p>
            <a:pPr marL="210312" indent="-210312">
              <a:lnSpc>
                <a:spcPct val="90000"/>
              </a:lnSpc>
              <a:spcBef>
                <a:spcPts val="600"/>
              </a:spcBef>
              <a:spcAft>
                <a:spcPts val="0"/>
              </a:spcAft>
              <a:buFont typeface="Arial" panose="020B0604020202020204" pitchFamily="34" charset="0"/>
              <a:buChar char="•"/>
            </a:pPr>
            <a:r>
              <a:rPr lang="en-US" sz="1200" dirty="0" smtClean="0">
                <a:solidFill>
                  <a:schemeClr val="tx1"/>
                </a:solidFill>
                <a:latin typeface="+mn-lt"/>
              </a:rPr>
              <a:t>Resource potential is more than 10 times total U.S. electricity demand</a:t>
            </a:r>
            <a:endParaRPr lang="en-US" sz="1200" b="1" kern="1200" dirty="0" smtClean="0">
              <a:solidFill>
                <a:srgbClr val="50565C">
                  <a:lumMod val="75000"/>
                </a:srgbClr>
              </a:solidFill>
              <a:latin typeface="+mn-lt"/>
              <a:ea typeface="ヒラギノ角ゴ Pro W3" charset="0"/>
              <a:cs typeface="ＭＳ Ｐゴシック" pitchFamily="-108" charset="-128"/>
            </a:endParaRPr>
          </a:p>
          <a:p>
            <a:pPr marL="210312" indent="-210312">
              <a:lnSpc>
                <a:spcPct val="90000"/>
              </a:lnSpc>
              <a:spcBef>
                <a:spcPts val="600"/>
              </a:spcBef>
              <a:spcAft>
                <a:spcPts val="0"/>
              </a:spcAft>
              <a:buFont typeface="Arial" panose="020B0604020202020204" pitchFamily="34" charset="0"/>
              <a:buChar char="•"/>
            </a:pPr>
            <a:r>
              <a:rPr lang="en-US" sz="1200" kern="1200" dirty="0" smtClean="0">
                <a:solidFill>
                  <a:schemeClr val="tx1"/>
                </a:solidFill>
                <a:latin typeface="+mn-lt"/>
                <a:ea typeface="ヒラギノ角ゴ Pro W3" charset="0"/>
                <a:cs typeface="ＭＳ Ｐゴシック" pitchFamily="-108" charset="-128"/>
              </a:rPr>
              <a:t>Resource inexhaustible and clean</a:t>
            </a:r>
          </a:p>
          <a:p>
            <a:pPr marL="210312" indent="-210312">
              <a:lnSpc>
                <a:spcPct val="90000"/>
              </a:lnSpc>
              <a:spcBef>
                <a:spcPts val="600"/>
              </a:spcBef>
              <a:spcAft>
                <a:spcPts val="0"/>
              </a:spcAft>
              <a:buFont typeface="Arial" panose="020B0604020202020204" pitchFamily="34" charset="0"/>
              <a:buChar char="•"/>
            </a:pPr>
            <a:r>
              <a:rPr lang="en-US" sz="1200" kern="1200" dirty="0" smtClean="0">
                <a:solidFill>
                  <a:schemeClr val="tx1"/>
                </a:solidFill>
                <a:latin typeface="+mn-lt"/>
                <a:ea typeface="ヒラギノ角ゴ Pro W3" charset="0"/>
                <a:cs typeface="ＭＳ Ｐゴシック" pitchFamily="-108" charset="-128"/>
              </a:rPr>
              <a:t>Contributes to energy security and resiliency</a:t>
            </a:r>
          </a:p>
        </p:txBody>
      </p:sp>
      <p:sp>
        <p:nvSpPr>
          <p:cNvPr id="4" name="Slide Number Placeholder 3"/>
          <p:cNvSpPr>
            <a:spLocks noGrp="1"/>
          </p:cNvSpPr>
          <p:nvPr>
            <p:ph type="sldNum" sz="quarter" idx="10"/>
          </p:nvPr>
        </p:nvSpPr>
        <p:spPr/>
        <p:txBody>
          <a:bodyPr/>
          <a:lstStyle/>
          <a:p>
            <a:fld id="{FE4C1A54-7F2E-2148-854B-9D255CDB8720}" type="slidenum">
              <a:rPr lang="en-US" smtClean="0"/>
              <a:pPr/>
              <a:t>2</a:t>
            </a:fld>
            <a:endParaRPr lang="en-US" dirty="0"/>
          </a:p>
        </p:txBody>
      </p:sp>
    </p:spTree>
    <p:extLst>
      <p:ext uri="{BB962C8B-B14F-4D97-AF65-F5344CB8AC3E}">
        <p14:creationId xmlns:p14="http://schemas.microsoft.com/office/powerpoint/2010/main" val="415688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400" b="1" dirty="0" smtClean="0">
                <a:latin typeface="+mn-lt"/>
              </a:rPr>
              <a:t>DOE’s Innovation and R&amp;D Drive Cost Reductions</a:t>
            </a:r>
          </a:p>
          <a:p>
            <a:r>
              <a:rPr lang="en-US" sz="1200" dirty="0" smtClean="0">
                <a:latin typeface="+mn-lt"/>
              </a:rPr>
              <a:t>Since 1980, wind power cost has dropped 90%</a:t>
            </a:r>
          </a:p>
          <a:p>
            <a:r>
              <a:rPr lang="en-US" sz="1200" dirty="0" smtClean="0">
                <a:latin typeface="+mn-lt"/>
              </a:rPr>
              <a:t>As of 2019, industry deployed over 105 GW</a:t>
            </a:r>
          </a:p>
          <a:p>
            <a:endParaRPr lang="en-US" sz="1200" dirty="0" smtClean="0">
              <a:latin typeface="+mn-lt"/>
            </a:endParaRPr>
          </a:p>
          <a:p>
            <a:pPr marL="0" indent="0">
              <a:spcAft>
                <a:spcPts val="600"/>
              </a:spcAft>
              <a:buNone/>
            </a:pPr>
            <a:r>
              <a:rPr lang="en-US" sz="1400" b="1" dirty="0" smtClean="0">
                <a:latin typeface="+mn-lt"/>
              </a:rPr>
              <a:t>DOE Innovations:  </a:t>
            </a:r>
            <a:r>
              <a:rPr lang="en-US" sz="1400" b="1" i="1" dirty="0" smtClean="0">
                <a:latin typeface="+mn-lt"/>
              </a:rPr>
              <a:t>&lt;shortened version on slide&gt;</a:t>
            </a:r>
          </a:p>
          <a:p>
            <a:pPr>
              <a:lnSpc>
                <a:spcPct val="90000"/>
              </a:lnSpc>
              <a:spcBef>
                <a:spcPts val="0"/>
              </a:spcBef>
              <a:spcAft>
                <a:spcPts val="400"/>
              </a:spcAft>
            </a:pPr>
            <a:r>
              <a:rPr lang="en-US" sz="1200" dirty="0" smtClean="0">
                <a:solidFill>
                  <a:schemeClr val="tx1"/>
                </a:solidFill>
                <a:latin typeface="+mn-lt"/>
                <a:ea typeface="Calibri" pitchFamily="34" charset="0"/>
                <a:cs typeface="Times New Roman" panose="02020603050405020304" pitchFamily="18" charset="0"/>
              </a:rPr>
              <a:t>Since 1978, 174 DOE-funded wind patents,</a:t>
            </a:r>
            <a:r>
              <a:rPr lang="en-US" sz="1200" baseline="0" dirty="0" smtClean="0">
                <a:solidFill>
                  <a:schemeClr val="tx1"/>
                </a:solidFill>
                <a:latin typeface="+mn-lt"/>
                <a:ea typeface="Calibri" pitchFamily="34" charset="0"/>
                <a:cs typeface="Times New Roman" panose="02020603050405020304" pitchFamily="18" charset="0"/>
              </a:rPr>
              <a:t> </a:t>
            </a:r>
            <a:r>
              <a:rPr lang="en-US" sz="1200" dirty="0" smtClean="0">
                <a:solidFill>
                  <a:schemeClr val="tx1"/>
                </a:solidFill>
                <a:latin typeface="+mn-lt"/>
                <a:ea typeface="Calibri" pitchFamily="34" charset="0"/>
                <a:cs typeface="Times New Roman" panose="02020603050405020304" pitchFamily="18" charset="0"/>
              </a:rPr>
              <a:t>more in the pipeline</a:t>
            </a:r>
            <a:endParaRPr lang="en-US" sz="1200" dirty="0" smtClean="0">
              <a:solidFill>
                <a:schemeClr val="tx1"/>
              </a:solidFill>
              <a:ea typeface="Calibri" pitchFamily="34" charset="0"/>
              <a:cs typeface="Times New Roman" panose="02020603050405020304" pitchFamily="18" charset="0"/>
            </a:endParaRPr>
          </a:p>
          <a:p>
            <a:pPr>
              <a:lnSpc>
                <a:spcPct val="90000"/>
              </a:lnSpc>
              <a:spcBef>
                <a:spcPts val="0"/>
              </a:spcBef>
              <a:spcAft>
                <a:spcPts val="400"/>
              </a:spcAft>
            </a:pPr>
            <a:r>
              <a:rPr lang="en-US" sz="1200" dirty="0" smtClean="0">
                <a:solidFill>
                  <a:schemeClr val="tx1"/>
                </a:solidFill>
                <a:latin typeface="+mn-lt"/>
                <a:ea typeface="Calibri" pitchFamily="34" charset="0"/>
                <a:cs typeface="Times New Roman" panose="02020603050405020304" pitchFamily="18" charset="0"/>
              </a:rPr>
              <a:t>Demonstrations of MW-class</a:t>
            </a:r>
            <a:r>
              <a:rPr lang="en-US" sz="1200" b="1" dirty="0" smtClean="0">
                <a:solidFill>
                  <a:srgbClr val="007E3C"/>
                </a:solidFill>
                <a:ea typeface="Calibri" pitchFamily="34" charset="0"/>
                <a:cs typeface="Times New Roman" panose="02020603050405020304" pitchFamily="18" charset="0"/>
              </a:rPr>
              <a:t> </a:t>
            </a:r>
            <a:r>
              <a:rPr lang="en-US" sz="1200" dirty="0" smtClean="0">
                <a:solidFill>
                  <a:schemeClr val="tx1"/>
                </a:solidFill>
                <a:latin typeface="+mn-lt"/>
                <a:ea typeface="Calibri" pitchFamily="34" charset="0"/>
                <a:cs typeface="Times New Roman" panose="02020603050405020304" pitchFamily="18" charset="0"/>
              </a:rPr>
              <a:t>machines</a:t>
            </a:r>
            <a:r>
              <a:rPr lang="en-US" sz="1200" dirty="0" smtClean="0">
                <a:solidFill>
                  <a:srgbClr val="007E3C"/>
                </a:solidFill>
                <a:latin typeface="+mn-lt"/>
                <a:ea typeface="Calibri" pitchFamily="34" charset="0"/>
                <a:cs typeface="Times New Roman" panose="02020603050405020304" pitchFamily="18" charset="0"/>
              </a:rPr>
              <a:t> </a:t>
            </a:r>
            <a:r>
              <a:rPr lang="en-US" sz="1200" dirty="0" smtClean="0">
                <a:solidFill>
                  <a:schemeClr val="tx1"/>
                </a:solidFill>
                <a:latin typeface="+mn-lt"/>
                <a:ea typeface="Calibri" pitchFamily="34" charset="0"/>
                <a:cs typeface="Times New Roman" panose="02020603050405020304" pitchFamily="18" charset="0"/>
              </a:rPr>
              <a:t>built investor confidence &amp; enabled cost-competitive utility-scale wind</a:t>
            </a:r>
          </a:p>
          <a:p>
            <a:pPr lvl="0">
              <a:lnSpc>
                <a:spcPct val="90000"/>
              </a:lnSpc>
              <a:spcBef>
                <a:spcPts val="0"/>
              </a:spcBef>
              <a:spcAft>
                <a:spcPts val="400"/>
              </a:spcAft>
            </a:pPr>
            <a:r>
              <a:rPr lang="en-US" sz="1200" dirty="0" smtClean="0">
                <a:solidFill>
                  <a:srgbClr val="000000"/>
                </a:solidFill>
                <a:latin typeface="Franklin Gothic Book"/>
                <a:ea typeface="Calibri" pitchFamily="34" charset="0"/>
                <a:cs typeface="Times New Roman" panose="02020603050405020304" pitchFamily="18" charset="0"/>
              </a:rPr>
              <a:t>Airfoil and blade designs, coupled with new materials, enabled larger rotors with increased energy capture</a:t>
            </a:r>
          </a:p>
          <a:p>
            <a:pPr lvl="0">
              <a:lnSpc>
                <a:spcPct val="90000"/>
              </a:lnSpc>
              <a:spcBef>
                <a:spcPts val="0"/>
              </a:spcBef>
              <a:spcAft>
                <a:spcPts val="400"/>
              </a:spcAft>
            </a:pPr>
            <a:r>
              <a:rPr lang="en-US" sz="1200" dirty="0" smtClean="0">
                <a:solidFill>
                  <a:srgbClr val="000000"/>
                </a:solidFill>
                <a:latin typeface="Franklin Gothic Book"/>
                <a:ea typeface="Calibri" pitchFamily="34" charset="0"/>
                <a:cs typeface="Times New Roman" panose="02020603050405020304" pitchFamily="18" charset="0"/>
              </a:rPr>
              <a:t>Advanced computer code development and model validation have accelerated innovative designs and wind turbine and wind plant efficiency</a:t>
            </a:r>
            <a:endParaRPr lang="en-US" sz="1200" dirty="0" smtClean="0">
              <a:solidFill>
                <a:srgbClr val="000000"/>
              </a:solidFill>
              <a:ea typeface="Calibri"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3</a:t>
            </a:fld>
            <a:endParaRPr lang="en-US" dirty="0"/>
          </a:p>
        </p:txBody>
      </p:sp>
    </p:spTree>
    <p:extLst>
      <p:ext uri="{BB962C8B-B14F-4D97-AF65-F5344CB8AC3E}">
        <p14:creationId xmlns:p14="http://schemas.microsoft.com/office/powerpoint/2010/main" val="331585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600" b="1" dirty="0" smtClean="0">
                <a:latin typeface="+mn-lt"/>
              </a:rPr>
              <a:t>Top-Line R&amp;D Priorities: </a:t>
            </a:r>
            <a:r>
              <a:rPr lang="en-US" sz="1600" b="1" i="1" dirty="0" smtClean="0">
                <a:latin typeface="+mn-lt"/>
              </a:rPr>
              <a:t>&lt;shortened version</a:t>
            </a:r>
            <a:r>
              <a:rPr lang="en-US" sz="1600" b="1" i="1" baseline="0" dirty="0" smtClean="0">
                <a:latin typeface="+mn-lt"/>
              </a:rPr>
              <a:t> on slide&gt;</a:t>
            </a:r>
            <a:endParaRPr lang="en-US" sz="1600" b="1" i="1" dirty="0" smtClean="0">
              <a:latin typeface="+mn-lt"/>
            </a:endParaRPr>
          </a:p>
          <a:p>
            <a:pPr>
              <a:buFont typeface="Arial" panose="020B0604020202020204" pitchFamily="34" charset="0"/>
              <a:buChar char="•"/>
            </a:pPr>
            <a:r>
              <a:rPr lang="en-US" sz="1600" dirty="0" smtClean="0">
                <a:latin typeface="+mn-lt"/>
              </a:rPr>
              <a:t>Continue aggressive cost-reduction for all technologies</a:t>
            </a:r>
          </a:p>
          <a:p>
            <a:pPr>
              <a:buFont typeface="Arial" panose="020B0604020202020204" pitchFamily="34" charset="0"/>
              <a:buChar char="•"/>
            </a:pPr>
            <a:r>
              <a:rPr lang="en-US" sz="1600" dirty="0" smtClean="0">
                <a:latin typeface="+mn-lt"/>
              </a:rPr>
              <a:t>Enable supersized, lightweight wind turbines</a:t>
            </a:r>
          </a:p>
          <a:p>
            <a:pPr>
              <a:buFont typeface="Arial" panose="020B0604020202020204" pitchFamily="34" charset="0"/>
              <a:buChar char="•"/>
            </a:pPr>
            <a:r>
              <a:rPr lang="en-US" sz="1600" dirty="0" smtClean="0">
                <a:latin typeface="+mn-lt"/>
              </a:rPr>
              <a:t>Address key environmental &amp; siting challenges</a:t>
            </a:r>
          </a:p>
          <a:p>
            <a:pPr>
              <a:buFont typeface="Arial" panose="020B0604020202020204" pitchFamily="34" charset="0"/>
              <a:buChar char="•"/>
            </a:pPr>
            <a:r>
              <a:rPr lang="en-US" sz="1600" dirty="0" smtClean="0">
                <a:latin typeface="+mn-lt"/>
              </a:rPr>
              <a:t>Develop electric energy and grid services provided by affordable, transmission-facilitated, cyber-secure, and hybrid-ready wind</a:t>
            </a:r>
          </a:p>
          <a:p>
            <a:pPr marL="0" indent="0">
              <a:spcBef>
                <a:spcPts val="600"/>
              </a:spcBef>
              <a:buNone/>
            </a:pPr>
            <a:r>
              <a:rPr lang="en-US" sz="1600" b="1" dirty="0" smtClean="0"/>
              <a:t>DOE Continues to Support Activities Valued by Industry</a:t>
            </a:r>
            <a:r>
              <a:rPr lang="en-US" sz="1600" dirty="0" smtClean="0"/>
              <a:t>:</a:t>
            </a:r>
          </a:p>
          <a:p>
            <a:r>
              <a:rPr lang="en-US" dirty="0" smtClean="0"/>
              <a:t>Wind energy resource assessments </a:t>
            </a:r>
          </a:p>
          <a:p>
            <a:r>
              <a:rPr lang="en-US" dirty="0" smtClean="0"/>
              <a:t>Component testing facilities </a:t>
            </a:r>
          </a:p>
          <a:p>
            <a:r>
              <a:rPr lang="en-US" dirty="0" smtClean="0"/>
              <a:t>Experimental technology demonstrations</a:t>
            </a:r>
          </a:p>
          <a:p>
            <a:r>
              <a:rPr lang="en-US" dirty="0" smtClean="0"/>
              <a:t>Analytical reports on data and technology</a:t>
            </a:r>
          </a:p>
          <a:p>
            <a:r>
              <a:rPr lang="en-US" dirty="0" smtClean="0"/>
              <a:t>Activities aimed at enabling competitive U.S. manufacturing (e.g., automation)</a:t>
            </a:r>
          </a:p>
          <a:p>
            <a:r>
              <a:rPr lang="en-US" dirty="0" smtClean="0"/>
              <a:t>Education and training programs for a future workforce</a:t>
            </a: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4</a:t>
            </a:fld>
            <a:endParaRPr lang="en-US" dirty="0"/>
          </a:p>
        </p:txBody>
      </p:sp>
    </p:spTree>
    <p:extLst>
      <p:ext uri="{BB962C8B-B14F-4D97-AF65-F5344CB8AC3E}">
        <p14:creationId xmlns:p14="http://schemas.microsoft.com/office/powerpoint/2010/main" val="242325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0"/>
              </a:spcBef>
              <a:spcAft>
                <a:spcPts val="600"/>
              </a:spcAft>
            </a:pPr>
            <a:r>
              <a:rPr lang="en-US" sz="1600" b="1" dirty="0" smtClean="0">
                <a:latin typeface="+mn-lt"/>
              </a:rPr>
              <a:t>Challenges: </a:t>
            </a:r>
            <a:r>
              <a:rPr lang="en-US" sz="1600" b="1" i="1" dirty="0" smtClean="0">
                <a:latin typeface="+mn-lt"/>
              </a:rPr>
              <a:t>&lt;shortened version on slide&gt;</a:t>
            </a:r>
          </a:p>
          <a:p>
            <a:pPr lvl="1">
              <a:spcBef>
                <a:spcPts val="0"/>
              </a:spcBef>
              <a:spcAft>
                <a:spcPts val="0"/>
              </a:spcAft>
              <a:buFont typeface="Arial" panose="020B0604020202020204" pitchFamily="34" charset="0"/>
              <a:buChar char="•"/>
            </a:pPr>
            <a:r>
              <a:rPr lang="en-US" sz="1400" dirty="0" smtClean="0"/>
              <a:t>Despite a vast wind energy resource that spans the East and West Coasts and the Great Lakes, offshore wind (OSW) is constrained by technology, cost, and siting challenges</a:t>
            </a:r>
          </a:p>
          <a:p>
            <a:pPr lvl="1">
              <a:spcBef>
                <a:spcPts val="0"/>
              </a:spcBef>
              <a:spcAft>
                <a:spcPts val="0"/>
              </a:spcAft>
              <a:buFont typeface="Arial" panose="020B0604020202020204" pitchFamily="34" charset="0"/>
              <a:buChar char="•"/>
            </a:pPr>
            <a:r>
              <a:rPr lang="en-US" sz="1400" dirty="0" smtClean="0"/>
              <a:t>OSW presents design challenges that are unique to the U.S. (e.g., deep water, hurricanes, and icing), not experienced in Europe</a:t>
            </a:r>
          </a:p>
          <a:p>
            <a:pPr marL="0" marR="0" lvl="0" indent="0" algn="l" defTabSz="457200" rtl="0" eaLnBrk="0" fontAlgn="base" latinLnBrk="0" hangingPunct="0">
              <a:lnSpc>
                <a:spcPct val="100000"/>
              </a:lnSpc>
              <a:spcBef>
                <a:spcPts val="600"/>
              </a:spcBef>
              <a:spcAft>
                <a:spcPts val="600"/>
              </a:spcAft>
              <a:buClrTx/>
              <a:buSzTx/>
              <a:buFontTx/>
              <a:buNone/>
              <a:tabLst/>
              <a:defRPr/>
            </a:pPr>
            <a:r>
              <a:rPr lang="en-US" sz="1600" b="1" dirty="0" smtClean="0">
                <a:latin typeface="+mn-lt"/>
              </a:rPr>
              <a:t>Fixed-Bottom R&amp;D Priorities:  </a:t>
            </a:r>
            <a:r>
              <a:rPr lang="en-US" sz="1600" b="1" i="1" dirty="0" smtClean="0">
                <a:latin typeface="+mn-lt"/>
              </a:rPr>
              <a:t>&lt;shortened version on slide&gt;</a:t>
            </a:r>
            <a:endParaRPr lang="en-US" sz="1600" b="1" dirty="0" smtClean="0">
              <a:latin typeface="+mn-lt"/>
            </a:endParaRPr>
          </a:p>
          <a:p>
            <a:pPr lvl="1">
              <a:spcBef>
                <a:spcPts val="0"/>
              </a:spcBef>
              <a:spcAft>
                <a:spcPts val="0"/>
              </a:spcAft>
              <a:buFont typeface="Arial" panose="020B0604020202020204" pitchFamily="34" charset="0"/>
              <a:buChar char="•"/>
            </a:pPr>
            <a:r>
              <a:rPr lang="en-US" sz="1400" dirty="0" smtClean="0"/>
              <a:t>Address wind resource characterization gaps</a:t>
            </a:r>
          </a:p>
          <a:p>
            <a:pPr lvl="1">
              <a:spcBef>
                <a:spcPts val="0"/>
              </a:spcBef>
              <a:spcAft>
                <a:spcPts val="0"/>
              </a:spcAft>
              <a:buFont typeface="Arial" panose="020B0604020202020204" pitchFamily="34" charset="0"/>
              <a:buChar char="•"/>
            </a:pPr>
            <a:r>
              <a:rPr lang="en-US" sz="1400" dirty="0" smtClean="0"/>
              <a:t>Resolve significant wildlife, radar</a:t>
            </a:r>
            <a:r>
              <a:rPr lang="en-US" sz="1400" dirty="0" smtClean="0">
                <a:solidFill>
                  <a:srgbClr val="FF0000"/>
                </a:solidFill>
              </a:rPr>
              <a:t>, </a:t>
            </a:r>
            <a:r>
              <a:rPr lang="en-US" sz="1400" dirty="0" smtClean="0"/>
              <a:t>and community impacts</a:t>
            </a:r>
          </a:p>
          <a:p>
            <a:pPr lvl="2">
              <a:spcBef>
                <a:spcPts val="0"/>
              </a:spcBef>
              <a:spcAft>
                <a:spcPts val="0"/>
              </a:spcAft>
              <a:buFont typeface="Franklin Gothic Book" panose="020B0503020102020204" pitchFamily="34" charset="0"/>
              <a:buChar char="−"/>
            </a:pPr>
            <a:r>
              <a:rPr lang="en-US" sz="1400" dirty="0" smtClean="0"/>
              <a:t>R&amp;D to inform &amp; develop solutions to wildlife impacts</a:t>
            </a:r>
          </a:p>
          <a:p>
            <a:pPr lvl="2">
              <a:spcBef>
                <a:spcPts val="0"/>
              </a:spcBef>
              <a:spcAft>
                <a:spcPts val="0"/>
              </a:spcAft>
              <a:buFont typeface="Franklin Gothic Book" panose="020B0503020102020204" pitchFamily="34" charset="0"/>
              <a:buChar char="−"/>
            </a:pPr>
            <a:r>
              <a:rPr lang="en-US" sz="1400" dirty="0" smtClean="0"/>
              <a:t>R&amp;D to understand and mitigate impacts on radar system	</a:t>
            </a:r>
          </a:p>
          <a:p>
            <a:pPr lvl="2">
              <a:spcBef>
                <a:spcPts val="0"/>
              </a:spcBef>
              <a:spcAft>
                <a:spcPts val="0"/>
              </a:spcAft>
              <a:buFont typeface="Franklin Gothic Book" panose="020B0503020102020204" pitchFamily="34" charset="0"/>
              <a:buChar char="−"/>
            </a:pPr>
            <a:r>
              <a:rPr lang="en-US" sz="1400" dirty="0" smtClean="0"/>
              <a:t>Research to understand and mitigate impacts on coastal communities </a:t>
            </a:r>
          </a:p>
          <a:p>
            <a:pPr marL="0" marR="0" lvl="0" indent="0" algn="l" defTabSz="457200" rtl="0" eaLnBrk="0" fontAlgn="base" latinLnBrk="0" hangingPunct="0">
              <a:lnSpc>
                <a:spcPct val="100000"/>
              </a:lnSpc>
              <a:spcBef>
                <a:spcPts val="600"/>
              </a:spcBef>
              <a:spcAft>
                <a:spcPts val="600"/>
              </a:spcAft>
              <a:buClrTx/>
              <a:buSzTx/>
              <a:buFontTx/>
              <a:buNone/>
              <a:tabLst/>
              <a:defRPr/>
            </a:pPr>
            <a:r>
              <a:rPr lang="en-US" sz="1600" b="1" dirty="0" smtClean="0">
                <a:latin typeface="+mn-lt"/>
              </a:rPr>
              <a:t>Floating Offshore R&amp;D Priorities: </a:t>
            </a:r>
            <a:r>
              <a:rPr lang="en-US" sz="1600" b="1" i="1" dirty="0" smtClean="0">
                <a:latin typeface="+mn-lt"/>
              </a:rPr>
              <a:t>&lt;shortened version on slide&gt;</a:t>
            </a:r>
            <a:endParaRPr lang="en-US" sz="1600" b="1" dirty="0" smtClean="0">
              <a:latin typeface="+mn-lt"/>
            </a:endParaRPr>
          </a:p>
          <a:p>
            <a:pPr lvl="1">
              <a:lnSpc>
                <a:spcPct val="114000"/>
              </a:lnSpc>
              <a:spcBef>
                <a:spcPts val="0"/>
              </a:spcBef>
              <a:spcAft>
                <a:spcPts val="0"/>
              </a:spcAft>
              <a:buFont typeface="Arial" panose="020B0604020202020204" pitchFamily="34" charset="0"/>
              <a:buChar char="•"/>
            </a:pPr>
            <a:r>
              <a:rPr lang="en-US" sz="1400" dirty="0" smtClean="0"/>
              <a:t>High-fidelity simulation and scaled experiments to accelerate floating wind platform design and systems innovation</a:t>
            </a:r>
          </a:p>
          <a:p>
            <a:pPr lvl="1">
              <a:lnSpc>
                <a:spcPct val="114000"/>
              </a:lnSpc>
              <a:spcBef>
                <a:spcPts val="0"/>
              </a:spcBef>
              <a:spcAft>
                <a:spcPts val="0"/>
              </a:spcAft>
              <a:buFont typeface="Arial" panose="020B0604020202020204" pitchFamily="34" charset="0"/>
              <a:buChar char="•"/>
            </a:pPr>
            <a:r>
              <a:rPr lang="en-US" sz="1400" dirty="0" smtClean="0"/>
              <a:t>Simulation and testing to reduce need for future demonstrations</a:t>
            </a:r>
          </a:p>
          <a:p>
            <a:pPr marL="0" marR="0" lvl="0" indent="0" algn="l" defTabSz="457200" rtl="0" eaLnBrk="0" fontAlgn="base" latinLnBrk="0" hangingPunct="0">
              <a:lnSpc>
                <a:spcPct val="100000"/>
              </a:lnSpc>
              <a:spcBef>
                <a:spcPts val="600"/>
              </a:spcBef>
              <a:spcAft>
                <a:spcPts val="600"/>
              </a:spcAft>
              <a:buClrTx/>
              <a:buSzTx/>
              <a:buFontTx/>
              <a:buNone/>
              <a:tabLst/>
              <a:defRPr/>
            </a:pPr>
            <a:r>
              <a:rPr lang="en-US" sz="1600" b="1" dirty="0" smtClean="0">
                <a:latin typeface="Franklin Gothic Book"/>
              </a:rPr>
              <a:t>Cross-Cutting R&amp;D: </a:t>
            </a:r>
            <a:r>
              <a:rPr lang="en-US" sz="1600" b="1" i="1" dirty="0" smtClean="0">
                <a:latin typeface="+mn-lt"/>
              </a:rPr>
              <a:t>&lt;shortened version on slide&gt;</a:t>
            </a:r>
            <a:endParaRPr lang="en-US" sz="1600" b="1" dirty="0" smtClean="0">
              <a:latin typeface="Franklin Gothic Book"/>
            </a:endParaRPr>
          </a:p>
          <a:p>
            <a:pPr lvl="1">
              <a:spcBef>
                <a:spcPts val="0"/>
              </a:spcBef>
              <a:buSzPts val="1400"/>
              <a:buFont typeface="Arial" panose="020B0604020202020204" pitchFamily="34" charset="0"/>
              <a:buChar char="•"/>
            </a:pPr>
            <a:r>
              <a:rPr lang="en-US" sz="1400" dirty="0" smtClean="0"/>
              <a:t>Complete advanced technology demonstration projects</a:t>
            </a:r>
          </a:p>
          <a:p>
            <a:pPr lvl="1">
              <a:lnSpc>
                <a:spcPct val="114000"/>
              </a:lnSpc>
              <a:spcBef>
                <a:spcPts val="0"/>
              </a:spcBef>
              <a:buFont typeface="Arial" panose="020B0604020202020204" pitchFamily="34" charset="0"/>
              <a:buChar char="•"/>
            </a:pPr>
            <a:r>
              <a:rPr lang="en-US" sz="1400" dirty="0" smtClean="0"/>
              <a:t>Advanced technology for ultra-large, ultra-lightweight turbines </a:t>
            </a:r>
            <a:endParaRPr lang="en-US" sz="1400" b="1" dirty="0" smtClean="0"/>
          </a:p>
          <a:p>
            <a:pPr lvl="2">
              <a:lnSpc>
                <a:spcPct val="114000"/>
              </a:lnSpc>
              <a:spcBef>
                <a:spcPts val="0"/>
              </a:spcBef>
              <a:buFont typeface="Arial" panose="020B0604020202020204" pitchFamily="34" charset="0"/>
              <a:buChar char="•"/>
            </a:pPr>
            <a:r>
              <a:rPr lang="en-US" sz="1400" dirty="0" smtClean="0"/>
              <a:t>Breakthroughs in ultra-large blade manufacturing </a:t>
            </a:r>
          </a:p>
          <a:p>
            <a:pPr lvl="1">
              <a:spcBef>
                <a:spcPts val="0"/>
              </a:spcBef>
              <a:buSzPts val="1400"/>
              <a:buFont typeface="Arial" panose="020B0604020202020204" pitchFamily="34" charset="0"/>
              <a:buChar char="•"/>
            </a:pPr>
            <a:r>
              <a:rPr lang="en-US" sz="1400" dirty="0" smtClean="0"/>
              <a:t>Autonomous inspection &amp; maintenance systems</a:t>
            </a:r>
            <a:endParaRPr lang="en-US" sz="1400" b="1" dirty="0" smtClean="0"/>
          </a:p>
          <a:p>
            <a:r>
              <a:rPr lang="en-US" sz="1200" b="1" kern="1200" dirty="0" smtClean="0">
                <a:solidFill>
                  <a:schemeClr val="tx1"/>
                </a:solidFill>
                <a:effectLst/>
                <a:latin typeface="+mn-lt"/>
                <a:ea typeface="ヒラギノ角ゴ Pro W3" charset="0"/>
                <a:cs typeface="ＭＳ Ｐゴシック" pitchFamily="-108" charset="-128"/>
              </a:rPr>
              <a:t>Recent R&amp;D Highlights:​</a:t>
            </a:r>
          </a:p>
          <a:p>
            <a:r>
              <a:rPr lang="en-US" sz="1200" kern="1200" dirty="0" smtClean="0">
                <a:solidFill>
                  <a:schemeClr val="tx1"/>
                </a:solidFill>
                <a:effectLst/>
                <a:latin typeface="+mn-lt"/>
                <a:ea typeface="ヒラギノ角ゴ Pro W3" charset="0"/>
                <a:cs typeface="ＭＳ Ｐゴシック" pitchFamily="-108" charset="-128"/>
              </a:rPr>
              <a:t>•  Established the National OSW R&amp;D Consortium to address technological barriers and lower costs and risks (&gt;$40M)</a:t>
            </a:r>
          </a:p>
          <a:p>
            <a:pPr lvl="0"/>
            <a:r>
              <a:rPr lang="en-US" sz="1200" kern="1200" dirty="0" smtClean="0">
                <a:solidFill>
                  <a:schemeClr val="tx1"/>
                </a:solidFill>
                <a:effectLst/>
                <a:latin typeface="+mn-lt"/>
                <a:ea typeface="ヒラギノ角ゴ Pro W3" charset="0"/>
                <a:cs typeface="ＭＳ Ｐゴシック" pitchFamily="-108" charset="-128"/>
              </a:rPr>
              <a:t>Released open-source 15-MW reference turbine for fixed-bottom and floating foundations and moorings</a:t>
            </a:r>
          </a:p>
          <a:p>
            <a:pPr lvl="0"/>
            <a:r>
              <a:rPr lang="en-US" sz="1200" kern="1200" dirty="0" smtClean="0">
                <a:solidFill>
                  <a:schemeClr val="tx1"/>
                </a:solidFill>
                <a:effectLst/>
                <a:latin typeface="+mn-lt"/>
                <a:ea typeface="ヒラギノ角ゴ Pro W3" charset="0"/>
                <a:cs typeface="ＭＳ Ｐゴシック" pitchFamily="-108" charset="-128"/>
              </a:rPr>
              <a:t>OSW research at 6 national-level test facilities ($7M), including upgrade to the Wind Technology Testing Center in Boston</a:t>
            </a:r>
          </a:p>
          <a:p>
            <a:pPr lvl="0"/>
            <a:r>
              <a:rPr lang="en-US" sz="1200" kern="1200" dirty="0" smtClean="0">
                <a:solidFill>
                  <a:schemeClr val="tx1"/>
                </a:solidFill>
                <a:effectLst/>
                <a:latin typeface="+mn-lt"/>
                <a:ea typeface="ヒラギノ角ゴ Pro W3" charset="0"/>
                <a:cs typeface="ＭＳ Ｐゴシック" pitchFamily="-108" charset="-128"/>
              </a:rPr>
              <a:t>Wind resource modeling and prediction in OSW development areas ($10M, performer to be announced later this year)</a:t>
            </a:r>
          </a:p>
          <a:p>
            <a:r>
              <a:rPr lang="en-US" sz="1200" kern="1200" dirty="0" smtClean="0">
                <a:solidFill>
                  <a:schemeClr val="tx1"/>
                </a:solidFill>
                <a:effectLst/>
                <a:latin typeface="+mn-lt"/>
                <a:ea typeface="ヒラギノ角ゴ Pro W3" charset="0"/>
                <a:cs typeface="ＭＳ Ｐゴシック" pitchFamily="-108" charset="-128"/>
              </a:rPr>
              <a:t>•   Offshore wind instrumentation for environmental monitoring (&gt;$2M), including a buoy network to monitor right whales</a:t>
            </a: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5</a:t>
            </a:fld>
            <a:endParaRPr lang="en-US" dirty="0"/>
          </a:p>
        </p:txBody>
      </p:sp>
    </p:spTree>
    <p:extLst>
      <p:ext uri="{BB962C8B-B14F-4D97-AF65-F5344CB8AC3E}">
        <p14:creationId xmlns:p14="http://schemas.microsoft.com/office/powerpoint/2010/main" val="399964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05000"/>
              </a:lnSpc>
              <a:spcBef>
                <a:spcPts val="600"/>
              </a:spcBef>
              <a:spcAft>
                <a:spcPts val="600"/>
              </a:spcAft>
              <a:buClrTx/>
              <a:buSzTx/>
              <a:buFontTx/>
              <a:buNone/>
              <a:tabLst/>
              <a:defRPr/>
            </a:pPr>
            <a:r>
              <a:rPr lang="en-US" sz="1600" b="1" dirty="0" smtClean="0">
                <a:solidFill>
                  <a:schemeClr val="tx1"/>
                </a:solidFill>
                <a:latin typeface="+mn-lt"/>
              </a:rPr>
              <a:t>Challenges: </a:t>
            </a:r>
            <a:r>
              <a:rPr lang="en-US" sz="1600" b="1" i="1" dirty="0" smtClean="0">
                <a:latin typeface="+mn-lt"/>
              </a:rPr>
              <a:t>&lt;shortened version</a:t>
            </a:r>
            <a:r>
              <a:rPr lang="en-US" sz="1600" b="1" i="1" baseline="0" dirty="0" smtClean="0">
                <a:latin typeface="+mn-lt"/>
              </a:rPr>
              <a:t> on slide&gt;</a:t>
            </a:r>
            <a:endParaRPr lang="en-US" sz="1600" b="1" dirty="0" smtClean="0">
              <a:solidFill>
                <a:schemeClr val="tx1"/>
              </a:solidFill>
              <a:latin typeface="+mn-lt"/>
            </a:endParaRPr>
          </a:p>
          <a:p>
            <a:pPr lvl="1">
              <a:lnSpc>
                <a:spcPct val="105000"/>
              </a:lnSpc>
              <a:spcBef>
                <a:spcPts val="0"/>
              </a:spcBef>
              <a:buFont typeface="Arial" panose="020B0604020202020204" pitchFamily="34" charset="0"/>
              <a:buChar char="•"/>
            </a:pPr>
            <a:r>
              <a:rPr lang="en-US" sz="1200" dirty="0" smtClean="0">
                <a:solidFill>
                  <a:schemeClr val="tx1"/>
                </a:solidFill>
              </a:rPr>
              <a:t>Cost is important and analyses suggest that continued innovation in land-based wind technologies is required to compete at unsubsidized levels</a:t>
            </a:r>
          </a:p>
          <a:p>
            <a:pPr lvl="1">
              <a:lnSpc>
                <a:spcPct val="105000"/>
              </a:lnSpc>
              <a:spcBef>
                <a:spcPts val="0"/>
              </a:spcBef>
              <a:buFont typeface="Arial" panose="020B0604020202020204" pitchFamily="34" charset="0"/>
              <a:buChar char="•"/>
            </a:pPr>
            <a:r>
              <a:rPr lang="en-US" sz="1200" dirty="0" smtClean="0">
                <a:solidFill>
                  <a:srgbClr val="000000">
                    <a:lumMod val="75000"/>
                  </a:srgbClr>
                </a:solidFill>
              </a:rPr>
              <a:t>Siting constraints, such as wildlife impact and radar interference, affect 100% of U.S. wind resource locations; conflicts are expected to increase</a:t>
            </a:r>
          </a:p>
          <a:p>
            <a:pPr marL="0" marR="0" lvl="0" indent="0" algn="l" defTabSz="457200" rtl="0" eaLnBrk="0" fontAlgn="base" latinLnBrk="0" hangingPunct="0">
              <a:lnSpc>
                <a:spcPct val="105000"/>
              </a:lnSpc>
              <a:spcBef>
                <a:spcPts val="600"/>
              </a:spcBef>
              <a:spcAft>
                <a:spcPts val="600"/>
              </a:spcAft>
              <a:buClrTx/>
              <a:buSzTx/>
              <a:buFontTx/>
              <a:buNone/>
              <a:tabLst/>
              <a:defRPr/>
            </a:pPr>
            <a:r>
              <a:rPr lang="en-US" sz="1600" b="1" dirty="0" smtClean="0">
                <a:solidFill>
                  <a:srgbClr val="000000">
                    <a:lumMod val="75000"/>
                  </a:srgbClr>
                </a:solidFill>
                <a:latin typeface="+mn-lt"/>
              </a:rPr>
              <a:t>Cost Reduction R&amp;D Priorities: </a:t>
            </a:r>
            <a:r>
              <a:rPr lang="en-US" sz="1600" b="1" i="1" dirty="0" smtClean="0">
                <a:latin typeface="+mn-lt"/>
              </a:rPr>
              <a:t>&lt;shortened version</a:t>
            </a:r>
            <a:r>
              <a:rPr lang="en-US" sz="1600" b="1" i="1" baseline="0" dirty="0" smtClean="0">
                <a:latin typeface="+mn-lt"/>
              </a:rPr>
              <a:t> on slide&gt;</a:t>
            </a:r>
            <a:endParaRPr lang="en-US" sz="1600" b="1" dirty="0" smtClean="0">
              <a:solidFill>
                <a:srgbClr val="000000">
                  <a:lumMod val="75000"/>
                </a:srgbClr>
              </a:solidFill>
              <a:latin typeface="+mn-lt"/>
            </a:endParaRPr>
          </a:p>
          <a:p>
            <a:pPr lvl="1">
              <a:lnSpc>
                <a:spcPct val="105000"/>
              </a:lnSpc>
              <a:spcBef>
                <a:spcPts val="0"/>
              </a:spcBef>
              <a:buFont typeface="Arial" panose="020B0604020202020204" pitchFamily="34" charset="0"/>
              <a:buChar char="•"/>
            </a:pPr>
            <a:r>
              <a:rPr lang="en-US" sz="1200" u="sng" dirty="0" smtClean="0">
                <a:solidFill>
                  <a:srgbClr val="000000">
                    <a:lumMod val="75000"/>
                  </a:srgbClr>
                </a:solidFill>
              </a:rPr>
              <a:t>Tall Wind</a:t>
            </a:r>
            <a:r>
              <a:rPr lang="en-US" sz="1200" dirty="0" smtClean="0">
                <a:solidFill>
                  <a:srgbClr val="000000">
                    <a:lumMod val="75000"/>
                  </a:srgbClr>
                </a:solidFill>
              </a:rPr>
              <a:t>:</a:t>
            </a:r>
            <a:endParaRPr lang="en-US" sz="1200" u="sng" dirty="0" smtClean="0">
              <a:solidFill>
                <a:srgbClr val="000000">
                  <a:lumMod val="75000"/>
                </a:srgbClr>
              </a:solidFill>
            </a:endParaRPr>
          </a:p>
          <a:p>
            <a:pPr lvl="2" indent="-285750">
              <a:lnSpc>
                <a:spcPct val="105000"/>
              </a:lnSpc>
              <a:spcBef>
                <a:spcPts val="0"/>
              </a:spcBef>
              <a:buFont typeface="Franklin Gothic Book" panose="020B0503020102020204" pitchFamily="34" charset="0"/>
              <a:buChar char="−"/>
            </a:pPr>
            <a:r>
              <a:rPr lang="en-US" sz="1200" dirty="0" smtClean="0">
                <a:solidFill>
                  <a:srgbClr val="000000">
                    <a:lumMod val="75000"/>
                  </a:srgbClr>
                </a:solidFill>
              </a:rPr>
              <a:t>Larger turbines are the single-most important driver to achieving needed 50% cost reductions</a:t>
            </a:r>
          </a:p>
          <a:p>
            <a:pPr lvl="2" indent="-285750">
              <a:lnSpc>
                <a:spcPct val="105000"/>
              </a:lnSpc>
              <a:spcBef>
                <a:spcPts val="0"/>
              </a:spcBef>
              <a:buFont typeface="Franklin Gothic Book" panose="020B0503020102020204" pitchFamily="34" charset="0"/>
              <a:buChar char="−"/>
            </a:pPr>
            <a:r>
              <a:rPr lang="en-US" sz="1200" dirty="0" smtClean="0">
                <a:solidFill>
                  <a:srgbClr val="000000">
                    <a:lumMod val="75000"/>
                  </a:srgbClr>
                </a:solidFill>
              </a:rPr>
              <a:t>R&amp;D Priorities are:</a:t>
            </a:r>
          </a:p>
          <a:p>
            <a:pPr marL="1543050" lvl="3">
              <a:lnSpc>
                <a:spcPct val="105000"/>
              </a:lnSpc>
              <a:spcBef>
                <a:spcPts val="0"/>
              </a:spcBef>
              <a:buFont typeface="Arial" panose="020B0604020202020204" pitchFamily="34" charset="0"/>
              <a:buChar char="•"/>
            </a:pPr>
            <a:r>
              <a:rPr lang="en-US" sz="1200" dirty="0" smtClean="0">
                <a:solidFill>
                  <a:srgbClr val="000000">
                    <a:lumMod val="75000"/>
                  </a:srgbClr>
                </a:solidFill>
              </a:rPr>
              <a:t>Increase cost-effective hub heights and </a:t>
            </a:r>
            <a:r>
              <a:rPr lang="en-US" sz="1200" dirty="0" smtClean="0">
                <a:solidFill>
                  <a:srgbClr val="000000"/>
                </a:solidFill>
              </a:rPr>
              <a:t>develop larger, lighter, and more flexible rotors </a:t>
            </a:r>
          </a:p>
          <a:p>
            <a:pPr marL="1543050" lvl="3">
              <a:lnSpc>
                <a:spcPct val="105000"/>
              </a:lnSpc>
              <a:spcBef>
                <a:spcPts val="0"/>
              </a:spcBef>
              <a:buFont typeface="Arial" panose="020B0604020202020204" pitchFamily="34" charset="0"/>
              <a:buChar char="•"/>
            </a:pPr>
            <a:r>
              <a:rPr lang="en-US" sz="1200" dirty="0" smtClean="0">
                <a:solidFill>
                  <a:srgbClr val="000000"/>
                </a:solidFill>
              </a:rPr>
              <a:t>Drive innovation in manufacturing and logistics to address issues of components too big and too heavy for current methods</a:t>
            </a:r>
          </a:p>
          <a:p>
            <a:pPr lvl="1">
              <a:lnSpc>
                <a:spcPct val="105000"/>
              </a:lnSpc>
              <a:spcBef>
                <a:spcPts val="0"/>
              </a:spcBef>
              <a:buFont typeface="Arial" panose="020B0604020202020204" pitchFamily="34" charset="0"/>
              <a:buChar char="•"/>
            </a:pPr>
            <a:r>
              <a:rPr lang="en-US" sz="1200" u="sng" dirty="0" smtClean="0">
                <a:solidFill>
                  <a:srgbClr val="000000"/>
                </a:solidFill>
              </a:rPr>
              <a:t>Wind Plant Optimization</a:t>
            </a:r>
            <a:r>
              <a:rPr lang="en-US" sz="1200" dirty="0" smtClean="0">
                <a:solidFill>
                  <a:srgbClr val="000000"/>
                </a:solidFill>
              </a:rPr>
              <a:t>:</a:t>
            </a:r>
          </a:p>
          <a:p>
            <a:pPr marL="1085850" lvl="2" indent="-285750">
              <a:lnSpc>
                <a:spcPct val="105000"/>
              </a:lnSpc>
              <a:spcBef>
                <a:spcPts val="0"/>
              </a:spcBef>
              <a:buFont typeface="Franklin Gothic Book" panose="020B0503020102020204" pitchFamily="34" charset="0"/>
              <a:buChar char="−"/>
            </a:pPr>
            <a:r>
              <a:rPr lang="en-US" sz="1200" dirty="0" smtClean="0">
                <a:solidFill>
                  <a:srgbClr val="000000"/>
                </a:solidFill>
              </a:rPr>
              <a:t>Wind resource science to better predict and optimize plant performance </a:t>
            </a:r>
          </a:p>
          <a:p>
            <a:pPr marL="1085850" lvl="2" indent="-285750">
              <a:lnSpc>
                <a:spcPct val="105000"/>
              </a:lnSpc>
              <a:spcBef>
                <a:spcPts val="0"/>
              </a:spcBef>
              <a:buFont typeface="Franklin Gothic Book" panose="020B0503020102020204" pitchFamily="34" charset="0"/>
              <a:buChar char="−"/>
            </a:pPr>
            <a:r>
              <a:rPr lang="en-US" sz="1200" dirty="0" smtClean="0">
                <a:solidFill>
                  <a:srgbClr val="000000"/>
                </a:solidFill>
              </a:rPr>
              <a:t>Results inform design, financing, and integration with the grid</a:t>
            </a:r>
          </a:p>
          <a:p>
            <a:pPr marL="1085850" lvl="2" indent="-285750">
              <a:lnSpc>
                <a:spcPct val="105000"/>
              </a:lnSpc>
              <a:spcBef>
                <a:spcPts val="0"/>
              </a:spcBef>
              <a:buFont typeface="Franklin Gothic Book" panose="020B0503020102020204" pitchFamily="34" charset="0"/>
              <a:buChar char="−"/>
            </a:pPr>
            <a:r>
              <a:rPr lang="en-US" sz="1200" dirty="0" smtClean="0">
                <a:solidFill>
                  <a:srgbClr val="000000"/>
                </a:solidFill>
              </a:rPr>
              <a:t>Controls to reduce wake effects and increase performance</a:t>
            </a:r>
          </a:p>
          <a:p>
            <a:pPr marL="1085850" lvl="2" indent="-285750">
              <a:lnSpc>
                <a:spcPct val="105000"/>
              </a:lnSpc>
              <a:spcBef>
                <a:spcPts val="0"/>
              </a:spcBef>
              <a:buFont typeface="Franklin Gothic Book" panose="020B0503020102020204" pitchFamily="34" charset="0"/>
              <a:buChar char="−"/>
            </a:pPr>
            <a:r>
              <a:rPr lang="en-US" sz="1200" dirty="0" smtClean="0">
                <a:solidFill>
                  <a:srgbClr val="000000"/>
                </a:solidFill>
              </a:rPr>
              <a:t>Controls to reduce loads and stress and extend useful life </a:t>
            </a:r>
          </a:p>
          <a:p>
            <a:pPr marL="0" marR="0" lvl="0" indent="0" algn="l" defTabSz="457200" rtl="0" eaLnBrk="0" fontAlgn="base" latinLnBrk="0" hangingPunct="0">
              <a:lnSpc>
                <a:spcPct val="105000"/>
              </a:lnSpc>
              <a:spcBef>
                <a:spcPts val="600"/>
              </a:spcBef>
              <a:spcAft>
                <a:spcPts val="600"/>
              </a:spcAft>
              <a:buClrTx/>
              <a:buSzTx/>
              <a:buFontTx/>
              <a:buNone/>
              <a:tabLst/>
              <a:defRPr/>
            </a:pPr>
            <a:r>
              <a:rPr lang="en-US" sz="1600" b="1" dirty="0" smtClean="0">
                <a:solidFill>
                  <a:srgbClr val="000000"/>
                </a:solidFill>
                <a:latin typeface="+mn-lt"/>
              </a:rPr>
              <a:t>Environment and Siting R&amp;D Priorities: </a:t>
            </a:r>
            <a:r>
              <a:rPr lang="en-US" sz="1600" b="1" i="1" dirty="0" smtClean="0">
                <a:latin typeface="+mn-lt"/>
              </a:rPr>
              <a:t>&lt;shortened version</a:t>
            </a:r>
            <a:r>
              <a:rPr lang="en-US" sz="1600" b="1" i="1" baseline="0" dirty="0" smtClean="0">
                <a:latin typeface="+mn-lt"/>
              </a:rPr>
              <a:t> on slide&gt;</a:t>
            </a:r>
            <a:endParaRPr lang="en-US" sz="1600" b="1" dirty="0" smtClean="0">
              <a:solidFill>
                <a:srgbClr val="000000"/>
              </a:solidFill>
              <a:latin typeface="+mn-lt"/>
            </a:endParaRPr>
          </a:p>
          <a:p>
            <a:pPr marL="685800" lvl="1">
              <a:lnSpc>
                <a:spcPct val="105000"/>
              </a:lnSpc>
              <a:spcBef>
                <a:spcPts val="0"/>
              </a:spcBef>
              <a:buFont typeface="Arial" panose="020B0604020202020204" pitchFamily="34" charset="0"/>
              <a:buChar char="•"/>
            </a:pPr>
            <a:r>
              <a:rPr lang="en-US" sz="1200" dirty="0" smtClean="0">
                <a:solidFill>
                  <a:srgbClr val="000000"/>
                </a:solidFill>
              </a:rPr>
              <a:t>R&amp;D to inform and identify solutions to reduce wildlife impacts, </a:t>
            </a:r>
            <a:r>
              <a:rPr lang="en-US" sz="1200" dirty="0" smtClean="0">
                <a:solidFill>
                  <a:srgbClr val="000000"/>
                </a:solidFill>
                <a:cs typeface="ＭＳ Ｐゴシック" pitchFamily="-108" charset="-128"/>
              </a:rPr>
              <a:t>wind turbine radar interference, and address impacts to communities</a:t>
            </a:r>
          </a:p>
          <a:p>
            <a:pPr marL="685800" lvl="1">
              <a:lnSpc>
                <a:spcPct val="105000"/>
              </a:lnSpc>
              <a:spcBef>
                <a:spcPts val="0"/>
              </a:spcBef>
              <a:buFont typeface="Arial" panose="020B0604020202020204" pitchFamily="34" charset="0"/>
              <a:buChar char="•"/>
            </a:pPr>
            <a:r>
              <a:rPr lang="en-US" sz="1200" dirty="0" smtClean="0">
                <a:solidFill>
                  <a:srgbClr val="000000"/>
                </a:solidFill>
                <a:cs typeface="ＭＳ Ｐゴシック" pitchFamily="-108" charset="-128"/>
              </a:rPr>
              <a:t>R&amp;D to advance technology to reduce impacts and costs</a:t>
            </a:r>
          </a:p>
          <a:p>
            <a:pPr marL="685800" lvl="1">
              <a:lnSpc>
                <a:spcPct val="105000"/>
              </a:lnSpc>
              <a:spcBef>
                <a:spcPts val="0"/>
              </a:spcBef>
              <a:buFont typeface="Arial" panose="020B0604020202020204" pitchFamily="34" charset="0"/>
              <a:buChar char="•"/>
            </a:pPr>
            <a:r>
              <a:rPr lang="en-US" sz="1200" dirty="0" smtClean="0">
                <a:solidFill>
                  <a:srgbClr val="000000"/>
                </a:solidFill>
                <a:cs typeface="ＭＳ Ｐゴシック" pitchFamily="-108" charset="-128"/>
              </a:rPr>
              <a:t>R&amp;D to reduce regulatory uncertainty for projects and impacted resources</a:t>
            </a:r>
          </a:p>
          <a:p>
            <a:pPr marL="685800" lvl="1">
              <a:lnSpc>
                <a:spcPct val="105000"/>
              </a:lnSpc>
              <a:spcBef>
                <a:spcPts val="0"/>
              </a:spcBef>
              <a:buFont typeface="Arial" panose="020B0604020202020204" pitchFamily="34" charset="0"/>
              <a:buChar char="•"/>
            </a:pPr>
            <a:r>
              <a:rPr lang="en-US" sz="1200" dirty="0" smtClean="0">
                <a:solidFill>
                  <a:srgbClr val="000000"/>
                </a:solidFill>
                <a:cs typeface="ＭＳ Ｐゴシック" pitchFamily="-108" charset="-128"/>
              </a:rPr>
              <a:t>Cooperation with affected agencies: DO</a:t>
            </a:r>
            <a:r>
              <a:rPr lang="en-US" sz="1200" dirty="0" smtClean="0">
                <a:solidFill>
                  <a:srgbClr val="000000"/>
                </a:solidFill>
              </a:rPr>
              <a:t>I, NOAA, DOD, FAA</a:t>
            </a:r>
            <a:r>
              <a:rPr lang="en-US" sz="1200" dirty="0" smtClean="0">
                <a:solidFill>
                  <a:srgbClr val="FF0000"/>
                </a:solidFill>
              </a:rPr>
              <a:t>, </a:t>
            </a:r>
            <a:r>
              <a:rPr lang="en-US" sz="1200" dirty="0" smtClean="0">
                <a:solidFill>
                  <a:srgbClr val="000000"/>
                </a:solidFill>
              </a:rPr>
              <a:t>and others</a:t>
            </a:r>
          </a:p>
          <a:p>
            <a:r>
              <a:rPr lang="en-US" sz="1200" b="1" dirty="0" smtClean="0">
                <a:latin typeface="+mn-lt"/>
              </a:rPr>
              <a:t>Recent R&amp;D Highlights:</a:t>
            </a:r>
          </a:p>
          <a:p>
            <a:pPr marL="285750" indent="-285750">
              <a:spcBef>
                <a:spcPts val="600"/>
              </a:spcBef>
              <a:buFont typeface="Arial" panose="020B0604020202020204" pitchFamily="34" charset="0"/>
              <a:buChar char="•"/>
            </a:pPr>
            <a:r>
              <a:rPr lang="en-US" sz="1200" dirty="0" smtClean="0">
                <a:latin typeface="+mn-lt"/>
              </a:rPr>
              <a:t>Validate &amp; demonstrate tall tower  manufacturing innovations ($10M FY19</a:t>
            </a:r>
            <a:r>
              <a:rPr lang="en-US" sz="1200" baseline="0" dirty="0" smtClean="0">
                <a:latin typeface="+mn-lt"/>
              </a:rPr>
              <a:t> </a:t>
            </a:r>
            <a:r>
              <a:rPr lang="en-US" sz="1200" dirty="0" smtClean="0">
                <a:latin typeface="+mn-lt"/>
              </a:rPr>
              <a:t>FOA)</a:t>
            </a:r>
            <a:endParaRPr lang="en-US" sz="1100" dirty="0" smtClean="0">
              <a:latin typeface="+mn-lt"/>
            </a:endParaRPr>
          </a:p>
          <a:p>
            <a:pPr marL="285750" indent="-285750">
              <a:spcBef>
                <a:spcPts val="600"/>
              </a:spcBef>
              <a:buFont typeface="Arial" panose="020B0604020202020204" pitchFamily="34" charset="0"/>
              <a:buChar char="•"/>
            </a:pPr>
            <a:r>
              <a:rPr lang="en-US" sz="1200" dirty="0" smtClean="0">
                <a:latin typeface="+mn-lt"/>
              </a:rPr>
              <a:t>Develop next-generation, lightweight generators ($7M FY18 FOA)</a:t>
            </a:r>
            <a:endParaRPr lang="en-US" sz="1100" dirty="0" smtClean="0">
              <a:latin typeface="+mn-lt"/>
            </a:endParaRPr>
          </a:p>
          <a:p>
            <a:pPr marL="285750" indent="-285750">
              <a:spcBef>
                <a:spcPts val="600"/>
              </a:spcBef>
              <a:buFont typeface="Arial" panose="020B0604020202020204" pitchFamily="34" charset="0"/>
              <a:buChar char="•"/>
            </a:pPr>
            <a:r>
              <a:rPr lang="en-US" sz="1200" dirty="0" smtClean="0">
                <a:latin typeface="+mn-lt"/>
              </a:rPr>
              <a:t>Wildlife impact mitigation technology</a:t>
            </a:r>
            <a:r>
              <a:rPr lang="en-US" sz="1200" baseline="0" dirty="0" smtClean="0">
                <a:latin typeface="+mn-lt"/>
              </a:rPr>
              <a:t> development</a:t>
            </a:r>
            <a:r>
              <a:rPr lang="en-US" sz="1200" dirty="0" smtClean="0">
                <a:latin typeface="+mn-lt"/>
              </a:rPr>
              <a:t> ($5M</a:t>
            </a:r>
            <a:r>
              <a:rPr lang="en-US" sz="1200" baseline="0" dirty="0" smtClean="0">
                <a:latin typeface="+mn-lt"/>
              </a:rPr>
              <a:t> FY18 FOA +NREL Technology Development &amp;Innovation project)</a:t>
            </a:r>
            <a:endParaRPr lang="en-US" sz="1200" b="1" dirty="0">
              <a:latin typeface="+mn-lt"/>
            </a:endParaRPr>
          </a:p>
        </p:txBody>
      </p:sp>
      <p:sp>
        <p:nvSpPr>
          <p:cNvPr id="4" name="Slide Number Placeholder 3"/>
          <p:cNvSpPr>
            <a:spLocks noGrp="1"/>
          </p:cNvSpPr>
          <p:nvPr>
            <p:ph type="sldNum" sz="quarter" idx="10"/>
          </p:nvPr>
        </p:nvSpPr>
        <p:spPr/>
        <p:txBody>
          <a:bodyPr/>
          <a:lstStyle/>
          <a:p>
            <a:fld id="{FE4C1A54-7F2E-2148-854B-9D255CDB8720}" type="slidenum">
              <a:rPr lang="en-US" smtClean="0"/>
              <a:pPr/>
              <a:t>6</a:t>
            </a:fld>
            <a:endParaRPr lang="en-US" dirty="0"/>
          </a:p>
        </p:txBody>
      </p:sp>
    </p:spTree>
    <p:extLst>
      <p:ext uri="{BB962C8B-B14F-4D97-AF65-F5344CB8AC3E}">
        <p14:creationId xmlns:p14="http://schemas.microsoft.com/office/powerpoint/2010/main" val="16713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b="1" dirty="0" smtClean="0">
                <a:latin typeface="Franklin Gothic Book" panose="020B0503020102020204" pitchFamily="34" charset="0"/>
              </a:rPr>
              <a:t>Challenges</a:t>
            </a:r>
            <a:r>
              <a:rPr lang="en-US" sz="1800" b="1" dirty="0">
                <a:latin typeface="Franklin Gothic Book" panose="020B0503020102020204" pitchFamily="34" charset="0"/>
              </a:rPr>
              <a:t>: </a:t>
            </a:r>
            <a:r>
              <a:rPr lang="en-US" sz="1800" b="1" dirty="0" smtClean="0">
                <a:latin typeface="Franklin Gothic Book" panose="020B0503020102020204" pitchFamily="34" charset="0"/>
              </a:rPr>
              <a:t> </a:t>
            </a:r>
            <a:r>
              <a:rPr lang="en-US" sz="1800" b="1" i="1" dirty="0" smtClean="0">
                <a:latin typeface="+mn-lt"/>
              </a:rPr>
              <a:t>&lt;shortened version</a:t>
            </a:r>
            <a:r>
              <a:rPr lang="en-US" sz="1800" b="1" i="1" baseline="0" dirty="0" smtClean="0">
                <a:latin typeface="+mn-lt"/>
              </a:rPr>
              <a:t> on slide&gt;</a:t>
            </a:r>
            <a:endParaRPr lang="en-US" sz="1800" b="1" dirty="0">
              <a:latin typeface="Franklin Gothic Book" panose="020B0503020102020204" pitchFamily="34" charset="0"/>
            </a:endParaRPr>
          </a:p>
          <a:p>
            <a:pPr lvl="1">
              <a:buFont typeface="Arial" panose="020B0604020202020204" pitchFamily="34" charset="0"/>
              <a:buChar char="•"/>
            </a:pPr>
            <a:r>
              <a:rPr lang="en-US" sz="1600" dirty="0">
                <a:latin typeface="Franklin Gothic Book" panose="020B0503020102020204" pitchFamily="34" charset="0"/>
              </a:rPr>
              <a:t>Distributed wind has significant unrealized  e</a:t>
            </a:r>
            <a:r>
              <a:rPr lang="en-US" sz="1600" dirty="0">
                <a:solidFill>
                  <a:srgbClr val="000000"/>
                </a:solidFill>
                <a:latin typeface="Franklin Gothic Book" panose="020B0503020102020204" pitchFamily="34" charset="0"/>
              </a:rPr>
              <a:t>conomic potential at up to 40+ GW by 2030, and 85 GW by 2050, mostly in MW-scale,</a:t>
            </a:r>
            <a:r>
              <a:rPr lang="en-US" sz="1400" dirty="0">
                <a:solidFill>
                  <a:srgbClr val="000000"/>
                </a:solidFill>
                <a:latin typeface="Franklin Gothic Book" panose="020B0503020102020204" pitchFamily="34" charset="0"/>
              </a:rPr>
              <a:t> </a:t>
            </a:r>
            <a:r>
              <a:rPr lang="en-US" sz="1600" dirty="0">
                <a:solidFill>
                  <a:srgbClr val="000000"/>
                </a:solidFill>
                <a:latin typeface="Franklin Gothic Book" panose="020B0503020102020204" pitchFamily="34" charset="0"/>
              </a:rPr>
              <a:t>industrial applications</a:t>
            </a:r>
            <a:endParaRPr lang="en-US" sz="1600" dirty="0">
              <a:latin typeface="Franklin Gothic Book" panose="020B0503020102020204" pitchFamily="34" charset="0"/>
            </a:endParaRPr>
          </a:p>
          <a:p>
            <a:pPr lvl="1">
              <a:buFont typeface="Arial" panose="020B0604020202020204" pitchFamily="34" charset="0"/>
              <a:buChar char="•"/>
            </a:pPr>
            <a:r>
              <a:rPr lang="en-US" sz="1600" dirty="0">
                <a:latin typeface="Franklin Gothic Book" panose="020B0503020102020204" pitchFamily="34" charset="0"/>
              </a:rPr>
              <a:t>Presently, 1.1 GW is installed across 50 states</a:t>
            </a:r>
          </a:p>
          <a:p>
            <a:pPr lvl="1">
              <a:buFont typeface="Arial" panose="020B0604020202020204" pitchFamily="34" charset="0"/>
              <a:buChar char="•"/>
            </a:pPr>
            <a:r>
              <a:rPr lang="en-US" sz="1600" dirty="0">
                <a:latin typeface="Franklin Gothic Book" panose="020B0503020102020204" pitchFamily="34" charset="0"/>
              </a:rPr>
              <a:t>Greater adoption of distributed wind systems is impeded by high cost of hardware, “soft” costs, and a number of developmental challenges</a:t>
            </a:r>
            <a:endParaRPr lang="en-US" sz="1600" dirty="0">
              <a:solidFill>
                <a:srgbClr val="50565C">
                  <a:lumMod val="50000"/>
                </a:srgbClr>
              </a:solidFill>
              <a:latin typeface="Franklin Gothic Book" panose="020B0503020102020204" pitchFamily="34" charset="0"/>
              <a:cs typeface="Calibri"/>
            </a:endParaRPr>
          </a:p>
          <a:p>
            <a:pPr marL="0" marR="0" lvl="0" indent="0" algn="l" defTabSz="457200" rtl="0" eaLnBrk="0" fontAlgn="t" latinLnBrk="0" hangingPunct="0">
              <a:lnSpc>
                <a:spcPct val="90000"/>
              </a:lnSpc>
              <a:spcBef>
                <a:spcPts val="600"/>
              </a:spcBef>
              <a:spcAft>
                <a:spcPts val="600"/>
              </a:spcAft>
              <a:buClrTx/>
              <a:buSzTx/>
              <a:buFontTx/>
              <a:buNone/>
              <a:tabLst/>
              <a:defRPr/>
            </a:pPr>
            <a:r>
              <a:rPr lang="en-US" sz="1800" b="1" dirty="0">
                <a:solidFill>
                  <a:srgbClr val="50565C">
                    <a:lumMod val="50000"/>
                  </a:srgbClr>
                </a:solidFill>
                <a:latin typeface="Franklin Gothic Book" panose="020B0503020102020204" pitchFamily="34" charset="0"/>
                <a:cs typeface="Calibri"/>
              </a:rPr>
              <a:t>Distributed Wind (MW-Scale) R&amp;D Priorities</a:t>
            </a:r>
            <a:r>
              <a:rPr lang="en-US" sz="1600" b="1" dirty="0" smtClean="0">
                <a:solidFill>
                  <a:srgbClr val="50565C">
                    <a:lumMod val="50000"/>
                  </a:srgbClr>
                </a:solidFill>
                <a:latin typeface="Franklin Gothic Book" panose="020B0503020102020204" pitchFamily="34" charset="0"/>
                <a:cs typeface="Calibri"/>
              </a:rPr>
              <a:t>: </a:t>
            </a:r>
            <a:r>
              <a:rPr lang="en-US" sz="1600" b="1" i="1" dirty="0" smtClean="0">
                <a:latin typeface="+mn-lt"/>
              </a:rPr>
              <a:t>&lt;shortened version</a:t>
            </a:r>
            <a:r>
              <a:rPr lang="en-US" sz="1600" b="1" i="1" baseline="0" dirty="0" smtClean="0">
                <a:latin typeface="+mn-lt"/>
              </a:rPr>
              <a:t> on slide&gt;</a:t>
            </a:r>
            <a:endParaRPr lang="en-US" sz="1600" b="1" dirty="0">
              <a:solidFill>
                <a:srgbClr val="50565C">
                  <a:lumMod val="50000"/>
                </a:srgbClr>
              </a:solidFill>
              <a:latin typeface="Franklin Gothic Book" panose="020B0503020102020204" pitchFamily="34" charset="0"/>
              <a:cs typeface="Calibri"/>
            </a:endParaRPr>
          </a:p>
          <a:p>
            <a:pPr lvl="1" fontAlgn="t">
              <a:lnSpc>
                <a:spcPct val="90000"/>
              </a:lnSpc>
              <a:spcBef>
                <a:spcPts val="384"/>
              </a:spcBef>
              <a:spcAft>
                <a:spcPts val="0"/>
              </a:spcAft>
              <a:buFont typeface="Arial" panose="020B0604020202020204" pitchFamily="34" charset="0"/>
              <a:buChar char="•"/>
            </a:pPr>
            <a:r>
              <a:rPr lang="en-US" sz="1600" dirty="0">
                <a:solidFill>
                  <a:srgbClr val="50565C">
                    <a:lumMod val="50000"/>
                  </a:srgbClr>
                </a:solidFill>
                <a:latin typeface="Franklin Gothic Book" panose="020B0503020102020204" pitchFamily="34" charset="0"/>
                <a:cs typeface="Calibri"/>
              </a:rPr>
              <a:t>Hybrid/</a:t>
            </a:r>
            <a:r>
              <a:rPr lang="en-US" sz="1600" dirty="0" err="1">
                <a:solidFill>
                  <a:srgbClr val="50565C">
                    <a:lumMod val="50000"/>
                  </a:srgbClr>
                </a:solidFill>
                <a:latin typeface="Franklin Gothic Book" panose="020B0503020102020204" pitchFamily="34" charset="0"/>
                <a:cs typeface="Calibri"/>
              </a:rPr>
              <a:t>microgrid</a:t>
            </a:r>
            <a:r>
              <a:rPr lang="en-US" sz="1600" dirty="0">
                <a:solidFill>
                  <a:srgbClr val="50565C">
                    <a:lumMod val="50000"/>
                  </a:srgbClr>
                </a:solidFill>
                <a:latin typeface="Franklin Gothic Book" panose="020B0503020102020204" pitchFamily="34" charset="0"/>
                <a:cs typeface="Calibri"/>
              </a:rPr>
              <a:t> system integration and controls</a:t>
            </a:r>
          </a:p>
          <a:p>
            <a:pPr lvl="1" fontAlgn="t">
              <a:lnSpc>
                <a:spcPct val="90000"/>
              </a:lnSpc>
              <a:spcBef>
                <a:spcPts val="384"/>
              </a:spcBef>
              <a:spcAft>
                <a:spcPts val="0"/>
              </a:spcAft>
              <a:buFont typeface="Arial" panose="020B0604020202020204" pitchFamily="34" charset="0"/>
              <a:buChar char="•"/>
            </a:pPr>
            <a:r>
              <a:rPr lang="en-US" sz="1600" dirty="0">
                <a:solidFill>
                  <a:srgbClr val="50565C">
                    <a:lumMod val="50000"/>
                  </a:srgbClr>
                </a:solidFill>
                <a:latin typeface="Franklin Gothic Book" panose="020B0503020102020204" pitchFamily="34" charset="0"/>
                <a:cs typeface="Calibri"/>
              </a:rPr>
              <a:t>Packaged hybrid systems, enabling distributed wind to deploy with solar, storage and other DERs</a:t>
            </a:r>
          </a:p>
          <a:p>
            <a:pPr lvl="1" fontAlgn="t">
              <a:lnSpc>
                <a:spcPct val="90000"/>
              </a:lnSpc>
              <a:spcBef>
                <a:spcPts val="384"/>
              </a:spcBef>
              <a:spcAft>
                <a:spcPts val="0"/>
              </a:spcAft>
              <a:buFont typeface="Arial" panose="020B0604020202020204" pitchFamily="34" charset="0"/>
              <a:buChar char="•"/>
            </a:pPr>
            <a:r>
              <a:rPr lang="en-US" sz="1600" dirty="0">
                <a:solidFill>
                  <a:srgbClr val="50565C">
                    <a:lumMod val="50000"/>
                  </a:srgbClr>
                </a:solidFill>
                <a:latin typeface="Franklin Gothic Book" panose="020B0503020102020204" pitchFamily="34" charset="0"/>
                <a:cs typeface="Calibri"/>
              </a:rPr>
              <a:t>Increased capabilities to provide additional and valued grid services, at the company facility, rural cooperative, or large farm scale</a:t>
            </a:r>
          </a:p>
          <a:p>
            <a:pPr lvl="1" fontAlgn="t">
              <a:lnSpc>
                <a:spcPct val="90000"/>
              </a:lnSpc>
              <a:spcBef>
                <a:spcPts val="384"/>
              </a:spcBef>
              <a:spcAft>
                <a:spcPts val="0"/>
              </a:spcAft>
              <a:buFont typeface="Arial" panose="020B0604020202020204" pitchFamily="34" charset="0"/>
              <a:buChar char="•"/>
            </a:pPr>
            <a:r>
              <a:rPr lang="en-US" sz="1600" dirty="0">
                <a:solidFill>
                  <a:srgbClr val="50565C">
                    <a:lumMod val="50000"/>
                  </a:srgbClr>
                </a:solidFill>
                <a:latin typeface="Franklin Gothic Book" panose="020B0503020102020204" pitchFamily="34" charset="0"/>
                <a:cs typeface="Calibri"/>
              </a:rPr>
              <a:t>Reduce balance of station costs</a:t>
            </a:r>
          </a:p>
          <a:p>
            <a:pPr marL="742950" lvl="1" indent="-285750">
              <a:spcBef>
                <a:spcPts val="600"/>
              </a:spcBef>
              <a:spcAft>
                <a:spcPts val="600"/>
              </a:spcAft>
              <a:buFont typeface="Arial" panose="020B0604020202020204" pitchFamily="34" charset="0"/>
              <a:buChar char="•"/>
            </a:pPr>
            <a:r>
              <a:rPr lang="en-US" sz="1600" dirty="0">
                <a:solidFill>
                  <a:srgbClr val="50565C">
                    <a:lumMod val="50000"/>
                  </a:srgbClr>
                </a:solidFill>
                <a:latin typeface="Franklin Gothic Book" panose="020B0503020102020204" pitchFamily="34" charset="0"/>
                <a:cs typeface="Calibri"/>
              </a:rPr>
              <a:t>Address barriers to adoption by rural electric cooperatives via standardization and development of best </a:t>
            </a:r>
            <a:r>
              <a:rPr lang="en-US" sz="1600" dirty="0" smtClean="0">
                <a:solidFill>
                  <a:srgbClr val="50565C">
                    <a:lumMod val="50000"/>
                  </a:srgbClr>
                </a:solidFill>
                <a:latin typeface="Franklin Gothic Book" panose="020B0503020102020204" pitchFamily="34" charset="0"/>
                <a:cs typeface="Calibri"/>
              </a:rPr>
              <a:t>practices</a:t>
            </a:r>
          </a:p>
          <a:p>
            <a:pPr>
              <a:spcBef>
                <a:spcPts val="600"/>
              </a:spcBef>
              <a:spcAft>
                <a:spcPts val="600"/>
              </a:spcAft>
            </a:pPr>
            <a:r>
              <a:rPr lang="en-US" sz="1600" b="1" dirty="0" smtClean="0"/>
              <a:t>Recent Highlight:</a:t>
            </a:r>
          </a:p>
          <a:p>
            <a:pPr marL="347472" lvl="1" indent="-347472">
              <a:buFont typeface="Arial" panose="020B0604020202020204" pitchFamily="34" charset="0"/>
              <a:buChar char="•"/>
            </a:pPr>
            <a:r>
              <a:rPr lang="en-US" sz="1600" b="0" dirty="0" smtClean="0"/>
              <a:t>4 Wind Innovations for Rural Economic Development (WIRED) projects supporting rural electric utilities and communities by reducing the technical complexity and risks associated with distributed wind and distributed energy resource development and deployment ($6M, FY19 FOA) </a:t>
            </a:r>
            <a:endParaRPr lang="en-US" sz="1600" b="0" dirty="0" smtClean="0">
              <a:solidFill>
                <a:srgbClr val="FF0000"/>
              </a:solidFill>
            </a:endParaRPr>
          </a:p>
          <a:p>
            <a:pPr lvl="1" fontAlgn="t">
              <a:lnSpc>
                <a:spcPct val="90000"/>
              </a:lnSpc>
              <a:spcBef>
                <a:spcPts val="384"/>
              </a:spcBef>
              <a:spcAft>
                <a:spcPts val="0"/>
              </a:spcAft>
              <a:buFont typeface="Arial" panose="020B0604020202020204" pitchFamily="34" charset="0"/>
              <a:buNone/>
            </a:pPr>
            <a:endParaRPr lang="en-US" sz="1600" dirty="0" smtClean="0">
              <a:solidFill>
                <a:srgbClr val="50565C">
                  <a:lumMod val="50000"/>
                </a:srgbClr>
              </a:solidFill>
              <a:latin typeface="Franklin Gothic Book" panose="020B0503020102020204" pitchFamily="34" charset="0"/>
              <a:cs typeface="Calibri"/>
            </a:endParaRPr>
          </a:p>
        </p:txBody>
      </p:sp>
      <p:sp>
        <p:nvSpPr>
          <p:cNvPr id="4" name="Slide Number Placeholder 3"/>
          <p:cNvSpPr>
            <a:spLocks noGrp="1"/>
          </p:cNvSpPr>
          <p:nvPr>
            <p:ph type="sldNum" sz="quarter" idx="10"/>
          </p:nvPr>
        </p:nvSpPr>
        <p:spPr/>
        <p:txBody>
          <a:bodyPr/>
          <a:lstStyle/>
          <a:p>
            <a:fld id="{FE4C1A54-7F2E-2148-854B-9D255CDB8720}" type="slidenum">
              <a:rPr lang="en-US" smtClean="0"/>
              <a:pPr/>
              <a:t>7</a:t>
            </a:fld>
            <a:endParaRPr lang="en-US" dirty="0"/>
          </a:p>
        </p:txBody>
      </p:sp>
    </p:spTree>
    <p:extLst>
      <p:ext uri="{BB962C8B-B14F-4D97-AF65-F5344CB8AC3E}">
        <p14:creationId xmlns:p14="http://schemas.microsoft.com/office/powerpoint/2010/main" val="150372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00000"/>
              </a:lnSpc>
              <a:spcBef>
                <a:spcPts val="600"/>
              </a:spcBef>
              <a:spcAft>
                <a:spcPts val="300"/>
              </a:spcAft>
              <a:buClrTx/>
              <a:buSzTx/>
              <a:buFontTx/>
              <a:buNone/>
              <a:tabLst/>
              <a:defRPr/>
            </a:pPr>
            <a:r>
              <a:rPr lang="en-US" sz="1600" b="1" dirty="0">
                <a:solidFill>
                  <a:srgbClr val="000000"/>
                </a:solidFill>
                <a:ea typeface="Times New Roman" panose="02020603050405020304" pitchFamily="18" charset="0"/>
                <a:cs typeface="Times New Roman" panose="02020603050405020304" pitchFamily="18" charset="0"/>
              </a:rPr>
              <a:t>Challenges: </a:t>
            </a:r>
            <a:r>
              <a:rPr lang="en-US" sz="1600" b="1" i="1" dirty="0" smtClean="0">
                <a:latin typeface="+mn-lt"/>
              </a:rPr>
              <a:t>&lt;shortened version</a:t>
            </a:r>
            <a:r>
              <a:rPr lang="en-US" sz="1600" b="1" i="1" baseline="0" dirty="0" smtClean="0">
                <a:latin typeface="+mn-lt"/>
              </a:rPr>
              <a:t> on slide&gt;</a:t>
            </a:r>
            <a:endParaRPr lang="en-US" sz="1600" b="1" dirty="0">
              <a:solidFill>
                <a:srgbClr val="000000"/>
              </a:solidFill>
              <a:ea typeface="Times New Roman" panose="02020603050405020304" pitchFamily="18" charset="0"/>
              <a:cs typeface="Times New Roman" panose="02020603050405020304" pitchFamily="18" charset="0"/>
            </a:endParaRPr>
          </a:p>
          <a:p>
            <a:pPr lvl="1">
              <a:lnSpc>
                <a:spcPct val="110000"/>
              </a:lnSpc>
              <a:spcBef>
                <a:spcPct val="0"/>
              </a:spcBef>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Increased level of variable wind, when integrated with the grid, demands greater grid flexibility and </a:t>
            </a:r>
            <a:r>
              <a:rPr lang="en-US" sz="1400" dirty="0" smtClean="0">
                <a:ea typeface="Times New Roman" panose="02020603050405020304" pitchFamily="18" charset="0"/>
                <a:cs typeface="Times New Roman" panose="02020603050405020304" pitchFamily="18" charset="0"/>
              </a:rPr>
              <a:t>resiliency (that includes</a:t>
            </a:r>
            <a:r>
              <a:rPr lang="en-US" sz="1400" baseline="0" dirty="0" smtClean="0">
                <a:ea typeface="Times New Roman" panose="02020603050405020304" pitchFamily="18" charset="0"/>
                <a:cs typeface="Times New Roman" panose="02020603050405020304" pitchFamily="18" charset="0"/>
              </a:rPr>
              <a:t> flexibility that can be provided by wind and other generation sources, and flexibility from demand side)</a:t>
            </a:r>
            <a:endParaRPr lang="en-US" sz="1400" dirty="0">
              <a:ea typeface="Times New Roman" panose="02020603050405020304" pitchFamily="18" charset="0"/>
              <a:cs typeface="Times New Roman" panose="02020603050405020304" pitchFamily="18" charset="0"/>
            </a:endParaRPr>
          </a:p>
          <a:p>
            <a:pPr lvl="1">
              <a:lnSpc>
                <a:spcPct val="110000"/>
              </a:lnSpc>
              <a:spcBef>
                <a:spcPct val="0"/>
              </a:spcBef>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Increased proportion of inverter-based generation raises grid stability and resiliency </a:t>
            </a:r>
            <a:r>
              <a:rPr lang="en-US" sz="1400" dirty="0" smtClean="0">
                <a:ea typeface="Times New Roman" panose="02020603050405020304" pitchFamily="18" charset="0"/>
                <a:cs typeface="Times New Roman" panose="02020603050405020304" pitchFamily="18" charset="0"/>
              </a:rPr>
              <a:t>concerns</a:t>
            </a:r>
          </a:p>
          <a:p>
            <a:pPr lvl="1">
              <a:lnSpc>
                <a:spcPct val="110000"/>
              </a:lnSpc>
              <a:spcBef>
                <a:spcPct val="0"/>
              </a:spcBef>
              <a:buFont typeface="Arial" panose="020B0604020202020204" pitchFamily="34" charset="0"/>
              <a:buChar char="•"/>
            </a:pPr>
            <a:r>
              <a:rPr lang="en-US" sz="1400" dirty="0" smtClean="0">
                <a:ea typeface="Times New Roman" panose="02020603050405020304" pitchFamily="18" charset="0"/>
                <a:cs typeface="Times New Roman" panose="02020603050405020304" pitchFamily="18" charset="0"/>
              </a:rPr>
              <a:t>Digitization </a:t>
            </a:r>
            <a:r>
              <a:rPr lang="en-US" sz="1400" dirty="0">
                <a:ea typeface="Times New Roman" panose="02020603050405020304" pitchFamily="18" charset="0"/>
                <a:cs typeface="Times New Roman" panose="02020603050405020304" pitchFamily="18" charset="0"/>
              </a:rPr>
              <a:t>and control of wind </a:t>
            </a:r>
            <a:r>
              <a:rPr lang="en-US" sz="1400" dirty="0">
                <a:solidFill>
                  <a:srgbClr val="000000"/>
                </a:solidFill>
                <a:ea typeface="Times New Roman" panose="02020603050405020304" pitchFamily="18" charset="0"/>
                <a:cs typeface="Times New Roman" panose="02020603050405020304" pitchFamily="18" charset="0"/>
              </a:rPr>
              <a:t>energy systems increases risk of cyberattack.</a:t>
            </a:r>
            <a:endParaRPr lang="en-US" sz="1400" b="1" u="sng" dirty="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ts val="300"/>
              </a:spcBef>
              <a:spcAft>
                <a:spcPts val="300"/>
              </a:spcAft>
              <a:buClrTx/>
              <a:buSzTx/>
              <a:buFontTx/>
              <a:buNone/>
              <a:tabLst/>
              <a:defRPr/>
            </a:pPr>
            <a:r>
              <a:rPr lang="en-US" sz="1600" b="1" dirty="0">
                <a:ea typeface="Times New Roman" panose="02020603050405020304" pitchFamily="18" charset="0"/>
                <a:cs typeface="Times New Roman" panose="02020603050405020304" pitchFamily="18" charset="0"/>
              </a:rPr>
              <a:t>Grid Integration R&amp;D </a:t>
            </a:r>
            <a:r>
              <a:rPr lang="en-US" sz="1600" b="1" dirty="0" smtClean="0">
                <a:ea typeface="Times New Roman" panose="02020603050405020304" pitchFamily="18" charset="0"/>
                <a:cs typeface="Times New Roman" panose="02020603050405020304" pitchFamily="18" charset="0"/>
              </a:rPr>
              <a:t>Priorities </a:t>
            </a:r>
            <a:r>
              <a:rPr lang="en-US" sz="1600" b="1" i="1" dirty="0" smtClean="0">
                <a:latin typeface="+mn-lt"/>
              </a:rPr>
              <a:t>&lt;shortened version</a:t>
            </a:r>
            <a:r>
              <a:rPr lang="en-US" sz="1600" b="1" i="1" baseline="0" dirty="0" smtClean="0">
                <a:latin typeface="+mn-lt"/>
              </a:rPr>
              <a:t> on slide&gt;</a:t>
            </a:r>
            <a:endParaRPr lang="en-US" sz="1600" b="1" dirty="0">
              <a:ea typeface="Times New Roman" panose="02020603050405020304" pitchFamily="18" charset="0"/>
              <a:cs typeface="Times New Roman" panose="02020603050405020304" pitchFamily="18" charset="0"/>
            </a:endParaRPr>
          </a:p>
          <a:p>
            <a:pPr lvl="1">
              <a:lnSpc>
                <a:spcPct val="110000"/>
              </a:lnSpc>
              <a:spcBef>
                <a:spcPts val="0"/>
              </a:spcBef>
              <a:spcAft>
                <a:spcPts val="0"/>
              </a:spcAft>
              <a:buFont typeface="Arial" panose="020B0604020202020204" pitchFamily="34" charset="0"/>
              <a:buChar char="•"/>
            </a:pPr>
            <a:r>
              <a:rPr lang="en-US" sz="1400" dirty="0" smtClean="0">
                <a:ea typeface="Times New Roman" panose="02020603050405020304" pitchFamily="18" charset="0"/>
                <a:cs typeface="Times New Roman" panose="02020603050405020304" pitchFamily="18" charset="0"/>
              </a:rPr>
              <a:t>Energy </a:t>
            </a:r>
            <a:r>
              <a:rPr lang="en-US" sz="1400" dirty="0">
                <a:ea typeface="Times New Roman" panose="02020603050405020304" pitchFamily="18" charset="0"/>
                <a:cs typeface="Times New Roman" panose="02020603050405020304" pitchFamily="18" charset="0"/>
              </a:rPr>
              <a:t>Storage Grand Challenge </a:t>
            </a:r>
          </a:p>
          <a:p>
            <a:pPr lvl="2">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New DOE program for American global leadership in energy storage</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Provision of grid services from wind</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Enabling technologies for large-scale offshore wind plant integration</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Resilient wind plants that detect, respond to, and recover from cyber-attacks </a:t>
            </a:r>
          </a:p>
          <a:p>
            <a:pPr marL="0" marR="0" lvl="0" indent="0" algn="l" defTabSz="457200" rtl="0" eaLnBrk="0" fontAlgn="base" latinLnBrk="0" hangingPunct="0">
              <a:lnSpc>
                <a:spcPct val="100000"/>
              </a:lnSpc>
              <a:spcBef>
                <a:spcPts val="300"/>
              </a:spcBef>
              <a:spcAft>
                <a:spcPts val="300"/>
              </a:spcAft>
              <a:buClrTx/>
              <a:buSzTx/>
              <a:buFontTx/>
              <a:buNone/>
              <a:tabLst/>
              <a:defRPr/>
            </a:pPr>
            <a:r>
              <a:rPr lang="en-US" sz="1600" b="1" dirty="0"/>
              <a:t>Recent Activities</a:t>
            </a:r>
            <a:r>
              <a:rPr lang="en-US" sz="1600" b="1" dirty="0" smtClean="0"/>
              <a:t>: </a:t>
            </a:r>
            <a:endParaRPr lang="en-US" sz="1600" b="1" dirty="0"/>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Design and operate wind plants to provide essential grid reliability services</a:t>
            </a:r>
          </a:p>
          <a:p>
            <a:pPr lvl="2">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Frequency response, balancing services, and voltage control</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Grid forming wind for grid balancing and resiliency</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Wind controls to modulate grid interactions, via advanced modeling and dynamic analysis </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Enhance the utilization of transmission infrastructure </a:t>
            </a:r>
          </a:p>
          <a:p>
            <a:pPr lvl="1">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Establish reference model for cybersecurity </a:t>
            </a:r>
            <a:r>
              <a:rPr lang="en-US" sz="1300" dirty="0">
                <a:ea typeface="Times New Roman" panose="02020603050405020304" pitchFamily="18" charset="0"/>
                <a:cs typeface="Times New Roman" panose="02020603050405020304" pitchFamily="18" charset="0"/>
              </a:rPr>
              <a:t>and wind plant </a:t>
            </a:r>
            <a:r>
              <a:rPr lang="en-US" sz="1300" dirty="0" smtClean="0">
                <a:ea typeface="Times New Roman" panose="02020603050405020304" pitchFamily="18" charset="0"/>
                <a:cs typeface="Times New Roman" panose="02020603050405020304" pitchFamily="18" charset="0"/>
              </a:rPr>
              <a:t>communications</a:t>
            </a:r>
          </a:p>
          <a:p>
            <a:pPr lvl="1">
              <a:lnSpc>
                <a:spcPct val="110000"/>
              </a:lnSpc>
              <a:spcBef>
                <a:spcPts val="0"/>
              </a:spcBef>
              <a:spcAft>
                <a:spcPts val="0"/>
              </a:spcAft>
              <a:buFont typeface="Arial" panose="020B0604020202020204" pitchFamily="34" charset="0"/>
              <a:buChar char="•"/>
            </a:pPr>
            <a:r>
              <a:rPr lang="en-US" sz="1600" b="0" dirty="0" smtClean="0">
                <a:ea typeface="Times New Roman" panose="02020603050405020304" pitchFamily="18" charset="0"/>
                <a:cs typeface="Times New Roman" panose="02020603050405020304" pitchFamily="18" charset="0"/>
              </a:rPr>
              <a:t>Grid </a:t>
            </a:r>
            <a:r>
              <a:rPr lang="en-US" sz="1600" b="0" dirty="0">
                <a:ea typeface="Times New Roman" panose="02020603050405020304" pitchFamily="18" charset="0"/>
                <a:cs typeface="Times New Roman" panose="02020603050405020304" pitchFamily="18" charset="0"/>
              </a:rPr>
              <a:t>Modernization Laboratory Consortium (GMLC):</a:t>
            </a:r>
          </a:p>
          <a:p>
            <a:pPr lvl="2">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Leverages resources across EERE and DOE’s Offices of Electricity, Fossil Energy, Nuclear Energy, and Cybersecurity, Energy Security, and Emergency Response</a:t>
            </a:r>
          </a:p>
          <a:p>
            <a:pPr lvl="2">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Hybrid energy system control and demonstration</a:t>
            </a:r>
          </a:p>
          <a:p>
            <a:pPr lvl="2">
              <a:lnSpc>
                <a:spcPct val="110000"/>
              </a:lnSpc>
              <a:spcBef>
                <a:spcPts val="0"/>
              </a:spcBef>
              <a:spcAft>
                <a:spcPts val="0"/>
              </a:spcAft>
              <a:buFont typeface="Arial" panose="020B0604020202020204" pitchFamily="34" charset="0"/>
              <a:buChar char="•"/>
            </a:pPr>
            <a:r>
              <a:rPr lang="en-US" sz="1400" dirty="0">
                <a:ea typeface="Times New Roman" panose="02020603050405020304" pitchFamily="18" charset="0"/>
                <a:cs typeface="Times New Roman" panose="02020603050405020304" pitchFamily="18" charset="0"/>
              </a:rPr>
              <a:t>ISO/RTO technical assistance</a:t>
            </a:r>
          </a:p>
          <a:p>
            <a:pPr lvl="2">
              <a:lnSpc>
                <a:spcPct val="110000"/>
              </a:lnSpc>
              <a:spcBef>
                <a:spcPts val="0"/>
              </a:spcBef>
              <a:spcAft>
                <a:spcPts val="0"/>
              </a:spcAft>
              <a:buFont typeface="Arial" panose="020B0604020202020204" pitchFamily="34" charset="0"/>
              <a:buChar char="•"/>
            </a:pPr>
            <a:r>
              <a:rPr lang="en-US" sz="1400" dirty="0" smtClean="0">
                <a:ea typeface="Times New Roman" panose="02020603050405020304" pitchFamily="18" charset="0"/>
                <a:cs typeface="Times New Roman" panose="02020603050405020304" pitchFamily="18" charset="0"/>
              </a:rPr>
              <a:t>Malware </a:t>
            </a:r>
            <a:r>
              <a:rPr lang="en-US" sz="1400" dirty="0">
                <a:ea typeface="Times New Roman" panose="02020603050405020304" pitchFamily="18" charset="0"/>
                <a:cs typeface="Times New Roman" panose="02020603050405020304" pitchFamily="18" charset="0"/>
              </a:rPr>
              <a:t>detection</a:t>
            </a:r>
          </a:p>
          <a:p>
            <a:pPr indent="-169863">
              <a:spcBef>
                <a:spcPts val="0"/>
              </a:spcBef>
              <a:spcAft>
                <a:spcPts val="0"/>
              </a:spcAft>
              <a:buSzPct val="80000"/>
            </a:pPr>
            <a:endParaRPr lang="en-US" sz="1400" dirty="0">
              <a:ea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A67778-8D81-49F5-9CFE-C2DCAAD8C6A2}" type="slidenum">
              <a:rPr lang="en-US" smtClean="0"/>
              <a:pPr/>
              <a:t>8</a:t>
            </a:fld>
            <a:endParaRPr lang="en-US" dirty="0"/>
          </a:p>
        </p:txBody>
      </p:sp>
    </p:spTree>
    <p:extLst>
      <p:ext uri="{BB962C8B-B14F-4D97-AF65-F5344CB8AC3E}">
        <p14:creationId xmlns:p14="http://schemas.microsoft.com/office/powerpoint/2010/main" val="146261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E4C1A54-7F2E-2148-854B-9D255CDB8720}" type="slidenum">
              <a:rPr lang="en-US" smtClean="0"/>
              <a:pPr/>
              <a:t>9</a:t>
            </a:fld>
            <a:endParaRPr lang="en-US" dirty="0"/>
          </a:p>
        </p:txBody>
      </p:sp>
      <p:sp>
        <p:nvSpPr>
          <p:cNvPr id="5" name="Notes Placeholder 4"/>
          <p:cNvSpPr>
            <a:spLocks noGrp="1"/>
          </p:cNvSpPr>
          <p:nvPr>
            <p:ph type="body" sz="quarter" idx="11"/>
          </p:nvPr>
        </p:nvSpPr>
        <p:spPr/>
        <p:txBody>
          <a:bodyPr>
            <a:normAutofit fontScale="77500" lnSpcReduction="20000"/>
          </a:bodyPr>
          <a:lstStyle/>
          <a:p>
            <a:pPr marL="0" marR="0" lvl="0" indent="0" algn="l" defTabSz="457200" rtl="0" eaLnBrk="0" fontAlgn="base" latinLnBrk="0" hangingPunct="0">
              <a:lnSpc>
                <a:spcPct val="100000"/>
              </a:lnSpc>
              <a:spcBef>
                <a:spcPts val="600"/>
              </a:spcBef>
              <a:spcAft>
                <a:spcPts val="600"/>
              </a:spcAft>
              <a:buClrTx/>
              <a:buSzTx/>
              <a:buFontTx/>
              <a:buNone/>
              <a:tabLst/>
              <a:defRPr/>
            </a:pPr>
            <a:r>
              <a:rPr lang="en-US" sz="1600" b="1" dirty="0">
                <a:latin typeface="Franklin Gothic Book"/>
              </a:rPr>
              <a:t>Challenges: </a:t>
            </a:r>
            <a:r>
              <a:rPr lang="en-US" sz="1600" b="1" i="1" dirty="0" smtClean="0">
                <a:latin typeface="+mn-lt"/>
              </a:rPr>
              <a:t>&lt;shortened version</a:t>
            </a:r>
            <a:r>
              <a:rPr lang="en-US" sz="1600" b="1" i="1" baseline="0" dirty="0" smtClean="0">
                <a:latin typeface="+mn-lt"/>
              </a:rPr>
              <a:t> on slide&gt;</a:t>
            </a:r>
            <a:endParaRPr lang="en-US" sz="1600" b="1" dirty="0">
              <a:latin typeface="Franklin Gothic Book"/>
            </a:endParaRPr>
          </a:p>
          <a:p>
            <a:pPr lvl="1">
              <a:spcBef>
                <a:spcPts val="600"/>
              </a:spcBef>
              <a:spcAft>
                <a:spcPts val="600"/>
              </a:spcAft>
              <a:buFont typeface="Arial" panose="020B0604020202020204" pitchFamily="34" charset="0"/>
              <a:buChar char="•"/>
            </a:pPr>
            <a:r>
              <a:rPr lang="en-US" sz="1400" dirty="0"/>
              <a:t>Identify and understand the most promising technology opportunities and R&amp;D pathways</a:t>
            </a:r>
          </a:p>
          <a:p>
            <a:pPr lvl="1">
              <a:spcBef>
                <a:spcPts val="600"/>
              </a:spcBef>
              <a:spcAft>
                <a:spcPts val="600"/>
              </a:spcAft>
              <a:buFont typeface="Arial" panose="020B0604020202020204" pitchFamily="34" charset="0"/>
              <a:buChar char="•"/>
            </a:pPr>
            <a:r>
              <a:rPr lang="en-US" sz="1400" dirty="0"/>
              <a:t>Must analyze and compare multiple technology alternatives against varied future scenarios</a:t>
            </a:r>
          </a:p>
          <a:p>
            <a:pPr lvl="1">
              <a:spcBef>
                <a:spcPts val="600"/>
              </a:spcBef>
              <a:spcAft>
                <a:spcPts val="600"/>
              </a:spcAft>
              <a:buFont typeface="Arial" panose="020B0604020202020204" pitchFamily="34" charset="0"/>
              <a:buChar char="•"/>
            </a:pPr>
            <a:r>
              <a:rPr lang="en-US" sz="1400" dirty="0"/>
              <a:t>Must be supported by robust empirical data</a:t>
            </a:r>
          </a:p>
          <a:p>
            <a:pPr marL="0" marR="0" lvl="0" indent="0" algn="l" defTabSz="457200" rtl="0" eaLnBrk="0" fontAlgn="base" latinLnBrk="0" hangingPunct="0">
              <a:lnSpc>
                <a:spcPct val="100000"/>
              </a:lnSpc>
              <a:spcBef>
                <a:spcPts val="600"/>
              </a:spcBef>
              <a:spcAft>
                <a:spcPts val="600"/>
              </a:spcAft>
              <a:buClrTx/>
              <a:buSzTx/>
              <a:buFontTx/>
              <a:buNone/>
              <a:tabLst/>
              <a:defRPr/>
            </a:pPr>
            <a:r>
              <a:rPr lang="en-US" sz="1600" b="1" dirty="0"/>
              <a:t>Analytical Priorities</a:t>
            </a:r>
            <a:r>
              <a:rPr lang="en-US" sz="1600" dirty="0" smtClean="0"/>
              <a:t>: </a:t>
            </a:r>
            <a:r>
              <a:rPr lang="en-US" sz="1600" b="1" i="1" dirty="0" smtClean="0">
                <a:latin typeface="+mn-lt"/>
              </a:rPr>
              <a:t>&lt;shortened version</a:t>
            </a:r>
            <a:r>
              <a:rPr lang="en-US" sz="1600" b="1" i="1" baseline="0" dirty="0" smtClean="0">
                <a:latin typeface="+mn-lt"/>
              </a:rPr>
              <a:t> on slide&gt;</a:t>
            </a:r>
            <a:endParaRPr lang="en-US" sz="1600" dirty="0"/>
          </a:p>
          <a:p>
            <a:pPr marL="571500" lvl="1" indent="-171450">
              <a:spcBef>
                <a:spcPts val="600"/>
              </a:spcBef>
              <a:spcAft>
                <a:spcPts val="600"/>
              </a:spcAft>
              <a:buFont typeface="Arial" panose="020B0604020202020204" pitchFamily="34" charset="0"/>
              <a:buChar char="•"/>
            </a:pPr>
            <a:r>
              <a:rPr lang="en-US" sz="1400" dirty="0"/>
              <a:t>R&amp;D Pathway Assessments</a:t>
            </a:r>
            <a:endParaRPr lang="en-US" sz="1400" u="sng" dirty="0"/>
          </a:p>
          <a:p>
            <a:pPr lvl="1">
              <a:spcBef>
                <a:spcPts val="600"/>
              </a:spcBef>
              <a:spcAft>
                <a:spcPts val="600"/>
              </a:spcAft>
              <a:buFont typeface="Franklin Gothic Book" panose="020B0503020102020204" pitchFamily="34" charset="0"/>
              <a:buChar char="−"/>
            </a:pPr>
            <a:r>
              <a:rPr lang="en-US" sz="1400" dirty="0"/>
              <a:t>Technical and economic analysis to find the most promising pathways for federal R&amp;D investment to reduce cost, increase value to grid, address regulation, and overcome market barriers </a:t>
            </a:r>
            <a:endParaRPr lang="en-US" sz="1400" u="sng" dirty="0"/>
          </a:p>
          <a:p>
            <a:pPr>
              <a:spcBef>
                <a:spcPts val="600"/>
              </a:spcBef>
              <a:spcAft>
                <a:spcPts val="600"/>
              </a:spcAft>
            </a:pPr>
            <a:r>
              <a:rPr lang="en-US" sz="1600" b="0" dirty="0"/>
              <a:t>Analysis:</a:t>
            </a:r>
          </a:p>
          <a:p>
            <a:pPr lvl="1">
              <a:spcBef>
                <a:spcPts val="600"/>
              </a:spcBef>
              <a:spcAft>
                <a:spcPts val="600"/>
              </a:spcAft>
              <a:buFont typeface="Franklin Gothic Book" panose="020B0503020102020204" pitchFamily="34" charset="0"/>
              <a:buChar char="−"/>
            </a:pPr>
            <a:r>
              <a:rPr lang="en-US" sz="1400" dirty="0"/>
              <a:t>Maintain solid quantitative benchmarks of wind technology trends</a:t>
            </a:r>
          </a:p>
          <a:p>
            <a:pPr lvl="1">
              <a:spcBef>
                <a:spcPts val="600"/>
              </a:spcBef>
              <a:spcAft>
                <a:spcPts val="600"/>
              </a:spcAft>
              <a:buFont typeface="Franklin Gothic Book" panose="020B0503020102020204" pitchFamily="34" charset="0"/>
              <a:buChar char="−"/>
            </a:pPr>
            <a:r>
              <a:rPr lang="en-US" sz="1400" dirty="0"/>
              <a:t>Provide insight into wind’s potential role in various potential energy futures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Bottom figure:  </a:t>
            </a:r>
            <a:r>
              <a:rPr lang="en-US" alt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Associated wind deployment in scenario analysis performed using NREL’s Regional Energy Deployment System model.</a:t>
            </a:r>
            <a:r>
              <a:rPr lang="en-US" altLang="en-US" sz="1600"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1" u="sng" strike="noStrike" cap="none" normalizeH="0" baseline="0" dirty="0" smtClean="0">
                <a:ln>
                  <a:noFill/>
                </a:ln>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Source: Mai et al 2017, “The Value of Wind Technology Innovation: Implications for the U.S. Power System, Wind Industry, Electricity Consumers, and Environment”, NREL/TP-6A20-70032</a:t>
            </a:r>
            <a:r>
              <a:rPr kumimoji="0" lang="en-US" altLang="en-US" sz="1600" b="0" i="1" u="none" strike="noStrike" cap="none" normalizeH="0" baseline="0" dirty="0" smtClean="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lvl="0" defTabSz="914400" eaLnBrk="0" hangingPunct="0"/>
            <a:endParaRPr lang="en-US" alt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a:endParaRPr>
          </a:p>
          <a:p>
            <a:pPr>
              <a:spcBef>
                <a:spcPts val="600"/>
              </a:spcBef>
              <a:spcAft>
                <a:spcPts val="600"/>
              </a:spcAft>
            </a:pPr>
            <a:endParaRPr lang="en-US" sz="1600" dirty="0"/>
          </a:p>
          <a:p>
            <a:endParaRPr lang="en-US" dirty="0"/>
          </a:p>
        </p:txBody>
      </p:sp>
    </p:spTree>
    <p:extLst>
      <p:ext uri="{BB962C8B-B14F-4D97-AF65-F5344CB8AC3E}">
        <p14:creationId xmlns:p14="http://schemas.microsoft.com/office/powerpoint/2010/main" val="274997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0" fontAlgn="base" latinLnBrk="0" hangingPunct="0">
              <a:lnSpc>
                <a:spcPct val="100000"/>
              </a:lnSpc>
              <a:spcBef>
                <a:spcPts val="600"/>
              </a:spcBef>
              <a:spcAft>
                <a:spcPts val="600"/>
              </a:spcAft>
              <a:buClrTx/>
              <a:buSzTx/>
              <a:buFontTx/>
              <a:buNone/>
              <a:tabLst/>
              <a:defRPr/>
            </a:pPr>
            <a:r>
              <a:rPr lang="en-US" sz="1800" b="1" dirty="0">
                <a:solidFill>
                  <a:srgbClr val="000000"/>
                </a:solidFill>
              </a:rPr>
              <a:t>Challenge:</a:t>
            </a:r>
            <a:r>
              <a:rPr lang="en-US" sz="1800" dirty="0">
                <a:solidFill>
                  <a:srgbClr val="000000"/>
                </a:solidFill>
              </a:rPr>
              <a:t> </a:t>
            </a:r>
            <a:r>
              <a:rPr lang="en-US" sz="1800" b="1" i="1" dirty="0" smtClean="0">
                <a:latin typeface="+mn-lt"/>
              </a:rPr>
              <a:t>&lt;shortened version</a:t>
            </a:r>
            <a:r>
              <a:rPr lang="en-US" sz="1800" b="1" i="1" baseline="0" dirty="0" smtClean="0">
                <a:latin typeface="+mn-lt"/>
              </a:rPr>
              <a:t> on slide&gt;</a:t>
            </a:r>
            <a:endParaRPr lang="en-US" sz="1800" dirty="0">
              <a:solidFill>
                <a:srgbClr val="000000"/>
              </a:solidFill>
            </a:endParaRPr>
          </a:p>
          <a:p>
            <a:pPr lvl="1">
              <a:spcBef>
                <a:spcPct val="0"/>
              </a:spcBef>
              <a:buFont typeface="Arial" panose="020B0604020202020204" pitchFamily="34" charset="0"/>
              <a:buChar char="•"/>
            </a:pPr>
            <a:r>
              <a:rPr lang="en-US" sz="1400" dirty="0">
                <a:solidFill>
                  <a:srgbClr val="000000"/>
                </a:solidFill>
              </a:rPr>
              <a:t>Fast-growing demand for skilled, domestic wind energy labor, with shortage of technically trained and qualified personnel</a:t>
            </a:r>
          </a:p>
          <a:p>
            <a:pPr marL="0" marR="0" lvl="0" indent="0" algn="l" defTabSz="457200" rtl="0" eaLnBrk="0" fontAlgn="base" latinLnBrk="0" hangingPunct="0">
              <a:lnSpc>
                <a:spcPct val="100000"/>
              </a:lnSpc>
              <a:spcBef>
                <a:spcPts val="600"/>
              </a:spcBef>
              <a:spcAft>
                <a:spcPts val="600"/>
              </a:spcAft>
              <a:buClrTx/>
              <a:buSzTx/>
              <a:buFontTx/>
              <a:buNone/>
              <a:tabLst/>
              <a:defRPr/>
            </a:pPr>
            <a:r>
              <a:rPr lang="en-US" sz="1800" b="1" dirty="0"/>
              <a:t>Program Priorities:  </a:t>
            </a:r>
            <a:r>
              <a:rPr lang="en-US" sz="1800" b="1" i="1" dirty="0" smtClean="0">
                <a:latin typeface="+mn-lt"/>
              </a:rPr>
              <a:t>&lt;shortened version</a:t>
            </a:r>
            <a:r>
              <a:rPr lang="en-US" sz="1800" b="1" i="1" baseline="0" dirty="0" smtClean="0">
                <a:latin typeface="+mn-lt"/>
              </a:rPr>
              <a:t> on slide&gt;</a:t>
            </a:r>
            <a:endParaRPr lang="en-US" sz="1800" b="1" dirty="0"/>
          </a:p>
          <a:p>
            <a:pPr marL="685800" marR="0" lvl="1" indent="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400" dirty="0">
                <a:solidFill>
                  <a:srgbClr val="000000"/>
                </a:solidFill>
              </a:rPr>
              <a:t>Research and understand the wind workforce training and acquisition pipeline and </a:t>
            </a:r>
            <a:r>
              <a:rPr lang="en-US" sz="1400" dirty="0" smtClean="0">
                <a:solidFill>
                  <a:srgbClr val="000000"/>
                </a:solidFill>
              </a:rPr>
              <a:t>STEM</a:t>
            </a:r>
            <a:r>
              <a:rPr lang="en-US" sz="1400" baseline="0" dirty="0" smtClean="0">
                <a:solidFill>
                  <a:srgbClr val="000000"/>
                </a:solidFill>
              </a:rPr>
              <a:t> )</a:t>
            </a:r>
            <a:r>
              <a:rPr lang="en-US" sz="1400" i="1" dirty="0" smtClean="0">
                <a:solidFill>
                  <a:srgbClr val="000000"/>
                </a:solidFill>
                <a:cs typeface="ＭＳ Ｐゴシック" pitchFamily="-108" charset="-128"/>
              </a:rPr>
              <a:t> Science, Technology, Engineering</a:t>
            </a:r>
            <a:r>
              <a:rPr lang="en-US" sz="1400" i="1" dirty="0" smtClean="0">
                <a:solidFill>
                  <a:srgbClr val="FF0000"/>
                </a:solidFill>
                <a:cs typeface="ＭＳ Ｐゴシック" pitchFamily="-108" charset="-128"/>
              </a:rPr>
              <a:t>,</a:t>
            </a:r>
            <a:r>
              <a:rPr lang="en-US" sz="1400" i="1" dirty="0" smtClean="0">
                <a:solidFill>
                  <a:srgbClr val="000000"/>
                </a:solidFill>
                <a:cs typeface="ＭＳ Ｐゴシック" pitchFamily="-108" charset="-128"/>
              </a:rPr>
              <a:t> and Math)</a:t>
            </a:r>
            <a:r>
              <a:rPr lang="en-US" sz="1400" i="1" baseline="0" dirty="0" smtClean="0">
                <a:solidFill>
                  <a:srgbClr val="000000"/>
                </a:solidFill>
                <a:cs typeface="ＭＳ Ｐゴシック" pitchFamily="-108" charset="-128"/>
              </a:rPr>
              <a:t> </a:t>
            </a:r>
            <a:r>
              <a:rPr lang="en-US" sz="1400" dirty="0" smtClean="0">
                <a:solidFill>
                  <a:srgbClr val="000000"/>
                </a:solidFill>
              </a:rPr>
              <a:t>training </a:t>
            </a:r>
            <a:r>
              <a:rPr lang="en-US" sz="1400" dirty="0">
                <a:solidFill>
                  <a:srgbClr val="000000"/>
                </a:solidFill>
              </a:rPr>
              <a:t>needs.</a:t>
            </a:r>
          </a:p>
          <a:p>
            <a:pPr marL="685800" lvl="1">
              <a:spcBef>
                <a:spcPct val="0"/>
              </a:spcBef>
              <a:spcAft>
                <a:spcPts val="600"/>
              </a:spcAft>
              <a:buFont typeface="Arial" panose="020B0604020202020204" pitchFamily="34" charset="0"/>
              <a:buChar char="•"/>
            </a:pPr>
            <a:r>
              <a:rPr lang="en-US" sz="1400" dirty="0">
                <a:solidFill>
                  <a:srgbClr val="000000"/>
                </a:solidFill>
                <a:cs typeface="ＭＳ Ｐゴシック" pitchFamily="-108" charset="-128"/>
              </a:rPr>
              <a:t>Assess Workforce Needs </a:t>
            </a:r>
          </a:p>
          <a:p>
            <a:pPr marL="1085850" lvl="2" indent="-28575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Analysis of national workforce needs and trends</a:t>
            </a:r>
          </a:p>
          <a:p>
            <a:pPr marL="1085850" lvl="2" indent="-28575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Evaluate workforce development strategies</a:t>
            </a:r>
          </a:p>
          <a:p>
            <a:pPr marL="628650" lvl="1">
              <a:spcBef>
                <a:spcPct val="0"/>
              </a:spcBef>
              <a:spcAft>
                <a:spcPts val="600"/>
              </a:spcAft>
              <a:buFont typeface="Arial" panose="020B0604020202020204" pitchFamily="34" charset="0"/>
              <a:buChar char="•"/>
            </a:pPr>
            <a:r>
              <a:rPr lang="en-US" sz="1400" dirty="0">
                <a:solidFill>
                  <a:srgbClr val="000000"/>
                </a:solidFill>
                <a:cs typeface="ＭＳ Ｐゴシック" pitchFamily="-108" charset="-128"/>
              </a:rPr>
              <a:t>Carry out Industry and Educational Programs</a:t>
            </a:r>
          </a:p>
          <a:p>
            <a:pPr marL="1085850" lvl="2" indent="-28575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Ensure efforts are well aligned to meet future needs</a:t>
            </a:r>
          </a:p>
          <a:p>
            <a:pPr marL="685800" lvl="1">
              <a:spcBef>
                <a:spcPct val="0"/>
              </a:spcBef>
              <a:spcAft>
                <a:spcPts val="600"/>
              </a:spcAft>
              <a:buFont typeface="Arial" panose="020B0604020202020204" pitchFamily="34" charset="0"/>
              <a:buChar char="•"/>
            </a:pPr>
            <a:r>
              <a:rPr lang="en-US" sz="1400" dirty="0">
                <a:solidFill>
                  <a:srgbClr val="000000"/>
                </a:solidFill>
                <a:cs typeface="ＭＳ Ｐゴシック" pitchFamily="-108" charset="-128"/>
              </a:rPr>
              <a:t>Wind for Schools</a:t>
            </a:r>
          </a:p>
          <a:p>
            <a:pPr lvl="2" indent="-34290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Integrates small wind turbines into rural U.S. elementary &amp; secondary schools to power their schools</a:t>
            </a:r>
          </a:p>
          <a:p>
            <a:pPr lvl="2" indent="-34290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Complements curriculum and K</a:t>
            </a:r>
            <a:r>
              <a:rPr lang="en-US" sz="1400" dirty="0"/>
              <a:t>–</a:t>
            </a:r>
            <a:r>
              <a:rPr lang="en-US" sz="1400" dirty="0">
                <a:solidFill>
                  <a:srgbClr val="000000"/>
                </a:solidFill>
                <a:cs typeface="ＭＳ Ｐゴシック" pitchFamily="-108" charset="-128"/>
              </a:rPr>
              <a:t>12 STEM activities</a:t>
            </a:r>
          </a:p>
          <a:p>
            <a:pPr marL="628650" lvl="1" indent="-228600">
              <a:spcBef>
                <a:spcPct val="0"/>
              </a:spcBef>
              <a:spcAft>
                <a:spcPts val="600"/>
              </a:spcAft>
              <a:buFont typeface="Arial" panose="020B0604020202020204" pitchFamily="34" charset="0"/>
              <a:buChar char="•"/>
            </a:pPr>
            <a:r>
              <a:rPr lang="en-US" sz="1400" dirty="0">
                <a:solidFill>
                  <a:srgbClr val="000000"/>
                </a:solidFill>
                <a:cs typeface="ＭＳ Ｐゴシック" pitchFamily="-108" charset="-128"/>
              </a:rPr>
              <a:t>Collegiate Wind </a:t>
            </a:r>
            <a:r>
              <a:rPr lang="en-US" sz="1400" dirty="0">
                <a:cs typeface="ＭＳ Ｐゴシック" pitchFamily="-108" charset="-128"/>
              </a:rPr>
              <a:t>Competition (CWC)</a:t>
            </a:r>
          </a:p>
          <a:p>
            <a:pPr marL="1085850" lvl="2" indent="-285750">
              <a:spcBef>
                <a:spcPct val="0"/>
              </a:spcBef>
              <a:spcAft>
                <a:spcPts val="600"/>
              </a:spcAft>
              <a:buFont typeface="Franklin Gothic Book" panose="020B0503020102020204" pitchFamily="34" charset="0"/>
              <a:buChar char="−"/>
            </a:pPr>
            <a:r>
              <a:rPr lang="en-US" sz="1400" dirty="0">
                <a:solidFill>
                  <a:srgbClr val="000000"/>
                </a:solidFill>
                <a:cs typeface="ＭＳ Ｐゴシック" pitchFamily="-108" charset="-128"/>
              </a:rPr>
              <a:t>Provides real-world experience to challenge and prepare college students to develop solutions to complex wind energy issues</a:t>
            </a:r>
            <a:endParaRPr lang="en-US" sz="1400" i="1" dirty="0">
              <a:solidFill>
                <a:srgbClr val="000000"/>
              </a:solidFill>
              <a:cs typeface="ＭＳ Ｐゴシック" pitchFamily="-108" charset="-128"/>
            </a:endParaRPr>
          </a:p>
          <a:p>
            <a:pPr>
              <a:spcAft>
                <a:spcPts val="600"/>
              </a:spcAft>
            </a:pPr>
            <a:r>
              <a:rPr lang="en-US" sz="1200" b="1" kern="1200" dirty="0" smtClean="0">
                <a:solidFill>
                  <a:schemeClr val="tx1"/>
                </a:solidFill>
                <a:latin typeface="+mn-lt"/>
                <a:ea typeface="ヒラギノ角ゴ Pro W3" charset="0"/>
                <a:cs typeface="ＭＳ Ｐゴシック" pitchFamily="-108" charset="-128"/>
              </a:rPr>
              <a:t>Recent Accomplishments:</a:t>
            </a:r>
          </a:p>
          <a:p>
            <a:pPr marL="285750" indent="-285750">
              <a:spcBef>
                <a:spcPts val="600"/>
              </a:spcBef>
              <a:spcAft>
                <a:spcPts val="600"/>
              </a:spcAft>
              <a:buFont typeface="Arial" panose="020B0604020202020204" pitchFamily="34" charset="0"/>
              <a:buChar char="•"/>
            </a:pPr>
            <a:r>
              <a:rPr lang="en-US" sz="1200" u="sng" dirty="0" smtClean="0">
                <a:latin typeface="+mn-lt"/>
              </a:rPr>
              <a:t>2019 Study</a:t>
            </a:r>
            <a:r>
              <a:rPr lang="en-US" sz="1200" dirty="0" smtClean="0">
                <a:latin typeface="+mn-lt"/>
              </a:rPr>
              <a:t>: </a:t>
            </a:r>
            <a:r>
              <a:rPr lang="en-US" sz="1200" i="1" dirty="0" smtClean="0">
                <a:latin typeface="+mn-lt"/>
              </a:rPr>
              <a:t>The Wind Energy Workforce in the United States: Training, Hiring, and Future Needs </a:t>
            </a:r>
            <a:endParaRPr lang="en-US" sz="1200" b="1" dirty="0" smtClean="0">
              <a:latin typeface="+mn-lt"/>
            </a:endParaRPr>
          </a:p>
          <a:p>
            <a:pPr marL="285750" indent="-285750">
              <a:spcBef>
                <a:spcPts val="600"/>
              </a:spcBef>
              <a:spcAft>
                <a:spcPts val="600"/>
              </a:spcAft>
              <a:buFont typeface="Arial" panose="020B0604020202020204" pitchFamily="34" charset="0"/>
              <a:buChar char="•"/>
            </a:pPr>
            <a:r>
              <a:rPr lang="en-US" sz="1200" u="sng" dirty="0" smtClean="0">
                <a:latin typeface="+mn-lt"/>
              </a:rPr>
              <a:t>CWC</a:t>
            </a:r>
            <a:r>
              <a:rPr lang="en-US" sz="1200" dirty="0" smtClean="0">
                <a:latin typeface="+mn-lt"/>
              </a:rPr>
              <a:t>:  More than 300 students participated in Collegiate Wind Competitions</a:t>
            </a:r>
          </a:p>
          <a:p>
            <a:pPr marL="285750" indent="-285750">
              <a:spcBef>
                <a:spcPts val="600"/>
              </a:spcBef>
              <a:spcAft>
                <a:spcPts val="600"/>
              </a:spcAft>
              <a:buFont typeface="Arial" panose="020B0604020202020204" pitchFamily="34" charset="0"/>
              <a:buChar char="•"/>
            </a:pPr>
            <a:r>
              <a:rPr lang="en-US" sz="1200" u="sng" dirty="0" smtClean="0">
                <a:latin typeface="+mn-lt"/>
              </a:rPr>
              <a:t>Wind For Schools</a:t>
            </a:r>
            <a:r>
              <a:rPr lang="en-US" sz="1200" dirty="0" smtClean="0">
                <a:latin typeface="+mn-lt"/>
              </a:rPr>
              <a:t>: Inspired 60+ university courses and events providing wind/solar education;  engaged 800 students; and led to more than 140 turbines at schools </a:t>
            </a: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10</a:t>
            </a:fld>
            <a:endParaRPr lang="en-US" dirty="0"/>
          </a:p>
        </p:txBody>
      </p:sp>
    </p:spTree>
    <p:extLst>
      <p:ext uri="{BB962C8B-B14F-4D97-AF65-F5344CB8AC3E}">
        <p14:creationId xmlns:p14="http://schemas.microsoft.com/office/powerpoint/2010/main" val="3510888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118374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65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0"/>
            </a:lvl1pPr>
          </a:lstStyle>
          <a:p>
            <a:r>
              <a:rPr lang="en-US" dirty="0"/>
              <a:t>Click to edit Master title style</a:t>
            </a:r>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27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4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613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dirty="0"/>
              <a:t>Click icon to add chart</a:t>
            </a:r>
          </a:p>
        </p:txBody>
      </p:sp>
    </p:spTree>
    <p:extLst>
      <p:ext uri="{BB962C8B-B14F-4D97-AF65-F5344CB8AC3E}">
        <p14:creationId xmlns:p14="http://schemas.microsoft.com/office/powerpoint/2010/main" val="211997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dirty="0">
                <a:solidFill>
                  <a:srgbClr val="FFFFFF"/>
                </a:solidFill>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57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Arial" charset="0"/>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39" r:id="rId1"/>
    <p:sldLayoutId id="2147483736" r:id="rId2"/>
    <p:sldLayoutId id="2147483737" r:id="rId3"/>
    <p:sldLayoutId id="2147483738" r:id="rId4"/>
    <p:sldLayoutId id="2147483740" r:id="rId5"/>
    <p:sldLayoutId id="2147483741" r:id="rId6"/>
    <p:sldLayoutId id="2147483742" r:id="rId7"/>
    <p:sldLayoutId id="2147483743" r:id="rId8"/>
    <p:sldLayoutId id="2147483744" r:id="rId9"/>
    <p:sldLayoutId id="2147483748" r:id="rId1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rel.gov/docs/fy17osti/70032.pdf" TargetMode="Externa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fontScale="85000" lnSpcReduction="10000"/>
          </a:bodyPr>
          <a:lstStyle/>
          <a:p>
            <a:r>
              <a:rPr lang="en-US" i="1" dirty="0"/>
              <a:t>DOE Wind Energy Technologies </a:t>
            </a:r>
            <a:r>
              <a:rPr lang="en-US" i="1" dirty="0" smtClean="0"/>
              <a:t>Office</a:t>
            </a:r>
            <a:r>
              <a:rPr lang="en-US" i="1" dirty="0"/>
              <a:t/>
            </a:r>
            <a:br>
              <a:rPr lang="en-US" i="1" dirty="0"/>
            </a:br>
            <a:r>
              <a:rPr lang="en-US" i="1" dirty="0"/>
              <a:t>Program Update and Research </a:t>
            </a:r>
            <a:r>
              <a:rPr lang="en-US" i="1" dirty="0" smtClean="0"/>
              <a:t>Priorities</a:t>
            </a:r>
            <a:endParaRPr lang="en-US" dirty="0">
              <a:solidFill>
                <a:schemeClr val="tx1"/>
              </a:solidFill>
              <a:latin typeface="Franklin Gothic Medium" charset="0"/>
            </a:endParaRPr>
          </a:p>
        </p:txBody>
      </p:sp>
      <p:sp>
        <p:nvSpPr>
          <p:cNvPr id="9" name="Text Placeholder 8"/>
          <p:cNvSpPr>
            <a:spLocks noGrp="1"/>
          </p:cNvSpPr>
          <p:nvPr>
            <p:ph type="body" sz="quarter" idx="10"/>
          </p:nvPr>
        </p:nvSpPr>
        <p:spPr>
          <a:xfrm>
            <a:off x="530960" y="2760517"/>
            <a:ext cx="4614063" cy="372827"/>
          </a:xfrm>
        </p:spPr>
        <p:txBody>
          <a:bodyPr/>
          <a:lstStyle/>
          <a:p>
            <a:pPr>
              <a:lnSpc>
                <a:spcPct val="90000"/>
              </a:lnSpc>
            </a:pPr>
            <a:r>
              <a:rPr lang="en-US" sz="1400" dirty="0">
                <a:ea typeface="ＭＳ Ｐゴシック"/>
                <a:cs typeface="ＭＳ Ｐゴシック"/>
              </a:rPr>
              <a:t>Dr. Robert C. Marlay, Ph.D., P.E.</a:t>
            </a:r>
          </a:p>
          <a:p>
            <a:pPr>
              <a:lnSpc>
                <a:spcPct val="90000"/>
              </a:lnSpc>
            </a:pPr>
            <a:r>
              <a:rPr lang="en-US" sz="1400" dirty="0">
                <a:ea typeface="ＭＳ Ｐゴシック"/>
                <a:cs typeface="ＭＳ Ｐゴシック"/>
              </a:rPr>
              <a:t>Director, Wind Energy Technologies Office</a:t>
            </a:r>
          </a:p>
          <a:p>
            <a:pPr>
              <a:lnSpc>
                <a:spcPct val="90000"/>
              </a:lnSpc>
            </a:pPr>
            <a:r>
              <a:rPr lang="en-US" sz="1400" dirty="0">
                <a:ea typeface="ＭＳ Ｐゴシック"/>
                <a:cs typeface="ＭＳ Ｐゴシック"/>
              </a:rPr>
              <a:t>Office of Energy Efficiency and Renewable Energy</a:t>
            </a:r>
          </a:p>
          <a:p>
            <a:endParaRPr lang="en-US" sz="1400" dirty="0"/>
          </a:p>
        </p:txBody>
      </p:sp>
      <p:pic>
        <p:nvPicPr>
          <p:cNvPr id="11" name="Picture 10">
            <a:extLst>
              <a:ext uri="{FF2B5EF4-FFF2-40B4-BE49-F238E27FC236}">
                <a16:creationId xmlns:a16="http://schemas.microsoft.com/office/drawing/2014/main" id="{E34AE9B2-5D23-A244-978F-A1B38A451183}"/>
              </a:ext>
            </a:extLst>
          </p:cNvPr>
          <p:cNvPicPr>
            <a:picLocks noChangeAspect="1"/>
          </p:cNvPicPr>
          <p:nvPr/>
        </p:nvPicPr>
        <p:blipFill>
          <a:blip r:embed="rId2" cstate="print"/>
          <a:srcRect/>
          <a:stretch/>
        </p:blipFill>
        <p:spPr>
          <a:xfrm>
            <a:off x="-73151" y="2828334"/>
            <a:ext cx="9253728" cy="5205223"/>
          </a:xfrm>
          <a:prstGeom prst="rect">
            <a:avLst/>
          </a:prstGeom>
        </p:spPr>
      </p:pic>
      <p:sp>
        <p:nvSpPr>
          <p:cNvPr id="12" name="TextBox 11"/>
          <p:cNvSpPr txBox="1"/>
          <p:nvPr/>
        </p:nvSpPr>
        <p:spPr>
          <a:xfrm>
            <a:off x="6778752" y="3584448"/>
            <a:ext cx="2133600" cy="338554"/>
          </a:xfrm>
          <a:prstGeom prst="rect">
            <a:avLst/>
          </a:prstGeom>
          <a:noFill/>
        </p:spPr>
        <p:txBody>
          <a:bodyPr wrap="square" rtlCol="0">
            <a:spAutoFit/>
          </a:bodyPr>
          <a:lstStyle/>
          <a:p>
            <a:pPr algn="r"/>
            <a:r>
              <a:rPr lang="en-US" sz="1600" dirty="0" smtClean="0">
                <a:latin typeface="+mn-lt"/>
              </a:rPr>
              <a:t>October 19, 2020</a:t>
            </a:r>
            <a:endParaRPr lang="en-US" sz="1600" dirty="0">
              <a:latin typeface="+mn-lt"/>
            </a:endParaRPr>
          </a:p>
        </p:txBody>
      </p:sp>
    </p:spTree>
    <p:extLst>
      <p:ext uri="{BB962C8B-B14F-4D97-AF65-F5344CB8AC3E}">
        <p14:creationId xmlns:p14="http://schemas.microsoft.com/office/powerpoint/2010/main" val="368957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900" b="1" dirty="0"/>
              <a:t>Education, Training</a:t>
            </a:r>
            <a:r>
              <a:rPr lang="en-US" sz="2900" b="1" dirty="0">
                <a:solidFill>
                  <a:srgbClr val="338112"/>
                </a:solidFill>
              </a:rPr>
              <a:t>,</a:t>
            </a:r>
            <a:r>
              <a:rPr lang="en-US" sz="2900" b="1" dirty="0"/>
              <a:t> </a:t>
            </a:r>
            <a:r>
              <a:rPr lang="en-US" sz="2900" b="1" dirty="0" smtClean="0"/>
              <a:t>&amp; Wind </a:t>
            </a:r>
            <a:r>
              <a:rPr lang="en-US" sz="2900" b="1" dirty="0"/>
              <a:t>Workforce Development</a:t>
            </a:r>
          </a:p>
        </p:txBody>
      </p:sp>
      <p:sp>
        <p:nvSpPr>
          <p:cNvPr id="2" name="Content Placeholder 1"/>
          <p:cNvSpPr>
            <a:spLocks noGrp="1"/>
          </p:cNvSpPr>
          <p:nvPr>
            <p:ph sz="quarter" idx="10"/>
          </p:nvPr>
        </p:nvSpPr>
        <p:spPr>
          <a:xfrm>
            <a:off x="358211" y="928547"/>
            <a:ext cx="5158169" cy="5370703"/>
          </a:xfrm>
        </p:spPr>
        <p:txBody>
          <a:bodyPr/>
          <a:lstStyle/>
          <a:p>
            <a:pPr marL="0" indent="0">
              <a:spcBef>
                <a:spcPts val="600"/>
              </a:spcBef>
              <a:spcAft>
                <a:spcPts val="600"/>
              </a:spcAft>
              <a:buNone/>
            </a:pPr>
            <a:r>
              <a:rPr lang="en-US" sz="2400" b="1" dirty="0" smtClean="0">
                <a:solidFill>
                  <a:srgbClr val="007934"/>
                </a:solidFill>
                <a:latin typeface="+mn-lt"/>
              </a:rPr>
              <a:t>Challenge</a:t>
            </a:r>
            <a:r>
              <a:rPr lang="en-US" sz="2400" dirty="0" smtClean="0">
                <a:solidFill>
                  <a:srgbClr val="007934"/>
                </a:solidFill>
                <a:latin typeface="+mn-lt"/>
              </a:rPr>
              <a:t> </a:t>
            </a:r>
            <a:endParaRPr lang="en-US" sz="2400" dirty="0">
              <a:solidFill>
                <a:srgbClr val="007934"/>
              </a:solidFill>
              <a:latin typeface="+mn-lt"/>
            </a:endParaRPr>
          </a:p>
          <a:p>
            <a:pPr>
              <a:spcBef>
                <a:spcPts val="0"/>
              </a:spcBef>
              <a:spcAft>
                <a:spcPts val="600"/>
              </a:spcAft>
              <a:buFont typeface="Arial" panose="020B0604020202020204" pitchFamily="34" charset="0"/>
              <a:buChar char="•"/>
            </a:pPr>
            <a:r>
              <a:rPr lang="en-US" sz="1800" dirty="0" smtClean="0">
                <a:solidFill>
                  <a:srgbClr val="000000"/>
                </a:solidFill>
                <a:latin typeface="+mn-lt"/>
              </a:rPr>
              <a:t>Growing </a:t>
            </a:r>
            <a:r>
              <a:rPr lang="en-US" sz="1800" dirty="0">
                <a:solidFill>
                  <a:srgbClr val="000000"/>
                </a:solidFill>
                <a:latin typeface="+mn-lt"/>
              </a:rPr>
              <a:t>demand for </a:t>
            </a:r>
            <a:r>
              <a:rPr lang="en-US" sz="1800" dirty="0" smtClean="0">
                <a:solidFill>
                  <a:srgbClr val="000000"/>
                </a:solidFill>
                <a:latin typeface="+mn-lt"/>
              </a:rPr>
              <a:t>skilled domestic labor</a:t>
            </a:r>
          </a:p>
          <a:p>
            <a:pPr marL="0" indent="0">
              <a:spcBef>
                <a:spcPts val="0"/>
              </a:spcBef>
              <a:spcAft>
                <a:spcPts val="0"/>
              </a:spcAft>
              <a:buNone/>
            </a:pPr>
            <a:r>
              <a:rPr lang="en-US" sz="2400" b="1" dirty="0" smtClean="0">
                <a:solidFill>
                  <a:srgbClr val="007934"/>
                </a:solidFill>
                <a:latin typeface="+mn-lt"/>
              </a:rPr>
              <a:t>Program Priorities</a:t>
            </a:r>
          </a:p>
          <a:p>
            <a:pPr>
              <a:spcBef>
                <a:spcPct val="0"/>
              </a:spcBef>
              <a:spcAft>
                <a:spcPts val="600"/>
              </a:spcAft>
              <a:buFont typeface="Arial" panose="020B0604020202020204" pitchFamily="34" charset="0"/>
              <a:buChar char="•"/>
            </a:pPr>
            <a:r>
              <a:rPr lang="en-US" sz="1800" dirty="0" smtClean="0">
                <a:solidFill>
                  <a:srgbClr val="000000"/>
                </a:solidFill>
                <a:latin typeface="+mn-lt"/>
                <a:cs typeface="ＭＳ Ｐゴシック" pitchFamily="-108" charset="-128"/>
              </a:rPr>
              <a:t>Assess national workforce </a:t>
            </a:r>
            <a:r>
              <a:rPr lang="en-US" sz="1800" dirty="0">
                <a:solidFill>
                  <a:srgbClr val="000000"/>
                </a:solidFill>
                <a:latin typeface="+mn-lt"/>
                <a:cs typeface="ＭＳ Ｐゴシック" pitchFamily="-108" charset="-128"/>
              </a:rPr>
              <a:t>n</a:t>
            </a:r>
            <a:r>
              <a:rPr lang="en-US" sz="1800" dirty="0" smtClean="0">
                <a:solidFill>
                  <a:srgbClr val="000000"/>
                </a:solidFill>
                <a:latin typeface="+mn-lt"/>
                <a:cs typeface="ＭＳ Ｐゴシック" pitchFamily="-108" charset="-128"/>
              </a:rPr>
              <a:t>eeds and gaps</a:t>
            </a:r>
          </a:p>
          <a:p>
            <a:pPr>
              <a:spcBef>
                <a:spcPct val="0"/>
              </a:spcBef>
              <a:spcAft>
                <a:spcPts val="600"/>
              </a:spcAft>
              <a:buFont typeface="Arial" panose="020B0604020202020204" pitchFamily="34" charset="0"/>
              <a:buChar char="•"/>
            </a:pPr>
            <a:r>
              <a:rPr lang="en-US" sz="1800" dirty="0" smtClean="0">
                <a:solidFill>
                  <a:srgbClr val="000000"/>
                </a:solidFill>
                <a:latin typeface="+mn-lt"/>
                <a:cs typeface="ＭＳ Ｐゴシック" pitchFamily="-108" charset="-128"/>
              </a:rPr>
              <a:t>Convene industry and educational organizations </a:t>
            </a:r>
            <a:br>
              <a:rPr lang="en-US" sz="1800" dirty="0" smtClean="0">
                <a:solidFill>
                  <a:srgbClr val="000000"/>
                </a:solidFill>
                <a:latin typeface="+mn-lt"/>
                <a:cs typeface="ＭＳ Ｐゴシック" pitchFamily="-108" charset="-128"/>
              </a:rPr>
            </a:br>
            <a:r>
              <a:rPr lang="en-US" sz="1800" dirty="0" smtClean="0">
                <a:solidFill>
                  <a:srgbClr val="000000"/>
                </a:solidFill>
                <a:latin typeface="+mn-lt"/>
                <a:cs typeface="ＭＳ Ｐゴシック" pitchFamily="-108" charset="-128"/>
              </a:rPr>
              <a:t>to address gaps</a:t>
            </a:r>
            <a:endParaRPr lang="en-US" sz="1800" dirty="0">
              <a:solidFill>
                <a:srgbClr val="000000"/>
              </a:solidFill>
              <a:latin typeface="+mn-lt"/>
              <a:cs typeface="ＭＳ Ｐゴシック" pitchFamily="-108" charset="-128"/>
            </a:endParaRPr>
          </a:p>
          <a:p>
            <a:pPr>
              <a:spcBef>
                <a:spcPct val="0"/>
              </a:spcBef>
              <a:spcAft>
                <a:spcPts val="600"/>
              </a:spcAft>
              <a:buFont typeface="Arial" panose="020B0604020202020204" pitchFamily="34" charset="0"/>
              <a:buChar char="•"/>
            </a:pPr>
            <a:r>
              <a:rPr lang="en-US" sz="1800" dirty="0" smtClean="0">
                <a:solidFill>
                  <a:srgbClr val="000000"/>
                </a:solidFill>
                <a:latin typeface="+mn-lt"/>
                <a:cs typeface="ＭＳ Ｐゴシック" pitchFamily="-108" charset="-128"/>
              </a:rPr>
              <a:t>Carry </a:t>
            </a:r>
            <a:r>
              <a:rPr lang="en-US" sz="1800" dirty="0">
                <a:solidFill>
                  <a:srgbClr val="000000"/>
                </a:solidFill>
                <a:latin typeface="+mn-lt"/>
                <a:cs typeface="ＭＳ Ｐゴシック" pitchFamily="-108" charset="-128"/>
              </a:rPr>
              <a:t>out e</a:t>
            </a:r>
            <a:r>
              <a:rPr lang="en-US" sz="1800" dirty="0" smtClean="0">
                <a:solidFill>
                  <a:srgbClr val="000000"/>
                </a:solidFill>
                <a:latin typeface="+mn-lt"/>
                <a:cs typeface="ＭＳ Ｐゴシック" pitchFamily="-108" charset="-128"/>
              </a:rPr>
              <a:t>ducational </a:t>
            </a:r>
            <a:r>
              <a:rPr lang="en-US" sz="1800" dirty="0">
                <a:solidFill>
                  <a:srgbClr val="000000"/>
                </a:solidFill>
                <a:latin typeface="+mn-lt"/>
                <a:cs typeface="ＭＳ Ｐゴシック" pitchFamily="-108" charset="-128"/>
              </a:rPr>
              <a:t>p</a:t>
            </a:r>
            <a:r>
              <a:rPr lang="en-US" sz="1800" dirty="0" smtClean="0">
                <a:solidFill>
                  <a:srgbClr val="000000"/>
                </a:solidFill>
                <a:latin typeface="+mn-lt"/>
                <a:cs typeface="ＭＳ Ｐゴシック" pitchFamily="-108" charset="-128"/>
              </a:rPr>
              <a:t>rograms</a:t>
            </a:r>
            <a:endParaRPr lang="en-US" sz="1800" dirty="0">
              <a:solidFill>
                <a:srgbClr val="000000"/>
              </a:solidFill>
              <a:latin typeface="+mn-lt"/>
              <a:cs typeface="ＭＳ Ｐゴシック" pitchFamily="-108" charset="-128"/>
            </a:endParaRPr>
          </a:p>
          <a:p>
            <a:pPr lvl="1" indent="-342900">
              <a:spcBef>
                <a:spcPct val="0"/>
              </a:spcBef>
              <a:spcAft>
                <a:spcPts val="0"/>
              </a:spcAft>
              <a:buFont typeface="Franklin Gothic Book" panose="020B0503020102020204" pitchFamily="34" charset="0"/>
              <a:buChar char="−"/>
            </a:pPr>
            <a:r>
              <a:rPr lang="en-US" sz="1800" dirty="0" smtClean="0">
                <a:solidFill>
                  <a:srgbClr val="000000"/>
                </a:solidFill>
                <a:cs typeface="ＭＳ Ｐゴシック" pitchFamily="-108" charset="-128"/>
              </a:rPr>
              <a:t>Wind </a:t>
            </a:r>
            <a:r>
              <a:rPr lang="en-US" sz="1800" dirty="0">
                <a:solidFill>
                  <a:srgbClr val="000000"/>
                </a:solidFill>
                <a:cs typeface="ＭＳ Ｐゴシック" pitchFamily="-108" charset="-128"/>
              </a:rPr>
              <a:t>for Schools</a:t>
            </a:r>
          </a:p>
          <a:p>
            <a:pPr lvl="1" indent="-342900">
              <a:spcBef>
                <a:spcPct val="0"/>
              </a:spcBef>
              <a:spcAft>
                <a:spcPts val="600"/>
              </a:spcAft>
              <a:buFont typeface="Franklin Gothic Book" panose="020B0503020102020204" pitchFamily="34" charset="0"/>
              <a:buChar char="−"/>
            </a:pPr>
            <a:r>
              <a:rPr lang="en-US" sz="1800" dirty="0" smtClean="0">
                <a:solidFill>
                  <a:srgbClr val="000000"/>
                </a:solidFill>
                <a:cs typeface="ＭＳ Ｐゴシック" pitchFamily="-108" charset="-128"/>
              </a:rPr>
              <a:t>Collegiate </a:t>
            </a:r>
            <a:r>
              <a:rPr lang="en-US" sz="1800" dirty="0">
                <a:solidFill>
                  <a:srgbClr val="000000"/>
                </a:solidFill>
                <a:cs typeface="ＭＳ Ｐゴシック" pitchFamily="-108" charset="-128"/>
              </a:rPr>
              <a:t>Wind </a:t>
            </a:r>
            <a:r>
              <a:rPr lang="en-US" sz="1800" dirty="0" smtClean="0">
                <a:solidFill>
                  <a:schemeClr val="tx1"/>
                </a:solidFill>
                <a:cs typeface="ＭＳ Ｐゴシック" pitchFamily="-108" charset="-128"/>
              </a:rPr>
              <a:t>Competition.</a:t>
            </a:r>
            <a:endParaRPr lang="en-US" sz="1800" dirty="0">
              <a:solidFill>
                <a:srgbClr val="000000"/>
              </a:solidFill>
              <a:cs typeface="ＭＳ Ｐゴシック" pitchFamily="-108" charset="-128"/>
            </a:endParaRPr>
          </a:p>
        </p:txBody>
      </p:sp>
      <p:pic>
        <p:nvPicPr>
          <p:cNvPr id="1028" name="Picture 4" descr="Two students wearing school shirts adjust the nacelle on a model wind turbin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7711" y="4141202"/>
            <a:ext cx="4537276" cy="23530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909" y="1031011"/>
            <a:ext cx="3265714" cy="5407906"/>
          </a:xfrm>
          <a:prstGeom prst="rect">
            <a:avLst/>
          </a:prstGeom>
        </p:spPr>
      </p:pic>
      <p:sp>
        <p:nvSpPr>
          <p:cNvPr id="6" name="TextBox 5"/>
          <p:cNvSpPr txBox="1"/>
          <p:nvPr/>
        </p:nvSpPr>
        <p:spPr>
          <a:xfrm>
            <a:off x="3264033" y="6232062"/>
            <a:ext cx="1384140" cy="215444"/>
          </a:xfrm>
          <a:prstGeom prst="rect">
            <a:avLst/>
          </a:prstGeom>
          <a:noFill/>
        </p:spPr>
        <p:txBody>
          <a:bodyPr wrap="square" rtlCol="0">
            <a:spAutoFit/>
          </a:bodyPr>
          <a:lstStyle/>
          <a:p>
            <a:pPr algn="r"/>
            <a:r>
              <a:rPr lang="en-US" sz="800" i="1" dirty="0" smtClean="0">
                <a:solidFill>
                  <a:schemeClr val="bg1"/>
                </a:solidFill>
                <a:latin typeface="+mn-lt"/>
              </a:rPr>
              <a:t>Photo by NREL</a:t>
            </a:r>
            <a:endParaRPr lang="en-US" sz="800" i="1" dirty="0">
              <a:solidFill>
                <a:schemeClr val="bg1"/>
              </a:solidFill>
              <a:latin typeface="+mn-lt"/>
            </a:endParaRPr>
          </a:p>
        </p:txBody>
      </p:sp>
    </p:spTree>
    <p:extLst>
      <p:ext uri="{BB962C8B-B14F-4D97-AF65-F5344CB8AC3E}">
        <p14:creationId xmlns:p14="http://schemas.microsoft.com/office/powerpoint/2010/main" val="1677514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farm4.staticflickr.com/3193/2776716695_b1aece86c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58127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11"/>
          <p:cNvSpPr txBox="1">
            <a:spLocks/>
          </p:cNvSpPr>
          <p:nvPr/>
        </p:nvSpPr>
        <p:spPr bwMode="auto">
          <a:xfrm>
            <a:off x="295758" y="3048000"/>
            <a:ext cx="8543385"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charset="0"/>
              <a:buNone/>
            </a:pPr>
            <a:r>
              <a:rPr lang="en-US" sz="4000" b="1" dirty="0">
                <a:solidFill>
                  <a:schemeClr val="bg1"/>
                </a:solidFill>
                <a:effectLst>
                  <a:outerShdw blurRad="38100" dist="38100" dir="2700000" algn="tl">
                    <a:srgbClr val="000000">
                      <a:alpha val="43137"/>
                    </a:srgbClr>
                  </a:outerShdw>
                </a:effectLst>
                <a:ea typeface="ＭＳ Ｐゴシック"/>
                <a:cs typeface="Arial Narrow" pitchFamily="34" charset="0"/>
              </a:rPr>
              <a:t>Thank you.</a:t>
            </a:r>
          </a:p>
          <a:p>
            <a:pPr marL="0" indent="0" algn="ctr" eaLnBrk="1" hangingPunct="1">
              <a:buFont typeface="Arial" charset="0"/>
              <a:buNone/>
            </a:pPr>
            <a:endParaRPr lang="en-US" sz="4000" b="1" dirty="0">
              <a:solidFill>
                <a:schemeClr val="bg1"/>
              </a:solidFill>
              <a:effectLst>
                <a:outerShdw blurRad="38100" dist="38100" dir="2700000" algn="tl">
                  <a:srgbClr val="000000">
                    <a:alpha val="43137"/>
                  </a:srgbClr>
                </a:outerShdw>
              </a:effectLst>
              <a:ea typeface="ＭＳ Ｐゴシック"/>
              <a:cs typeface="Arial Narrow" pitchFamily="34" charset="0"/>
            </a:endParaRPr>
          </a:p>
        </p:txBody>
      </p:sp>
      <p:pic>
        <p:nvPicPr>
          <p:cNvPr id="9" name="Picture 2" descr="https://powerpedia.energy.gov/w/images/b/b8/DOE_Logo_Color.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54714" y="1217155"/>
            <a:ext cx="6025474" cy="148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9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 Wind Energy</a:t>
            </a:r>
            <a:endParaRPr lang="en-US" sz="3600" b="1" dirty="0"/>
          </a:p>
        </p:txBody>
      </p:sp>
      <p:sp>
        <p:nvSpPr>
          <p:cNvPr id="14" name="Content Placeholder 2"/>
          <p:cNvSpPr>
            <a:spLocks noGrp="1"/>
          </p:cNvSpPr>
          <p:nvPr>
            <p:ph sz="quarter" idx="10"/>
          </p:nvPr>
        </p:nvSpPr>
        <p:spPr>
          <a:xfrm>
            <a:off x="879634" y="4741785"/>
            <a:ext cx="7686357" cy="1705050"/>
          </a:xfrm>
          <a:solidFill>
            <a:srgbClr val="5E6A71"/>
          </a:solidFill>
        </p:spPr>
        <p:txBody>
          <a:bodyPr/>
          <a:lstStyle/>
          <a:p>
            <a:pPr marL="0" indent="0">
              <a:lnSpc>
                <a:spcPct val="90000"/>
              </a:lnSpc>
              <a:spcBef>
                <a:spcPts val="600"/>
              </a:spcBef>
              <a:spcAft>
                <a:spcPts val="0"/>
              </a:spcAft>
              <a:buNone/>
            </a:pPr>
            <a:r>
              <a:rPr lang="en-US" sz="2000" b="1" dirty="0">
                <a:solidFill>
                  <a:schemeClr val="bg1"/>
                </a:solidFill>
                <a:latin typeface="+mn-lt"/>
              </a:rPr>
              <a:t>Key Challenges Remain</a:t>
            </a:r>
          </a:p>
          <a:p>
            <a:pPr marL="210312" lvl="0" indent="-210312">
              <a:lnSpc>
                <a:spcPct val="90000"/>
              </a:lnSpc>
              <a:spcBef>
                <a:spcPts val="600"/>
              </a:spcBef>
              <a:spcAft>
                <a:spcPts val="0"/>
              </a:spcAft>
              <a:buFont typeface="Arial" panose="020B0604020202020204" pitchFamily="34" charset="0"/>
              <a:buChar char="•"/>
            </a:pPr>
            <a:r>
              <a:rPr lang="en-US" sz="1800" dirty="0">
                <a:solidFill>
                  <a:schemeClr val="bg1"/>
                </a:solidFill>
                <a:latin typeface="+mn-lt"/>
              </a:rPr>
              <a:t>Unsubsidized costs are still too high for some applications</a:t>
            </a:r>
          </a:p>
          <a:p>
            <a:pPr marL="210312" lvl="0" indent="-210312">
              <a:lnSpc>
                <a:spcPct val="90000"/>
              </a:lnSpc>
              <a:spcBef>
                <a:spcPts val="600"/>
              </a:spcBef>
              <a:spcAft>
                <a:spcPts val="0"/>
              </a:spcAft>
              <a:buFont typeface="Arial" panose="020B0604020202020204" pitchFamily="34" charset="0"/>
              <a:buChar char="•"/>
            </a:pPr>
            <a:r>
              <a:rPr lang="en-US" sz="1800" dirty="0">
                <a:solidFill>
                  <a:schemeClr val="bg1"/>
                </a:solidFill>
                <a:latin typeface="+mn-lt"/>
              </a:rPr>
              <a:t>Many technical challenges remain, especially for floating offshore</a:t>
            </a:r>
          </a:p>
          <a:p>
            <a:pPr marL="210312" lvl="0" indent="-210312">
              <a:lnSpc>
                <a:spcPct val="90000"/>
              </a:lnSpc>
              <a:spcBef>
                <a:spcPts val="600"/>
              </a:spcBef>
              <a:spcAft>
                <a:spcPts val="0"/>
              </a:spcAft>
              <a:buFont typeface="Arial" panose="020B0604020202020204" pitchFamily="34" charset="0"/>
              <a:buChar char="•"/>
            </a:pPr>
            <a:r>
              <a:rPr lang="en-US" sz="1800" dirty="0">
                <a:solidFill>
                  <a:schemeClr val="bg1"/>
                </a:solidFill>
                <a:latin typeface="+mn-lt"/>
              </a:rPr>
              <a:t>Environmental &amp; siting constraints </a:t>
            </a:r>
          </a:p>
          <a:p>
            <a:pPr marL="210312" lvl="0" indent="-210312">
              <a:lnSpc>
                <a:spcPct val="90000"/>
              </a:lnSpc>
              <a:spcBef>
                <a:spcPts val="600"/>
              </a:spcBef>
              <a:spcAft>
                <a:spcPts val="0"/>
              </a:spcAft>
              <a:buFont typeface="Arial" panose="020B0604020202020204" pitchFamily="34" charset="0"/>
              <a:buChar char="•"/>
            </a:pPr>
            <a:r>
              <a:rPr lang="en-US" sz="1800" dirty="0">
                <a:solidFill>
                  <a:schemeClr val="bg1"/>
                </a:solidFill>
                <a:latin typeface="+mn-lt"/>
              </a:rPr>
              <a:t>Integration of large-scale power into the grid presents </a:t>
            </a:r>
            <a:r>
              <a:rPr lang="en-US" sz="1800" dirty="0" smtClean="0">
                <a:solidFill>
                  <a:schemeClr val="bg1"/>
                </a:solidFill>
                <a:latin typeface="+mn-lt"/>
              </a:rPr>
              <a:t>complexities</a:t>
            </a:r>
            <a:endParaRPr lang="en-US" sz="1800" dirty="0">
              <a:solidFill>
                <a:schemeClr val="bg1"/>
              </a:solidFill>
              <a:latin typeface="+mn-lt"/>
            </a:endParaRPr>
          </a:p>
          <a:p>
            <a:endParaRPr lang="en-US" sz="1800" dirty="0">
              <a:solidFill>
                <a:schemeClr val="bg1"/>
              </a:solidFill>
              <a:latin typeface="+mn-lt"/>
            </a:endParaRPr>
          </a:p>
        </p:txBody>
      </p:sp>
      <p:sp>
        <p:nvSpPr>
          <p:cNvPr id="15" name="TextBox 9"/>
          <p:cNvSpPr txBox="1"/>
          <p:nvPr/>
        </p:nvSpPr>
        <p:spPr>
          <a:xfrm>
            <a:off x="134910" y="4316125"/>
            <a:ext cx="4393221" cy="365760"/>
          </a:xfrm>
          <a:prstGeom prst="rect">
            <a:avLst/>
          </a:prstGeom>
          <a:solidFill>
            <a:schemeClr val="bg1"/>
          </a:solidFill>
          <a:ln>
            <a:noFill/>
          </a:ln>
        </p:spPr>
        <p:txBody>
          <a:bodyPr vert="horz" wrap="square" lIns="91440" tIns="0" rIns="91440" bIns="0" rtlCol="0" anchor="ctr" anchorCtr="0">
            <a:noAutofit/>
          </a:bodyPr>
          <a:lstStyle/>
          <a:p>
            <a:pPr algn="ctr" fontAlgn="auto">
              <a:spcBef>
                <a:spcPct val="20000"/>
              </a:spcBef>
              <a:spcAft>
                <a:spcPts val="0"/>
              </a:spcAft>
            </a:pPr>
            <a:r>
              <a:rPr lang="en-US" sz="1200" dirty="0">
                <a:solidFill>
                  <a:srgbClr val="000000"/>
                </a:solidFill>
                <a:latin typeface="+mn-lt"/>
                <a:ea typeface="+mn-ea"/>
                <a:cs typeface="Arial" pitchFamily="34" charset="0"/>
              </a:rPr>
              <a:t>Economic Aspects of Wind Power Deployment &amp; Supply Chain </a:t>
            </a:r>
          </a:p>
        </p:txBody>
      </p:sp>
      <p:sp>
        <p:nvSpPr>
          <p:cNvPr id="19" name="TextBox 9"/>
          <p:cNvSpPr txBox="1"/>
          <p:nvPr/>
        </p:nvSpPr>
        <p:spPr>
          <a:xfrm>
            <a:off x="4702766" y="4253069"/>
            <a:ext cx="4253223" cy="365760"/>
          </a:xfrm>
          <a:prstGeom prst="rect">
            <a:avLst/>
          </a:prstGeom>
          <a:solidFill>
            <a:schemeClr val="bg1"/>
          </a:solidFill>
          <a:ln>
            <a:noFill/>
          </a:ln>
        </p:spPr>
        <p:txBody>
          <a:bodyPr vert="horz" wrap="square" lIns="91440" tIns="0" rIns="91440" bIns="0" rtlCol="0" anchor="ctr" anchorCtr="0">
            <a:noAutofit/>
          </a:bodyPr>
          <a:lstStyle/>
          <a:p>
            <a:pPr algn="ctr" fontAlgn="auto">
              <a:spcBef>
                <a:spcPts val="0"/>
              </a:spcBef>
              <a:spcAft>
                <a:spcPts val="0"/>
              </a:spcAft>
            </a:pPr>
            <a:r>
              <a:rPr lang="en-US" sz="1200" dirty="0">
                <a:solidFill>
                  <a:srgbClr val="000000"/>
                </a:solidFill>
                <a:latin typeface="Calibri" panose="020F0502020204030204" pitchFamily="34" charset="0"/>
                <a:ea typeface="+mn-ea"/>
                <a:cs typeface="Arial" pitchFamily="34" charset="0"/>
              </a:rPr>
              <a:t>U.S. Land-Based and Offshore Wind Resources</a:t>
            </a:r>
          </a:p>
          <a:p>
            <a:pPr algn="ctr" fontAlgn="auto">
              <a:spcBef>
                <a:spcPts val="0"/>
              </a:spcBef>
              <a:spcAft>
                <a:spcPts val="0"/>
              </a:spcAft>
            </a:pPr>
            <a:r>
              <a:rPr lang="en-US" sz="1200" dirty="0">
                <a:solidFill>
                  <a:srgbClr val="000000"/>
                </a:solidFill>
                <a:latin typeface="Calibri" panose="020F0502020204030204" pitchFamily="34" charset="0"/>
                <a:ea typeface="+mn-ea"/>
                <a:cs typeface="Arial" pitchFamily="34" charset="0"/>
              </a:rPr>
              <a:t>Annual Average Wind Speed at 100 Meters Above the Ground </a:t>
            </a:r>
          </a:p>
        </p:txBody>
      </p:sp>
      <p:sp>
        <p:nvSpPr>
          <p:cNvPr id="20" name="TextBox 19"/>
          <p:cNvSpPr txBox="1"/>
          <p:nvPr/>
        </p:nvSpPr>
        <p:spPr>
          <a:xfrm>
            <a:off x="134910" y="871002"/>
            <a:ext cx="4363827" cy="369332"/>
          </a:xfrm>
          <a:prstGeom prst="rect">
            <a:avLst/>
          </a:prstGeom>
          <a:solidFill>
            <a:schemeClr val="accent4"/>
          </a:solidFill>
        </p:spPr>
        <p:txBody>
          <a:bodyPr wrap="square" rtlCol="0">
            <a:spAutoFit/>
          </a:bodyPr>
          <a:lstStyle/>
          <a:p>
            <a:pPr algn="ctr"/>
            <a:r>
              <a:rPr lang="en-US" sz="1800" b="1" dirty="0">
                <a:solidFill>
                  <a:schemeClr val="bg1"/>
                </a:solidFill>
                <a:latin typeface="+mn-lt"/>
              </a:rPr>
              <a:t>U.S. Wind Energy Spurs Economic </a:t>
            </a:r>
            <a:r>
              <a:rPr lang="en-US" sz="1800" b="1" dirty="0" smtClean="0">
                <a:solidFill>
                  <a:schemeClr val="bg1"/>
                </a:solidFill>
                <a:latin typeface="+mn-lt"/>
              </a:rPr>
              <a:t>Growth</a:t>
            </a:r>
            <a:endParaRPr lang="en-US" sz="1800" dirty="0">
              <a:solidFill>
                <a:schemeClr val="bg1"/>
              </a:solidFill>
              <a:latin typeface="+mn-lt"/>
            </a:endParaRPr>
          </a:p>
        </p:txBody>
      </p:sp>
      <p:sp>
        <p:nvSpPr>
          <p:cNvPr id="21" name="TextBox 20"/>
          <p:cNvSpPr txBox="1"/>
          <p:nvPr/>
        </p:nvSpPr>
        <p:spPr>
          <a:xfrm>
            <a:off x="4641807" y="870572"/>
            <a:ext cx="4361688" cy="369332"/>
          </a:xfrm>
          <a:prstGeom prst="rect">
            <a:avLst/>
          </a:prstGeom>
          <a:solidFill>
            <a:schemeClr val="accent4"/>
          </a:solidFill>
        </p:spPr>
        <p:txBody>
          <a:bodyPr wrap="square" rtlCol="0">
            <a:spAutoFit/>
          </a:bodyPr>
          <a:lstStyle/>
          <a:p>
            <a:pPr algn="ctr"/>
            <a:r>
              <a:rPr lang="en-US" sz="1800" b="1" dirty="0">
                <a:solidFill>
                  <a:schemeClr val="bg1"/>
                </a:solidFill>
                <a:latin typeface="+mn-lt"/>
              </a:rPr>
              <a:t>U.S. Wind Resource is Vast </a:t>
            </a:r>
            <a:endParaRPr lang="en-US" sz="1400" dirty="0">
              <a:solidFill>
                <a:schemeClr val="bg1"/>
              </a:solidFill>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994" y="1262184"/>
            <a:ext cx="4231121" cy="3075534"/>
          </a:xfrm>
          <a:prstGeom prst="rect">
            <a:avLst/>
          </a:prstGeom>
        </p:spPr>
      </p:pic>
      <p:sp>
        <p:nvSpPr>
          <p:cNvPr id="5" name="TextBox 4"/>
          <p:cNvSpPr txBox="1"/>
          <p:nvPr/>
        </p:nvSpPr>
        <p:spPr>
          <a:xfrm>
            <a:off x="3294745" y="3875314"/>
            <a:ext cx="1216436" cy="184666"/>
          </a:xfrm>
          <a:prstGeom prst="rect">
            <a:avLst/>
          </a:prstGeom>
          <a:noFill/>
        </p:spPr>
        <p:txBody>
          <a:bodyPr wrap="square" rtlCol="0">
            <a:spAutoFit/>
          </a:bodyPr>
          <a:lstStyle/>
          <a:p>
            <a:pPr algn="r"/>
            <a:r>
              <a:rPr lang="en-US" sz="600" i="1" dirty="0" smtClean="0">
                <a:solidFill>
                  <a:schemeClr val="tx1">
                    <a:lumMod val="75000"/>
                    <a:lumOff val="25000"/>
                  </a:schemeClr>
                </a:solidFill>
                <a:latin typeface="+mn-lt"/>
              </a:rPr>
              <a:t>Illustration from AWEA</a:t>
            </a:r>
            <a:endParaRPr lang="en-US" sz="600" i="1" dirty="0">
              <a:solidFill>
                <a:schemeClr val="tx1">
                  <a:lumMod val="75000"/>
                  <a:lumOff val="25000"/>
                </a:schemeClr>
              </a:solidFill>
              <a:latin typeface="+mn-lt"/>
            </a:endParaRPr>
          </a:p>
        </p:txBody>
      </p:sp>
      <p:pic>
        <p:nvPicPr>
          <p:cNvPr id="3" name="Picture 2"/>
          <p:cNvPicPr>
            <a:picLocks noChangeAspect="1"/>
          </p:cNvPicPr>
          <p:nvPr/>
        </p:nvPicPr>
        <p:blipFill>
          <a:blip r:embed="rId4"/>
          <a:stretch>
            <a:fillRect/>
          </a:stretch>
        </p:blipFill>
        <p:spPr>
          <a:xfrm>
            <a:off x="4639647" y="1286060"/>
            <a:ext cx="4316342" cy="2773920"/>
          </a:xfrm>
          <a:prstGeom prst="rect">
            <a:avLst/>
          </a:prstGeom>
        </p:spPr>
      </p:pic>
    </p:spTree>
    <p:extLst>
      <p:ext uri="{BB962C8B-B14F-4D97-AF65-F5344CB8AC3E}">
        <p14:creationId xmlns:p14="http://schemas.microsoft.com/office/powerpoint/2010/main" val="370894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DOE’s R&amp;D Role </a:t>
            </a:r>
            <a:r>
              <a:rPr lang="en-US" sz="3600" b="1" dirty="0" smtClean="0"/>
              <a:t>and </a:t>
            </a:r>
            <a:r>
              <a:rPr lang="en-US" sz="3600" b="1" dirty="0"/>
              <a:t>Contributions </a:t>
            </a:r>
          </a:p>
        </p:txBody>
      </p:sp>
      <p:sp>
        <p:nvSpPr>
          <p:cNvPr id="3" name="Content Placeholder 2"/>
          <p:cNvSpPr>
            <a:spLocks noGrp="1"/>
          </p:cNvSpPr>
          <p:nvPr>
            <p:ph sz="quarter" idx="10"/>
          </p:nvPr>
        </p:nvSpPr>
        <p:spPr>
          <a:xfrm>
            <a:off x="174342" y="1724629"/>
            <a:ext cx="3952532" cy="4911645"/>
          </a:xfrm>
        </p:spPr>
        <p:txBody>
          <a:bodyPr/>
          <a:lstStyle/>
          <a:p>
            <a:pPr marL="0" indent="0">
              <a:spcAft>
                <a:spcPts val="600"/>
              </a:spcAft>
              <a:buNone/>
            </a:pPr>
            <a:r>
              <a:rPr lang="en-US" sz="1800" b="1" dirty="0" smtClean="0">
                <a:solidFill>
                  <a:schemeClr val="tx1"/>
                </a:solidFill>
                <a:latin typeface="+mn-lt"/>
              </a:rPr>
              <a:t>DOE Innovations</a:t>
            </a:r>
            <a:endParaRPr lang="en-US" sz="1800" b="1" dirty="0">
              <a:solidFill>
                <a:schemeClr val="tx1"/>
              </a:solidFill>
              <a:latin typeface="+mn-lt"/>
            </a:endParaRPr>
          </a:p>
          <a:p>
            <a:pPr>
              <a:lnSpc>
                <a:spcPct val="90000"/>
              </a:lnSpc>
              <a:spcBef>
                <a:spcPts val="0"/>
              </a:spcBef>
              <a:spcAft>
                <a:spcPts val="400"/>
              </a:spcAft>
            </a:pPr>
            <a:r>
              <a:rPr lang="en-US" sz="1700" dirty="0" smtClean="0">
                <a:solidFill>
                  <a:schemeClr val="tx1"/>
                </a:solidFill>
                <a:latin typeface="+mn-lt"/>
                <a:ea typeface="Calibri" pitchFamily="34" charset="0"/>
                <a:cs typeface="Times New Roman" panose="02020603050405020304" pitchFamily="18" charset="0"/>
              </a:rPr>
              <a:t>Over 174 </a:t>
            </a:r>
            <a:r>
              <a:rPr lang="en-US" sz="1700" dirty="0">
                <a:solidFill>
                  <a:schemeClr val="tx1"/>
                </a:solidFill>
                <a:latin typeface="+mn-lt"/>
                <a:ea typeface="Calibri" pitchFamily="34" charset="0"/>
                <a:cs typeface="Times New Roman" panose="02020603050405020304" pitchFamily="18" charset="0"/>
              </a:rPr>
              <a:t>DOE-funded wind </a:t>
            </a:r>
            <a:r>
              <a:rPr lang="en-US" sz="1700" dirty="0" smtClean="0">
                <a:solidFill>
                  <a:schemeClr val="tx1"/>
                </a:solidFill>
                <a:latin typeface="+mn-lt"/>
                <a:ea typeface="Calibri" pitchFamily="34" charset="0"/>
                <a:cs typeface="Times New Roman" panose="02020603050405020304" pitchFamily="18" charset="0"/>
              </a:rPr>
              <a:t>patents </a:t>
            </a:r>
          </a:p>
          <a:p>
            <a:pPr>
              <a:lnSpc>
                <a:spcPct val="90000"/>
              </a:lnSpc>
              <a:spcBef>
                <a:spcPts val="0"/>
              </a:spcBef>
              <a:spcAft>
                <a:spcPts val="400"/>
              </a:spcAft>
            </a:pPr>
            <a:r>
              <a:rPr lang="en-US" sz="1700" dirty="0" smtClean="0">
                <a:solidFill>
                  <a:schemeClr val="tx1"/>
                </a:solidFill>
                <a:latin typeface="+mn-lt"/>
                <a:ea typeface="Calibri" pitchFamily="34" charset="0"/>
                <a:cs typeface="Times New Roman" panose="02020603050405020304" pitchFamily="18" charset="0"/>
              </a:rPr>
              <a:t>Demonstrations </a:t>
            </a:r>
            <a:r>
              <a:rPr lang="en-US" sz="1700" dirty="0">
                <a:solidFill>
                  <a:schemeClr val="tx1"/>
                </a:solidFill>
                <a:latin typeface="+mn-lt"/>
                <a:ea typeface="Calibri" pitchFamily="34" charset="0"/>
                <a:cs typeface="Times New Roman" panose="02020603050405020304" pitchFamily="18" charset="0"/>
              </a:rPr>
              <a:t>of MW-class</a:t>
            </a:r>
            <a:r>
              <a:rPr lang="en-US" sz="1700" b="1" dirty="0">
                <a:solidFill>
                  <a:schemeClr val="tx1"/>
                </a:solidFill>
                <a:latin typeface="+mn-lt"/>
                <a:ea typeface="Calibri" pitchFamily="34" charset="0"/>
                <a:cs typeface="Times New Roman" panose="02020603050405020304" pitchFamily="18" charset="0"/>
              </a:rPr>
              <a:t> </a:t>
            </a:r>
            <a:r>
              <a:rPr lang="en-US" sz="1700" dirty="0">
                <a:solidFill>
                  <a:schemeClr val="tx1"/>
                </a:solidFill>
                <a:latin typeface="+mn-lt"/>
                <a:ea typeface="Calibri" pitchFamily="34" charset="0"/>
                <a:cs typeface="Times New Roman" panose="02020603050405020304" pitchFamily="18" charset="0"/>
              </a:rPr>
              <a:t>machines </a:t>
            </a:r>
            <a:endParaRPr lang="en-US" sz="1700" dirty="0" smtClean="0">
              <a:solidFill>
                <a:schemeClr val="tx1"/>
              </a:solidFill>
              <a:latin typeface="+mn-lt"/>
              <a:ea typeface="Calibri" pitchFamily="34" charset="0"/>
              <a:cs typeface="Times New Roman" panose="02020603050405020304" pitchFamily="18" charset="0"/>
            </a:endParaRPr>
          </a:p>
          <a:p>
            <a:pPr>
              <a:lnSpc>
                <a:spcPct val="90000"/>
              </a:lnSpc>
              <a:spcBef>
                <a:spcPts val="0"/>
              </a:spcBef>
              <a:spcAft>
                <a:spcPts val="400"/>
              </a:spcAft>
            </a:pPr>
            <a:r>
              <a:rPr lang="en-US" sz="1700" dirty="0" smtClean="0">
                <a:solidFill>
                  <a:schemeClr val="tx1"/>
                </a:solidFill>
                <a:latin typeface="+mn-lt"/>
                <a:ea typeface="Calibri" pitchFamily="34" charset="0"/>
                <a:cs typeface="Times New Roman" panose="02020603050405020304" pitchFamily="18" charset="0"/>
              </a:rPr>
              <a:t>Airfoil </a:t>
            </a:r>
            <a:r>
              <a:rPr lang="en-US" sz="1700" dirty="0">
                <a:solidFill>
                  <a:schemeClr val="tx1"/>
                </a:solidFill>
                <a:latin typeface="+mn-lt"/>
                <a:ea typeface="Calibri" pitchFamily="34" charset="0"/>
                <a:cs typeface="Times New Roman" panose="02020603050405020304" pitchFamily="18" charset="0"/>
              </a:rPr>
              <a:t>and blade </a:t>
            </a:r>
            <a:r>
              <a:rPr lang="en-US" sz="1700" dirty="0" smtClean="0">
                <a:solidFill>
                  <a:schemeClr val="tx1"/>
                </a:solidFill>
                <a:latin typeface="+mn-lt"/>
                <a:ea typeface="Calibri" pitchFamily="34" charset="0"/>
                <a:cs typeface="Times New Roman" panose="02020603050405020304" pitchFamily="18" charset="0"/>
              </a:rPr>
              <a:t>designs + </a:t>
            </a:r>
            <a:r>
              <a:rPr lang="en-US" sz="1700" dirty="0">
                <a:solidFill>
                  <a:schemeClr val="tx1"/>
                </a:solidFill>
                <a:latin typeface="+mn-lt"/>
                <a:ea typeface="Calibri" pitchFamily="34" charset="0"/>
                <a:cs typeface="Times New Roman" panose="02020603050405020304" pitchFamily="18" charset="0"/>
              </a:rPr>
              <a:t>new </a:t>
            </a:r>
            <a:r>
              <a:rPr lang="en-US" sz="1700" dirty="0" smtClean="0">
                <a:solidFill>
                  <a:schemeClr val="tx1"/>
                </a:solidFill>
                <a:latin typeface="+mn-lt"/>
                <a:ea typeface="Calibri" pitchFamily="34" charset="0"/>
                <a:cs typeface="Times New Roman" panose="02020603050405020304" pitchFamily="18" charset="0"/>
              </a:rPr>
              <a:t>materials </a:t>
            </a:r>
            <a:r>
              <a:rPr lang="en-US" sz="1700" dirty="0" smtClean="0">
                <a:solidFill>
                  <a:schemeClr val="tx1"/>
                </a:solidFill>
                <a:latin typeface="+mn-lt"/>
                <a:ea typeface="Calibri" pitchFamily="34" charset="0"/>
                <a:cs typeface="Times New Roman" panose="02020603050405020304" pitchFamily="18" charset="0"/>
                <a:sym typeface="Wingdings" panose="05000000000000000000" pitchFamily="2" charset="2"/>
              </a:rPr>
              <a:t> </a:t>
            </a:r>
            <a:r>
              <a:rPr lang="en-US" sz="1700" dirty="0" smtClean="0">
                <a:solidFill>
                  <a:schemeClr val="tx1"/>
                </a:solidFill>
                <a:latin typeface="+mn-lt"/>
                <a:ea typeface="Calibri" pitchFamily="34" charset="0"/>
                <a:cs typeface="Times New Roman" panose="02020603050405020304" pitchFamily="18" charset="0"/>
              </a:rPr>
              <a:t>larger rotors, increased </a:t>
            </a:r>
            <a:r>
              <a:rPr lang="en-US" sz="1700" dirty="0">
                <a:solidFill>
                  <a:schemeClr val="tx1"/>
                </a:solidFill>
                <a:latin typeface="+mn-lt"/>
                <a:ea typeface="Calibri" pitchFamily="34" charset="0"/>
                <a:cs typeface="Times New Roman" panose="02020603050405020304" pitchFamily="18" charset="0"/>
              </a:rPr>
              <a:t>energy capture</a:t>
            </a:r>
          </a:p>
          <a:p>
            <a:pPr lvl="0">
              <a:lnSpc>
                <a:spcPct val="90000"/>
              </a:lnSpc>
              <a:spcBef>
                <a:spcPts val="0"/>
              </a:spcBef>
              <a:spcAft>
                <a:spcPts val="400"/>
              </a:spcAft>
            </a:pPr>
            <a:r>
              <a:rPr lang="en-US" sz="1700" dirty="0" smtClean="0">
                <a:solidFill>
                  <a:schemeClr val="tx1"/>
                </a:solidFill>
                <a:latin typeface="+mn-lt"/>
                <a:ea typeface="Calibri" pitchFamily="34" charset="0"/>
                <a:cs typeface="Times New Roman" panose="02020603050405020304" pitchFamily="18" charset="0"/>
              </a:rPr>
              <a:t>Advances in atmospheric science &amp;  wind turbine/farm interactions, code </a:t>
            </a:r>
            <a:r>
              <a:rPr lang="en-US" sz="1700" dirty="0">
                <a:solidFill>
                  <a:schemeClr val="tx1"/>
                </a:solidFill>
                <a:latin typeface="+mn-lt"/>
                <a:ea typeface="Calibri" pitchFamily="34" charset="0"/>
                <a:cs typeface="Times New Roman" panose="02020603050405020304" pitchFamily="18" charset="0"/>
              </a:rPr>
              <a:t>development </a:t>
            </a:r>
            <a:r>
              <a:rPr lang="en-US" sz="1700" dirty="0" smtClean="0">
                <a:solidFill>
                  <a:schemeClr val="tx1"/>
                </a:solidFill>
                <a:latin typeface="+mn-lt"/>
                <a:ea typeface="Calibri" pitchFamily="34" charset="0"/>
                <a:cs typeface="Times New Roman" panose="02020603050405020304" pitchFamily="18" charset="0"/>
              </a:rPr>
              <a:t>&amp; model validation</a:t>
            </a:r>
            <a:endParaRPr lang="en-US" sz="1700" dirty="0">
              <a:solidFill>
                <a:schemeClr val="tx1"/>
              </a:solidFill>
              <a:latin typeface="+mn-lt"/>
              <a:ea typeface="Calibri" pitchFamily="34" charset="0"/>
              <a:cs typeface="Times New Roman" panose="02020603050405020304" pitchFamily="18" charset="0"/>
            </a:endParaRPr>
          </a:p>
          <a:p>
            <a:pPr marL="0" indent="0">
              <a:spcAft>
                <a:spcPts val="600"/>
              </a:spcAft>
              <a:buNone/>
            </a:pPr>
            <a:r>
              <a:rPr lang="en-US" sz="1700" b="1" dirty="0">
                <a:solidFill>
                  <a:schemeClr val="tx1"/>
                </a:solidFill>
                <a:latin typeface="+mn-lt"/>
              </a:rPr>
              <a:t>DOE’s Cost-Reduction </a:t>
            </a:r>
            <a:r>
              <a:rPr lang="en-US" sz="1700" b="1" dirty="0" smtClean="0">
                <a:solidFill>
                  <a:schemeClr val="tx1"/>
                </a:solidFill>
                <a:latin typeface="+mn-lt"/>
              </a:rPr>
              <a:t>Goals</a:t>
            </a:r>
          </a:p>
          <a:p>
            <a:pPr indent="-285750">
              <a:spcBef>
                <a:spcPts val="0"/>
              </a:spcBef>
              <a:spcAft>
                <a:spcPts val="0"/>
              </a:spcAft>
            </a:pPr>
            <a:r>
              <a:rPr lang="en-US" sz="1700" dirty="0" smtClean="0">
                <a:solidFill>
                  <a:schemeClr val="tx1"/>
                </a:solidFill>
                <a:latin typeface="+mn-lt"/>
                <a:ea typeface="Times New Roman" panose="02020603050405020304" pitchFamily="18" charset="0"/>
                <a:cs typeface="Times New Roman" panose="02020603050405020304" pitchFamily="18" charset="0"/>
              </a:rPr>
              <a:t>Land-Based Wind: . . . . .	2 cents*</a:t>
            </a:r>
          </a:p>
          <a:p>
            <a:pPr indent="-285750">
              <a:spcBef>
                <a:spcPts val="0"/>
              </a:spcBef>
              <a:spcAft>
                <a:spcPts val="0"/>
              </a:spcAft>
            </a:pPr>
            <a:r>
              <a:rPr lang="en-US" sz="1700" dirty="0" smtClean="0">
                <a:solidFill>
                  <a:schemeClr val="tx1"/>
                </a:solidFill>
                <a:latin typeface="+mn-lt"/>
                <a:ea typeface="Times New Roman" panose="02020603050405020304" pitchFamily="18" charset="0"/>
                <a:cs typeface="Times New Roman" panose="02020603050405020304" pitchFamily="18" charset="0"/>
              </a:rPr>
              <a:t>Offshore </a:t>
            </a:r>
            <a:r>
              <a:rPr lang="en-US" sz="1700" dirty="0">
                <a:solidFill>
                  <a:schemeClr val="tx1"/>
                </a:solidFill>
                <a:latin typeface="+mn-lt"/>
                <a:ea typeface="Times New Roman" panose="02020603050405020304" pitchFamily="18" charset="0"/>
                <a:cs typeface="Times New Roman" panose="02020603050405020304" pitchFamily="18" charset="0"/>
              </a:rPr>
              <a:t>Wind:   . . . . . . .	5 cents</a:t>
            </a:r>
          </a:p>
          <a:p>
            <a:pPr indent="-285750">
              <a:spcBef>
                <a:spcPts val="0"/>
              </a:spcBef>
              <a:spcAft>
                <a:spcPts val="0"/>
              </a:spcAft>
            </a:pPr>
            <a:r>
              <a:rPr lang="en-US" sz="1700" dirty="0">
                <a:solidFill>
                  <a:schemeClr val="tx1"/>
                </a:solidFill>
                <a:latin typeface="+mn-lt"/>
                <a:ea typeface="Times New Roman" panose="02020603050405020304" pitchFamily="18" charset="0"/>
                <a:cs typeface="Times New Roman" panose="02020603050405020304" pitchFamily="18" charset="0"/>
              </a:rPr>
              <a:t>Distributed Wind:</a:t>
            </a:r>
          </a:p>
          <a:p>
            <a:pPr lvl="1">
              <a:spcBef>
                <a:spcPts val="0"/>
              </a:spcBef>
              <a:spcAft>
                <a:spcPts val="0"/>
              </a:spcAft>
            </a:pPr>
            <a:r>
              <a:rPr lang="en-US" sz="1700" dirty="0">
                <a:solidFill>
                  <a:schemeClr val="tx1"/>
                </a:solidFill>
                <a:ea typeface="Times New Roman" panose="02020603050405020304" pitchFamily="18" charset="0"/>
                <a:cs typeface="Times New Roman" panose="02020603050405020304" pitchFamily="18" charset="0"/>
              </a:rPr>
              <a:t>MW-scale:  . . . . . . . 	4 cents</a:t>
            </a:r>
          </a:p>
          <a:p>
            <a:pPr lvl="1">
              <a:spcBef>
                <a:spcPts val="0"/>
              </a:spcBef>
              <a:spcAft>
                <a:spcPts val="0"/>
              </a:spcAft>
            </a:pPr>
            <a:r>
              <a:rPr lang="en-US" sz="1700" dirty="0">
                <a:solidFill>
                  <a:schemeClr val="tx1"/>
                </a:solidFill>
                <a:ea typeface="Times New Roman" panose="02020603050405020304" pitchFamily="18" charset="0"/>
                <a:cs typeface="Times New Roman" panose="02020603050405020304" pitchFamily="18" charset="0"/>
              </a:rPr>
              <a:t>kW-scale:   . . . . . . .	7 </a:t>
            </a:r>
            <a:r>
              <a:rPr lang="en-US" sz="1700" dirty="0" smtClean="0">
                <a:solidFill>
                  <a:schemeClr val="tx1"/>
                </a:solidFill>
                <a:ea typeface="Times New Roman" panose="02020603050405020304" pitchFamily="18" charset="0"/>
                <a:cs typeface="Times New Roman" panose="02020603050405020304" pitchFamily="18" charset="0"/>
              </a:rPr>
              <a:t>cents</a:t>
            </a:r>
          </a:p>
          <a:p>
            <a:pPr marL="0" indent="0">
              <a:spcBef>
                <a:spcPts val="0"/>
              </a:spcBef>
              <a:spcAft>
                <a:spcPts val="0"/>
              </a:spcAft>
              <a:buNone/>
            </a:pPr>
            <a:r>
              <a:rPr lang="en-US" sz="1400" dirty="0">
                <a:solidFill>
                  <a:schemeClr val="tx1"/>
                </a:solidFill>
                <a:latin typeface="+mn-lt"/>
                <a:ea typeface="Times New Roman" panose="02020603050405020304" pitchFamily="18" charset="0"/>
                <a:cs typeface="Times New Roman" panose="02020603050405020304" pitchFamily="18" charset="0"/>
              </a:rPr>
              <a:t/>
            </a:r>
            <a:br>
              <a:rPr lang="en-US" sz="1400" dirty="0">
                <a:solidFill>
                  <a:schemeClr val="tx1"/>
                </a:solidFill>
                <a:latin typeface="+mn-lt"/>
                <a:ea typeface="Times New Roman" panose="02020603050405020304" pitchFamily="18" charset="0"/>
                <a:cs typeface="Times New Roman" panose="02020603050405020304" pitchFamily="18" charset="0"/>
              </a:rPr>
            </a:br>
            <a:r>
              <a:rPr lang="en-US" sz="1400" dirty="0" smtClean="0">
                <a:solidFill>
                  <a:schemeClr val="tx1"/>
                </a:solidFill>
                <a:latin typeface="+mn-lt"/>
                <a:ea typeface="Times New Roman" panose="02020603050405020304" pitchFamily="18" charset="0"/>
                <a:cs typeface="Times New Roman" panose="02020603050405020304" pitchFamily="18" charset="0"/>
              </a:rPr>
              <a:t>*</a:t>
            </a:r>
            <a:r>
              <a:rPr lang="en-US" sz="1400" dirty="0" smtClean="0">
                <a:solidFill>
                  <a:schemeClr val="tx1"/>
                </a:solidFill>
                <a:latin typeface="+mn-lt"/>
              </a:rPr>
              <a:t> </a:t>
            </a:r>
            <a:r>
              <a:rPr lang="en-US" sz="1400" i="1" dirty="0" smtClean="0">
                <a:solidFill>
                  <a:schemeClr val="tx1"/>
                </a:solidFill>
                <a:latin typeface="+mn-lt"/>
              </a:rPr>
              <a:t>$/</a:t>
            </a:r>
            <a:r>
              <a:rPr lang="en-US" sz="1400" i="1" dirty="0">
                <a:solidFill>
                  <a:schemeClr val="tx1"/>
                </a:solidFill>
                <a:latin typeface="+mn-lt"/>
              </a:rPr>
              <a:t>kWh, by </a:t>
            </a:r>
            <a:r>
              <a:rPr lang="en-US" sz="1400" i="1" dirty="0" smtClean="0">
                <a:solidFill>
                  <a:schemeClr val="tx1"/>
                </a:solidFill>
                <a:latin typeface="+mn-lt"/>
              </a:rPr>
              <a:t>2030</a:t>
            </a:r>
            <a:endParaRPr lang="en-US" sz="1400" i="1" dirty="0">
              <a:solidFill>
                <a:schemeClr val="tx1"/>
              </a:solidFill>
              <a:latin typeface="+mn-lt"/>
              <a:ea typeface="Times New Roman" panose="02020603050405020304" pitchFamily="18" charset="0"/>
              <a:cs typeface="Times New Roman" panose="02020603050405020304" pitchFamily="18" charset="0"/>
            </a:endParaRPr>
          </a:p>
        </p:txBody>
      </p:sp>
      <p:graphicFrame>
        <p:nvGraphicFramePr>
          <p:cNvPr id="14" name="Chart 4"/>
          <p:cNvGraphicFramePr>
            <a:graphicFrameLocks/>
          </p:cNvGraphicFramePr>
          <p:nvPr>
            <p:extLst>
              <p:ext uri="{D42A27DB-BD31-4B8C-83A1-F6EECF244321}">
                <p14:modId xmlns:p14="http://schemas.microsoft.com/office/powerpoint/2010/main" val="848683409"/>
              </p:ext>
            </p:extLst>
          </p:nvPr>
        </p:nvGraphicFramePr>
        <p:xfrm>
          <a:off x="4310743" y="3844198"/>
          <a:ext cx="4774519" cy="2699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202384633"/>
              </p:ext>
            </p:extLst>
          </p:nvPr>
        </p:nvGraphicFramePr>
        <p:xfrm>
          <a:off x="4310743" y="953589"/>
          <a:ext cx="4774519" cy="276607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74342" y="924725"/>
            <a:ext cx="3952532" cy="830997"/>
          </a:xfrm>
          <a:prstGeom prst="rect">
            <a:avLst/>
          </a:prstGeom>
          <a:solidFill>
            <a:srgbClr val="007934"/>
          </a:solidFill>
        </p:spPr>
        <p:txBody>
          <a:bodyPr wrap="square" rtlCol="0">
            <a:spAutoFit/>
          </a:bodyPr>
          <a:lstStyle/>
          <a:p>
            <a:r>
              <a:rPr lang="en-US" b="1" dirty="0">
                <a:solidFill>
                  <a:schemeClr val="bg1"/>
                </a:solidFill>
                <a:latin typeface="+mn-lt"/>
              </a:rPr>
              <a:t>Innovation and R&amp;D Drive </a:t>
            </a:r>
            <a:r>
              <a:rPr lang="en-US" b="1" dirty="0" smtClean="0">
                <a:solidFill>
                  <a:schemeClr val="bg1"/>
                </a:solidFill>
                <a:latin typeface="+mn-lt"/>
              </a:rPr>
              <a:t>Cost Reductions</a:t>
            </a:r>
            <a:endParaRPr lang="en-US" dirty="0">
              <a:solidFill>
                <a:schemeClr val="bg1"/>
              </a:solidFill>
              <a:latin typeface="+mn-lt"/>
            </a:endParaRPr>
          </a:p>
        </p:txBody>
      </p:sp>
    </p:spTree>
    <p:extLst>
      <p:ext uri="{BB962C8B-B14F-4D97-AF65-F5344CB8AC3E}">
        <p14:creationId xmlns:p14="http://schemas.microsoft.com/office/powerpoint/2010/main" val="340679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R&amp;D Program Overview</a:t>
            </a:r>
          </a:p>
        </p:txBody>
      </p:sp>
      <p:pic>
        <p:nvPicPr>
          <p:cNvPr id="4" name="Picture 3"/>
          <p:cNvPicPr>
            <a:picLocks noChangeAspect="1"/>
          </p:cNvPicPr>
          <p:nvPr/>
        </p:nvPicPr>
        <p:blipFill>
          <a:blip r:embed="rId3" cstate="print"/>
          <a:stretch>
            <a:fillRect/>
          </a:stretch>
        </p:blipFill>
        <p:spPr>
          <a:xfrm>
            <a:off x="3636331" y="892499"/>
            <a:ext cx="5211345" cy="2501989"/>
          </a:xfrm>
          <a:prstGeom prst="rect">
            <a:avLst/>
          </a:prstGeom>
          <a:ln>
            <a:noFill/>
          </a:ln>
        </p:spPr>
      </p:pic>
      <p:sp>
        <p:nvSpPr>
          <p:cNvPr id="11" name="Title 1">
            <a:extLst>
              <a:ext uri="{FF2B5EF4-FFF2-40B4-BE49-F238E27FC236}">
                <a16:creationId xmlns:a16="http://schemas.microsoft.com/office/drawing/2014/main" id="{3560F281-4FF6-4617-A809-AC9C15ECF18A}"/>
              </a:ext>
            </a:extLst>
          </p:cNvPr>
          <p:cNvSpPr txBox="1">
            <a:spLocks/>
          </p:cNvSpPr>
          <p:nvPr/>
        </p:nvSpPr>
        <p:spPr>
          <a:xfrm>
            <a:off x="152400" y="877260"/>
            <a:ext cx="3276600" cy="539908"/>
          </a:xfrm>
          <a:prstGeom prst="rect">
            <a:avLst/>
          </a:prstGeom>
          <a:solidFill>
            <a:schemeClr val="bg1">
              <a:lumMod val="95000"/>
            </a:schemeClr>
          </a:solidFill>
        </p:spPr>
        <p:txBody>
          <a:bodyPr vert="horz" lIns="180000" tIns="180000" rIns="180000" bIns="180000" rtlCol="0" anchor="ctr">
            <a:noAutofit/>
          </a:bodyPr>
          <a:lstStyle>
            <a:lvl1pPr algn="l"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200" spc="0" dirty="0" smtClean="0">
                <a:solidFill>
                  <a:schemeClr val="accent5"/>
                </a:solidFill>
                <a:latin typeface="+mn-lt"/>
              </a:rPr>
              <a:t>WETO R&amp;D Focus Areas</a:t>
            </a:r>
            <a:endParaRPr kumimoji="0" lang="en-US" sz="2200" b="1" i="0" u="none" strike="noStrike" kern="1200" cap="none" spc="0" normalizeH="0" baseline="0" noProof="0" dirty="0">
              <a:ln>
                <a:noFill/>
              </a:ln>
              <a:solidFill>
                <a:schemeClr val="accent5"/>
              </a:solidFill>
              <a:effectLst/>
              <a:uLnTx/>
              <a:uFillTx/>
              <a:latin typeface="+mn-lt"/>
            </a:endParaRPr>
          </a:p>
        </p:txBody>
      </p:sp>
      <p:sp>
        <p:nvSpPr>
          <p:cNvPr id="12" name="Text Placeholder 2">
            <a:extLst>
              <a:ext uri="{FF2B5EF4-FFF2-40B4-BE49-F238E27FC236}">
                <a16:creationId xmlns:a16="http://schemas.microsoft.com/office/drawing/2014/main" id="{611DC577-0A95-47D0-95D9-5F8DA763D46B}"/>
              </a:ext>
            </a:extLst>
          </p:cNvPr>
          <p:cNvSpPr txBox="1">
            <a:spLocks/>
          </p:cNvSpPr>
          <p:nvPr/>
        </p:nvSpPr>
        <p:spPr>
          <a:xfrm>
            <a:off x="152400" y="1426693"/>
            <a:ext cx="3276600" cy="1967795"/>
          </a:xfrm>
          <a:prstGeom prst="rect">
            <a:avLst/>
          </a:prstGeom>
          <a:solidFill>
            <a:srgbClr val="007934"/>
          </a:solidFill>
        </p:spPr>
        <p:txBody>
          <a:bodyPr vert="horz" lIns="180000" tIns="180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Font typeface="Arial" panose="020B0604020202020204" pitchFamily="34" charset="0"/>
              <a:buChar char="•"/>
            </a:pPr>
            <a:r>
              <a:rPr lang="en-US" sz="1700" dirty="0"/>
              <a:t>Offshore Wind</a:t>
            </a:r>
          </a:p>
          <a:p>
            <a:pPr marL="342900" indent="-342900">
              <a:buFont typeface="Arial" panose="020B0604020202020204" pitchFamily="34" charset="0"/>
              <a:buChar char="•"/>
            </a:pPr>
            <a:r>
              <a:rPr lang="en-US" sz="1700" dirty="0"/>
              <a:t>Land-Based Wind</a:t>
            </a:r>
          </a:p>
          <a:p>
            <a:pPr marL="342900" indent="-342900">
              <a:buFont typeface="Arial" panose="020B0604020202020204" pitchFamily="34" charset="0"/>
              <a:buChar char="•"/>
            </a:pPr>
            <a:r>
              <a:rPr lang="en-US" sz="1700" dirty="0"/>
              <a:t>Distributed Wind </a:t>
            </a:r>
          </a:p>
          <a:p>
            <a:pPr marL="342900" indent="-342900">
              <a:buFont typeface="Arial" panose="020B0604020202020204" pitchFamily="34" charset="0"/>
              <a:buChar char="•"/>
            </a:pPr>
            <a:r>
              <a:rPr lang="en-US" sz="1700" dirty="0" smtClean="0"/>
              <a:t>Systems Integration </a:t>
            </a:r>
            <a:endParaRPr lang="en-US" sz="1700" dirty="0"/>
          </a:p>
          <a:p>
            <a:pPr marL="342900" indent="-342900">
              <a:buFont typeface="Arial" panose="020B0604020202020204" pitchFamily="34" charset="0"/>
              <a:buChar char="•"/>
            </a:pPr>
            <a:r>
              <a:rPr lang="en-US" sz="1700" dirty="0"/>
              <a:t>Data, Modeling &amp;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13" name="Title 1">
            <a:extLst>
              <a:ext uri="{FF2B5EF4-FFF2-40B4-BE49-F238E27FC236}">
                <a16:creationId xmlns:a16="http://schemas.microsoft.com/office/drawing/2014/main" id="{3560F281-4FF6-4617-A809-AC9C15ECF18A}"/>
              </a:ext>
            </a:extLst>
          </p:cNvPr>
          <p:cNvSpPr txBox="1">
            <a:spLocks/>
          </p:cNvSpPr>
          <p:nvPr/>
        </p:nvSpPr>
        <p:spPr>
          <a:xfrm>
            <a:off x="152400" y="3645230"/>
            <a:ext cx="3276600" cy="591601"/>
          </a:xfrm>
          <a:prstGeom prst="rect">
            <a:avLst/>
          </a:prstGeom>
          <a:solidFill>
            <a:srgbClr val="FFFFFF">
              <a:lumMod val="95000"/>
            </a:srgbClr>
          </a:solidFill>
        </p:spPr>
        <p:txBody>
          <a:bodyPr vert="horz" lIns="180000" tIns="180000" rIns="180000" bIns="180000" rtlCol="0" anchor="ctr">
            <a:noAutofit/>
          </a:bodyPr>
          <a:lstStyle>
            <a:lvl1pPr algn="l"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200" spc="0" dirty="0" smtClean="0">
                <a:solidFill>
                  <a:schemeClr val="accent5"/>
                </a:solidFill>
                <a:latin typeface="+mn-lt"/>
              </a:rPr>
              <a:t>Top-Line R&amp;D Priorities</a:t>
            </a:r>
            <a:endParaRPr kumimoji="0" lang="en-US" sz="2200" b="1" i="0" u="none" strike="noStrike" kern="1200" cap="none" spc="0" normalizeH="0" baseline="0" noProof="0" dirty="0">
              <a:ln>
                <a:noFill/>
              </a:ln>
              <a:solidFill>
                <a:schemeClr val="accent5"/>
              </a:solidFill>
              <a:effectLst/>
              <a:uLnTx/>
              <a:uFillTx/>
              <a:latin typeface="+mn-lt"/>
            </a:endParaRPr>
          </a:p>
        </p:txBody>
      </p:sp>
      <p:sp>
        <p:nvSpPr>
          <p:cNvPr id="14" name="Text Placeholder 2">
            <a:extLst>
              <a:ext uri="{FF2B5EF4-FFF2-40B4-BE49-F238E27FC236}">
                <a16:creationId xmlns:a16="http://schemas.microsoft.com/office/drawing/2014/main" id="{611DC577-0A95-47D0-95D9-5F8DA763D46B}"/>
              </a:ext>
            </a:extLst>
          </p:cNvPr>
          <p:cNvSpPr txBox="1">
            <a:spLocks/>
          </p:cNvSpPr>
          <p:nvPr/>
        </p:nvSpPr>
        <p:spPr>
          <a:xfrm>
            <a:off x="152400" y="4246916"/>
            <a:ext cx="3276600" cy="2156200"/>
          </a:xfrm>
          <a:prstGeom prst="rect">
            <a:avLst/>
          </a:prstGeom>
          <a:solidFill>
            <a:schemeClr val="accent5"/>
          </a:solidFill>
        </p:spPr>
        <p:txBody>
          <a:bodyPr vert="horz" lIns="180000" tIns="180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fontAlgn="auto">
              <a:spcAft>
                <a:spcPts val="0"/>
              </a:spcAft>
              <a:buFont typeface="Arial" panose="020B0604020202020204" pitchFamily="34" charset="0"/>
              <a:buChar char="•"/>
            </a:pPr>
            <a:r>
              <a:rPr lang="en-US" sz="1700" dirty="0">
                <a:solidFill>
                  <a:srgbClr val="FFFFFF"/>
                </a:solidFill>
              </a:rPr>
              <a:t>Aggressive cost reduction</a:t>
            </a:r>
          </a:p>
          <a:p>
            <a:pPr marL="285750" lvl="0" indent="-285750" fontAlgn="auto">
              <a:spcAft>
                <a:spcPts val="0"/>
              </a:spcAft>
              <a:buFont typeface="Arial" panose="020B0604020202020204" pitchFamily="34" charset="0"/>
              <a:buChar char="•"/>
            </a:pPr>
            <a:r>
              <a:rPr lang="en-US" sz="1700" dirty="0">
                <a:solidFill>
                  <a:srgbClr val="FFFFFF"/>
                </a:solidFill>
              </a:rPr>
              <a:t>Scaling and light-weighting</a:t>
            </a:r>
          </a:p>
          <a:p>
            <a:pPr marL="285750" lvl="0" indent="-285750" fontAlgn="auto">
              <a:spcAft>
                <a:spcPts val="0"/>
              </a:spcAft>
              <a:buFont typeface="Arial" panose="020B0604020202020204" pitchFamily="34" charset="0"/>
              <a:buChar char="•"/>
            </a:pPr>
            <a:r>
              <a:rPr lang="en-US" sz="1700" dirty="0">
                <a:solidFill>
                  <a:srgbClr val="FFFFFF"/>
                </a:solidFill>
              </a:rPr>
              <a:t>Environmental &amp; siting challenges</a:t>
            </a:r>
          </a:p>
          <a:p>
            <a:pPr marL="285750" lvl="0" indent="-285750" fontAlgn="auto">
              <a:spcAft>
                <a:spcPts val="0"/>
              </a:spcAft>
              <a:buFont typeface="Arial" panose="020B0604020202020204" pitchFamily="34" charset="0"/>
              <a:buChar char="•"/>
            </a:pPr>
            <a:r>
              <a:rPr lang="en-US" sz="1700" dirty="0">
                <a:solidFill>
                  <a:srgbClr val="FFFFFF"/>
                </a:solidFill>
              </a:rPr>
              <a:t>Grid services, cybersecurity, and hybrid </a:t>
            </a:r>
            <a:r>
              <a:rPr lang="en-US" sz="1700" dirty="0" smtClean="0">
                <a:solidFill>
                  <a:srgbClr val="FFFFFF"/>
                </a:solidFill>
              </a:rPr>
              <a:t>systems</a:t>
            </a:r>
            <a:endParaRPr lang="en-US" sz="1700" dirty="0">
              <a:solidFill>
                <a:srgbClr val="FFFFFF"/>
              </a:solidFill>
            </a:endParaRPr>
          </a:p>
        </p:txBody>
      </p:sp>
      <p:sp>
        <p:nvSpPr>
          <p:cNvPr id="9" name="TextBox 8"/>
          <p:cNvSpPr txBox="1"/>
          <p:nvPr/>
        </p:nvSpPr>
        <p:spPr>
          <a:xfrm>
            <a:off x="6802455" y="3179044"/>
            <a:ext cx="2045221" cy="215444"/>
          </a:xfrm>
          <a:prstGeom prst="rect">
            <a:avLst/>
          </a:prstGeom>
          <a:noFill/>
        </p:spPr>
        <p:txBody>
          <a:bodyPr wrap="square" rtlCol="0">
            <a:spAutoFit/>
          </a:bodyPr>
          <a:lstStyle/>
          <a:p>
            <a:pPr algn="r"/>
            <a:r>
              <a:rPr lang="en-US" sz="800" i="1" dirty="0" smtClean="0">
                <a:solidFill>
                  <a:schemeClr val="bg1"/>
                </a:solidFill>
                <a:latin typeface="+mn-lt"/>
              </a:rPr>
              <a:t>Illustrations by NREL</a:t>
            </a:r>
            <a:endParaRPr lang="en-US" sz="800" i="1" dirty="0">
              <a:solidFill>
                <a:schemeClr val="bg1"/>
              </a:solidFill>
              <a:latin typeface="+mn-lt"/>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36330" y="3512287"/>
            <a:ext cx="5211346" cy="3010433"/>
          </a:xfrm>
          <a:prstGeom prst="rect">
            <a:avLst/>
          </a:prstGeom>
        </p:spPr>
      </p:pic>
      <p:sp>
        <p:nvSpPr>
          <p:cNvPr id="5" name="TextBox 4"/>
          <p:cNvSpPr txBox="1"/>
          <p:nvPr/>
        </p:nvSpPr>
        <p:spPr>
          <a:xfrm>
            <a:off x="7787640" y="6248400"/>
            <a:ext cx="1029556" cy="215444"/>
          </a:xfrm>
          <a:prstGeom prst="rect">
            <a:avLst/>
          </a:prstGeom>
          <a:noFill/>
        </p:spPr>
        <p:txBody>
          <a:bodyPr wrap="square" rtlCol="0">
            <a:spAutoFit/>
          </a:bodyPr>
          <a:lstStyle/>
          <a:p>
            <a:pPr algn="r"/>
            <a:r>
              <a:rPr lang="en-US" sz="800" i="1" dirty="0" smtClean="0">
                <a:solidFill>
                  <a:schemeClr val="bg1"/>
                </a:solidFill>
                <a:latin typeface="+mn-lt"/>
              </a:rPr>
              <a:t>Photo by NREL</a:t>
            </a:r>
            <a:endParaRPr lang="en-US" sz="800" i="1" dirty="0">
              <a:solidFill>
                <a:schemeClr val="bg1"/>
              </a:solidFill>
              <a:latin typeface="+mn-lt"/>
            </a:endParaRPr>
          </a:p>
        </p:txBody>
      </p:sp>
    </p:spTree>
    <p:extLst>
      <p:ext uri="{BB962C8B-B14F-4D97-AF65-F5344CB8AC3E}">
        <p14:creationId xmlns:p14="http://schemas.microsoft.com/office/powerpoint/2010/main" val="293914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Offshore Wind</a:t>
            </a:r>
          </a:p>
        </p:txBody>
      </p:sp>
      <p:sp>
        <p:nvSpPr>
          <p:cNvPr id="14" name="Content Placeholder 13"/>
          <p:cNvSpPr>
            <a:spLocks noGrp="1"/>
          </p:cNvSpPr>
          <p:nvPr>
            <p:ph sz="quarter" idx="10"/>
          </p:nvPr>
        </p:nvSpPr>
        <p:spPr>
          <a:xfrm>
            <a:off x="358211" y="926611"/>
            <a:ext cx="4179807" cy="5370703"/>
          </a:xfrm>
          <a:solidFill>
            <a:schemeClr val="bg1"/>
          </a:solidFill>
        </p:spPr>
        <p:txBody>
          <a:bodyPr/>
          <a:lstStyle/>
          <a:p>
            <a:pPr marL="0" indent="0">
              <a:spcBef>
                <a:spcPts val="600"/>
              </a:spcBef>
              <a:spcAft>
                <a:spcPts val="600"/>
              </a:spcAft>
              <a:buNone/>
            </a:pPr>
            <a:r>
              <a:rPr lang="en-US" sz="2400" b="1" dirty="0">
                <a:solidFill>
                  <a:srgbClr val="007934"/>
                </a:solidFill>
                <a:latin typeface="+mn-lt"/>
              </a:rPr>
              <a:t>Challenges</a:t>
            </a:r>
            <a:endParaRPr lang="en-US" sz="2200" b="1" dirty="0">
              <a:solidFill>
                <a:srgbClr val="007934"/>
              </a:solidFill>
              <a:latin typeface="+mn-lt"/>
            </a:endParaRPr>
          </a:p>
          <a:p>
            <a:pPr marL="285750" indent="-285750">
              <a:spcBef>
                <a:spcPts val="0"/>
              </a:spcBef>
              <a:spcAft>
                <a:spcPts val="0"/>
              </a:spcAft>
              <a:buFont typeface="Arial" panose="020B0604020202020204" pitchFamily="34" charset="0"/>
              <a:buChar char="•"/>
            </a:pPr>
            <a:r>
              <a:rPr lang="en-US" sz="1500" dirty="0">
                <a:solidFill>
                  <a:schemeClr val="tx1"/>
                </a:solidFill>
                <a:latin typeface="+mn-lt"/>
              </a:rPr>
              <a:t>Technology, cost, and siting challenges</a:t>
            </a:r>
          </a:p>
          <a:p>
            <a:pPr marL="285750" indent="-285750">
              <a:spcBef>
                <a:spcPts val="0"/>
              </a:spcBef>
              <a:spcAft>
                <a:spcPts val="0"/>
              </a:spcAft>
              <a:buFont typeface="Arial" panose="020B0604020202020204" pitchFamily="34" charset="0"/>
              <a:buChar char="•"/>
            </a:pPr>
            <a:r>
              <a:rPr lang="en-US" sz="1500" dirty="0">
                <a:solidFill>
                  <a:schemeClr val="tx1"/>
                </a:solidFill>
                <a:latin typeface="+mn-lt"/>
              </a:rPr>
              <a:t>U.S.-specific design challenges (deep </a:t>
            </a:r>
            <a:br>
              <a:rPr lang="en-US" sz="1500" dirty="0">
                <a:solidFill>
                  <a:schemeClr val="tx1"/>
                </a:solidFill>
                <a:latin typeface="+mn-lt"/>
              </a:rPr>
            </a:br>
            <a:r>
              <a:rPr lang="en-US" sz="1500" dirty="0">
                <a:solidFill>
                  <a:schemeClr val="tx1"/>
                </a:solidFill>
                <a:latin typeface="+mn-lt"/>
              </a:rPr>
              <a:t>water, hurricanes, and icing</a:t>
            </a:r>
            <a:r>
              <a:rPr lang="en-US" sz="1500" dirty="0" smtClean="0">
                <a:solidFill>
                  <a:schemeClr val="tx1"/>
                </a:solidFill>
                <a:latin typeface="+mn-lt"/>
              </a:rPr>
              <a:t>)</a:t>
            </a:r>
            <a:endParaRPr lang="en-US" sz="1500" b="1" dirty="0" smtClean="0">
              <a:solidFill>
                <a:schemeClr val="tx1"/>
              </a:solidFill>
              <a:latin typeface="+mn-lt"/>
            </a:endParaRPr>
          </a:p>
          <a:p>
            <a:pPr marL="0" indent="0">
              <a:spcBef>
                <a:spcPts val="800"/>
              </a:spcBef>
              <a:spcAft>
                <a:spcPts val="600"/>
              </a:spcAft>
              <a:buNone/>
            </a:pPr>
            <a:r>
              <a:rPr lang="en-US" sz="2400" b="1" dirty="0">
                <a:solidFill>
                  <a:srgbClr val="007934"/>
                </a:solidFill>
                <a:latin typeface="+mn-lt"/>
              </a:rPr>
              <a:t>Fixed-Bottom R&amp;D Priorities  </a:t>
            </a:r>
          </a:p>
          <a:p>
            <a:pPr marL="285750" indent="-285750">
              <a:spcBef>
                <a:spcPts val="0"/>
              </a:spcBef>
              <a:spcAft>
                <a:spcPts val="0"/>
              </a:spcAft>
              <a:buFont typeface="Arial" panose="020B0604020202020204" pitchFamily="34" charset="0"/>
              <a:buChar char="•"/>
            </a:pPr>
            <a:r>
              <a:rPr lang="en-US" sz="1500" dirty="0" smtClean="0">
                <a:solidFill>
                  <a:schemeClr val="tx1"/>
                </a:solidFill>
                <a:latin typeface="+mn-lt"/>
              </a:rPr>
              <a:t>Wind resource </a:t>
            </a:r>
            <a:r>
              <a:rPr lang="en-US" sz="1500" dirty="0">
                <a:solidFill>
                  <a:schemeClr val="tx1"/>
                </a:solidFill>
                <a:latin typeface="+mn-lt"/>
              </a:rPr>
              <a:t>characterization</a:t>
            </a:r>
          </a:p>
          <a:p>
            <a:pPr marL="285750" indent="-285750">
              <a:spcBef>
                <a:spcPts val="0"/>
              </a:spcBef>
              <a:spcAft>
                <a:spcPts val="0"/>
              </a:spcAft>
              <a:buFont typeface="Arial" panose="020B0604020202020204" pitchFamily="34" charset="0"/>
              <a:buChar char="•"/>
            </a:pPr>
            <a:r>
              <a:rPr lang="en-US" sz="1500" dirty="0">
                <a:solidFill>
                  <a:schemeClr val="tx1"/>
                </a:solidFill>
                <a:latin typeface="+mn-lt"/>
              </a:rPr>
              <a:t>Wildlife, radar, and community </a:t>
            </a:r>
            <a:r>
              <a:rPr lang="en-US" sz="1500" dirty="0" smtClean="0">
                <a:solidFill>
                  <a:schemeClr val="tx1"/>
                </a:solidFill>
                <a:latin typeface="+mn-lt"/>
              </a:rPr>
              <a:t>impacts</a:t>
            </a:r>
          </a:p>
          <a:p>
            <a:pPr marL="285750" indent="-285750">
              <a:spcBef>
                <a:spcPts val="0"/>
              </a:spcBef>
              <a:spcAft>
                <a:spcPts val="0"/>
              </a:spcAft>
              <a:buFont typeface="Arial" panose="020B0604020202020204" pitchFamily="34" charset="0"/>
              <a:buChar char="•"/>
            </a:pPr>
            <a:r>
              <a:rPr lang="en-US" sz="1500" dirty="0" smtClean="0">
                <a:solidFill>
                  <a:schemeClr val="tx1"/>
                </a:solidFill>
                <a:latin typeface="+mn-lt"/>
              </a:rPr>
              <a:t>Optimization tools for wind plant operation</a:t>
            </a:r>
            <a:endParaRPr lang="en-US" sz="1800" b="1" dirty="0">
              <a:solidFill>
                <a:srgbClr val="007934"/>
              </a:solidFill>
              <a:latin typeface="+mn-lt"/>
            </a:endParaRPr>
          </a:p>
          <a:p>
            <a:pPr marL="0" indent="0">
              <a:spcBef>
                <a:spcPts val="800"/>
              </a:spcBef>
              <a:spcAft>
                <a:spcPts val="0"/>
              </a:spcAft>
              <a:buNone/>
            </a:pPr>
            <a:r>
              <a:rPr lang="en-US" sz="2200" b="1" dirty="0" smtClean="0">
                <a:solidFill>
                  <a:srgbClr val="007934"/>
                </a:solidFill>
                <a:latin typeface="+mn-lt"/>
              </a:rPr>
              <a:t>Floating </a:t>
            </a:r>
            <a:r>
              <a:rPr lang="en-US" sz="2200" b="1" dirty="0">
                <a:solidFill>
                  <a:srgbClr val="007934"/>
                </a:solidFill>
                <a:latin typeface="+mn-lt"/>
              </a:rPr>
              <a:t>Offshore R&amp;D Priorities</a:t>
            </a:r>
          </a:p>
          <a:p>
            <a:pPr marL="285750" indent="-285750">
              <a:lnSpc>
                <a:spcPct val="114000"/>
              </a:lnSpc>
              <a:spcBef>
                <a:spcPts val="0"/>
              </a:spcBef>
              <a:spcAft>
                <a:spcPts val="0"/>
              </a:spcAft>
              <a:buFont typeface="Arial" panose="020B0604020202020204" pitchFamily="34" charset="0"/>
              <a:buChar char="•"/>
            </a:pPr>
            <a:r>
              <a:rPr lang="en-US" sz="1500" dirty="0">
                <a:solidFill>
                  <a:schemeClr val="tx1"/>
                </a:solidFill>
                <a:latin typeface="+mn-lt"/>
              </a:rPr>
              <a:t>Floating </a:t>
            </a:r>
            <a:r>
              <a:rPr lang="en-US" sz="1500" dirty="0" smtClean="0">
                <a:solidFill>
                  <a:schemeClr val="tx1"/>
                </a:solidFill>
                <a:latin typeface="+mn-lt"/>
              </a:rPr>
              <a:t>platform </a:t>
            </a:r>
            <a:r>
              <a:rPr lang="en-US" sz="1500" dirty="0">
                <a:solidFill>
                  <a:schemeClr val="tx1"/>
                </a:solidFill>
                <a:latin typeface="+mn-lt"/>
              </a:rPr>
              <a:t>design </a:t>
            </a:r>
            <a:r>
              <a:rPr lang="en-US" sz="1500" dirty="0" smtClean="0">
                <a:solidFill>
                  <a:schemeClr val="tx1"/>
                </a:solidFill>
                <a:latin typeface="+mn-lt"/>
              </a:rPr>
              <a:t>&amp; </a:t>
            </a:r>
            <a:r>
              <a:rPr lang="en-US" sz="1500" dirty="0">
                <a:solidFill>
                  <a:schemeClr val="tx1"/>
                </a:solidFill>
                <a:latin typeface="+mn-lt"/>
              </a:rPr>
              <a:t>systems innovation</a:t>
            </a:r>
          </a:p>
          <a:p>
            <a:pPr marL="285750" indent="-285750">
              <a:lnSpc>
                <a:spcPct val="114000"/>
              </a:lnSpc>
              <a:spcBef>
                <a:spcPts val="0"/>
              </a:spcBef>
              <a:spcAft>
                <a:spcPts val="0"/>
              </a:spcAft>
              <a:buFont typeface="Arial" panose="020B0604020202020204" pitchFamily="34" charset="0"/>
              <a:buChar char="•"/>
            </a:pPr>
            <a:r>
              <a:rPr lang="en-US" sz="1500" dirty="0">
                <a:solidFill>
                  <a:schemeClr val="tx1"/>
                </a:solidFill>
                <a:latin typeface="+mn-lt"/>
              </a:rPr>
              <a:t>Simulation and </a:t>
            </a:r>
            <a:r>
              <a:rPr lang="en-US" sz="1500" dirty="0" smtClean="0">
                <a:solidFill>
                  <a:schemeClr val="tx1"/>
                </a:solidFill>
                <a:latin typeface="+mn-lt"/>
              </a:rPr>
              <a:t>scaled testing </a:t>
            </a:r>
            <a:r>
              <a:rPr lang="en-US" sz="1500" dirty="0">
                <a:solidFill>
                  <a:schemeClr val="tx1"/>
                </a:solidFill>
                <a:latin typeface="+mn-lt"/>
              </a:rPr>
              <a:t>to reduce need for </a:t>
            </a:r>
            <a:r>
              <a:rPr lang="en-US" sz="1500" dirty="0" smtClean="0">
                <a:solidFill>
                  <a:schemeClr val="tx1"/>
                </a:solidFill>
                <a:latin typeface="+mn-lt"/>
              </a:rPr>
              <a:t>field demonstrations</a:t>
            </a:r>
          </a:p>
          <a:p>
            <a:pPr marL="285750" indent="-285750">
              <a:lnSpc>
                <a:spcPct val="114000"/>
              </a:lnSpc>
              <a:spcBef>
                <a:spcPts val="0"/>
              </a:spcBef>
              <a:spcAft>
                <a:spcPts val="0"/>
              </a:spcAft>
              <a:buFont typeface="Arial" panose="020B0604020202020204" pitchFamily="34" charset="0"/>
              <a:buChar char="•"/>
            </a:pPr>
            <a:r>
              <a:rPr lang="en-US" sz="1500" dirty="0" smtClean="0">
                <a:solidFill>
                  <a:schemeClr val="tx1"/>
                </a:solidFill>
                <a:latin typeface="+mn-lt"/>
              </a:rPr>
              <a:t>Marine-Air Boundary Layer Characterization</a:t>
            </a:r>
          </a:p>
          <a:p>
            <a:pPr marL="0" indent="0">
              <a:lnSpc>
                <a:spcPct val="114000"/>
              </a:lnSpc>
              <a:spcBef>
                <a:spcPts val="800"/>
              </a:spcBef>
              <a:spcAft>
                <a:spcPts val="0"/>
              </a:spcAft>
              <a:buNone/>
            </a:pPr>
            <a:r>
              <a:rPr lang="en-US" sz="2200" b="1" dirty="0" smtClean="0">
                <a:solidFill>
                  <a:srgbClr val="007934"/>
                </a:solidFill>
                <a:latin typeface="+mn-lt"/>
              </a:rPr>
              <a:t>Cross-Cutting </a:t>
            </a:r>
            <a:r>
              <a:rPr lang="en-US" sz="2200" b="1" dirty="0">
                <a:solidFill>
                  <a:srgbClr val="007934"/>
                </a:solidFill>
                <a:latin typeface="+mn-lt"/>
              </a:rPr>
              <a:t>R&amp;D</a:t>
            </a:r>
          </a:p>
          <a:p>
            <a:pPr marL="285750" indent="-285750">
              <a:lnSpc>
                <a:spcPct val="114000"/>
              </a:lnSpc>
              <a:spcBef>
                <a:spcPts val="0"/>
              </a:spcBef>
              <a:buFont typeface="Arial" panose="020B0604020202020204" pitchFamily="34" charset="0"/>
              <a:buChar char="•"/>
            </a:pPr>
            <a:r>
              <a:rPr lang="en-US" sz="1500" dirty="0">
                <a:solidFill>
                  <a:schemeClr val="tx1"/>
                </a:solidFill>
                <a:latin typeface="+mn-lt"/>
              </a:rPr>
              <a:t>Ultra-large, ultra-lightweight turbines, including blade manufacturing </a:t>
            </a:r>
            <a:r>
              <a:rPr lang="en-US" sz="1500" dirty="0" smtClean="0">
                <a:solidFill>
                  <a:schemeClr val="tx1"/>
                </a:solidFill>
                <a:latin typeface="+mn-lt"/>
              </a:rPr>
              <a:t>breakthroughs</a:t>
            </a:r>
          </a:p>
          <a:p>
            <a:pPr marL="285750" indent="-285750">
              <a:lnSpc>
                <a:spcPct val="114000"/>
              </a:lnSpc>
              <a:spcBef>
                <a:spcPts val="0"/>
              </a:spcBef>
              <a:buFont typeface="Arial" panose="020B0604020202020204" pitchFamily="34" charset="0"/>
              <a:buChar char="•"/>
            </a:pPr>
            <a:r>
              <a:rPr lang="en-US" sz="1500" dirty="0" smtClean="0">
                <a:solidFill>
                  <a:schemeClr val="tx1"/>
                </a:solidFill>
                <a:latin typeface="+mn-lt"/>
              </a:rPr>
              <a:t>Autonomous </a:t>
            </a:r>
            <a:r>
              <a:rPr lang="en-US" sz="1500" dirty="0">
                <a:solidFill>
                  <a:schemeClr val="tx1"/>
                </a:solidFill>
                <a:latin typeface="+mn-lt"/>
              </a:rPr>
              <a:t>inspection &amp; </a:t>
            </a:r>
            <a:r>
              <a:rPr lang="en-US" sz="1500" dirty="0" smtClean="0">
                <a:solidFill>
                  <a:schemeClr val="tx1"/>
                </a:solidFill>
                <a:latin typeface="+mn-lt"/>
              </a:rPr>
              <a:t>maintenance</a:t>
            </a:r>
            <a:endParaRPr lang="en-US" sz="1500" dirty="0">
              <a:solidFill>
                <a:schemeClr val="tx1"/>
              </a:solidFill>
              <a:latin typeface="+mn-lt"/>
            </a:endParaRPr>
          </a:p>
          <a:p>
            <a:pPr marL="0" indent="0">
              <a:buNone/>
            </a:pPr>
            <a:endParaRPr lang="en-US" sz="1500" dirty="0">
              <a:solidFill>
                <a:schemeClr val="tx1"/>
              </a:solidFill>
              <a:latin typeface="+mn-lt"/>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38019" y="926612"/>
            <a:ext cx="4525426" cy="3020044"/>
          </a:xfrm>
          <a:prstGeom prst="rect">
            <a:avLst/>
          </a:prstGeom>
        </p:spPr>
      </p:pic>
      <p:sp>
        <p:nvSpPr>
          <p:cNvPr id="5" name="TextBox 4"/>
          <p:cNvSpPr txBox="1"/>
          <p:nvPr/>
        </p:nvSpPr>
        <p:spPr>
          <a:xfrm>
            <a:off x="7516019" y="3638285"/>
            <a:ext cx="1384140" cy="215444"/>
          </a:xfrm>
          <a:prstGeom prst="rect">
            <a:avLst/>
          </a:prstGeom>
          <a:noFill/>
        </p:spPr>
        <p:txBody>
          <a:bodyPr wrap="square" rtlCol="0">
            <a:spAutoFit/>
          </a:bodyPr>
          <a:lstStyle/>
          <a:p>
            <a:pPr algn="r"/>
            <a:r>
              <a:rPr lang="en-US" sz="800" i="1" dirty="0">
                <a:solidFill>
                  <a:schemeClr val="bg1"/>
                </a:solidFill>
              </a:rPr>
              <a:t>Photo by  NREL</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8020" y="3905143"/>
            <a:ext cx="4525426" cy="2606840"/>
          </a:xfrm>
          <a:prstGeom prst="rect">
            <a:avLst/>
          </a:prstGeom>
        </p:spPr>
      </p:pic>
      <p:sp>
        <p:nvSpPr>
          <p:cNvPr id="8" name="TextBox 7"/>
          <p:cNvSpPr txBox="1"/>
          <p:nvPr/>
        </p:nvSpPr>
        <p:spPr>
          <a:xfrm>
            <a:off x="7516019" y="6189592"/>
            <a:ext cx="1384140" cy="215444"/>
          </a:xfrm>
          <a:prstGeom prst="rect">
            <a:avLst/>
          </a:prstGeom>
          <a:noFill/>
        </p:spPr>
        <p:txBody>
          <a:bodyPr wrap="square" rtlCol="0">
            <a:spAutoFit/>
          </a:bodyPr>
          <a:lstStyle/>
          <a:p>
            <a:pPr algn="r"/>
            <a:r>
              <a:rPr lang="en-US" sz="800" i="1" dirty="0">
                <a:solidFill>
                  <a:schemeClr val="bg1"/>
                </a:solidFill>
              </a:rPr>
              <a:t>Photo by  </a:t>
            </a:r>
            <a:r>
              <a:rPr lang="en-US" sz="800" i="1" dirty="0" smtClean="0">
                <a:solidFill>
                  <a:schemeClr val="bg1"/>
                </a:solidFill>
              </a:rPr>
              <a:t>PNNL</a:t>
            </a:r>
            <a:endParaRPr lang="en-US" sz="800" i="1" dirty="0">
              <a:solidFill>
                <a:schemeClr val="bg1"/>
              </a:solidFill>
            </a:endParaRPr>
          </a:p>
        </p:txBody>
      </p:sp>
    </p:spTree>
    <p:extLst>
      <p:ext uri="{BB962C8B-B14F-4D97-AF65-F5344CB8AC3E}">
        <p14:creationId xmlns:p14="http://schemas.microsoft.com/office/powerpoint/2010/main" val="19639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t>Land-Based </a:t>
            </a:r>
            <a:r>
              <a:rPr lang="en-US" sz="3600" b="1" dirty="0" smtClean="0"/>
              <a:t>Wind</a:t>
            </a:r>
            <a:endParaRPr lang="en-US" sz="3600" b="1" dirty="0"/>
          </a:p>
        </p:txBody>
      </p:sp>
      <p:sp>
        <p:nvSpPr>
          <p:cNvPr id="2" name="Content Placeholder 1"/>
          <p:cNvSpPr>
            <a:spLocks noGrp="1"/>
          </p:cNvSpPr>
          <p:nvPr>
            <p:ph sz="quarter" idx="10"/>
          </p:nvPr>
        </p:nvSpPr>
        <p:spPr>
          <a:xfrm>
            <a:off x="358211" y="1046531"/>
            <a:ext cx="6528364" cy="5370703"/>
          </a:xfrm>
        </p:spPr>
        <p:txBody>
          <a:bodyPr/>
          <a:lstStyle/>
          <a:p>
            <a:pPr marL="0" indent="0">
              <a:lnSpc>
                <a:spcPct val="105000"/>
              </a:lnSpc>
              <a:spcBef>
                <a:spcPts val="600"/>
              </a:spcBef>
              <a:spcAft>
                <a:spcPts val="600"/>
              </a:spcAft>
              <a:buNone/>
            </a:pPr>
            <a:r>
              <a:rPr lang="en-US" sz="2400" b="1" dirty="0">
                <a:solidFill>
                  <a:srgbClr val="007934"/>
                </a:solidFill>
                <a:latin typeface="+mn-lt"/>
              </a:rPr>
              <a:t>Challenges</a:t>
            </a:r>
          </a:p>
          <a:p>
            <a:pPr>
              <a:lnSpc>
                <a:spcPct val="105000"/>
              </a:lnSpc>
              <a:spcBef>
                <a:spcPts val="0"/>
              </a:spcBef>
            </a:pPr>
            <a:r>
              <a:rPr lang="en-US" sz="1600" dirty="0">
                <a:latin typeface="+mn-lt"/>
              </a:rPr>
              <a:t>I</a:t>
            </a:r>
            <a:r>
              <a:rPr lang="en-US" sz="1600" dirty="0" smtClean="0">
                <a:latin typeface="+mn-lt"/>
              </a:rPr>
              <a:t>nnovation </a:t>
            </a:r>
            <a:r>
              <a:rPr lang="en-US" sz="1600" dirty="0">
                <a:latin typeface="+mn-lt"/>
              </a:rPr>
              <a:t>needed to compete without </a:t>
            </a:r>
            <a:r>
              <a:rPr lang="en-US" sz="1600" dirty="0" smtClean="0">
                <a:latin typeface="+mn-lt"/>
              </a:rPr>
              <a:t>subsidy</a:t>
            </a:r>
            <a:endParaRPr lang="en-US" sz="1600" dirty="0">
              <a:latin typeface="+mn-lt"/>
            </a:endParaRPr>
          </a:p>
          <a:p>
            <a:pPr>
              <a:lnSpc>
                <a:spcPct val="105000"/>
              </a:lnSpc>
              <a:spcBef>
                <a:spcPts val="0"/>
              </a:spcBef>
              <a:spcAft>
                <a:spcPts val="600"/>
              </a:spcAft>
            </a:pPr>
            <a:r>
              <a:rPr lang="en-US" sz="1600" dirty="0">
                <a:latin typeface="+mn-lt"/>
              </a:rPr>
              <a:t>Siting constraints impact 100% of locations</a:t>
            </a:r>
          </a:p>
          <a:p>
            <a:pPr marL="0" indent="0">
              <a:lnSpc>
                <a:spcPct val="105000"/>
              </a:lnSpc>
              <a:spcBef>
                <a:spcPts val="600"/>
              </a:spcBef>
              <a:spcAft>
                <a:spcPts val="600"/>
              </a:spcAft>
              <a:buNone/>
            </a:pPr>
            <a:r>
              <a:rPr lang="en-US" sz="2400" b="1" dirty="0">
                <a:solidFill>
                  <a:srgbClr val="007934"/>
                </a:solidFill>
                <a:latin typeface="+mn-lt"/>
              </a:rPr>
              <a:t>Cost Reduction R&amp;D Priorities</a:t>
            </a:r>
          </a:p>
          <a:p>
            <a:pPr marL="0" indent="0">
              <a:lnSpc>
                <a:spcPct val="105000"/>
              </a:lnSpc>
              <a:spcBef>
                <a:spcPts val="0"/>
              </a:spcBef>
              <a:buNone/>
            </a:pPr>
            <a:r>
              <a:rPr lang="en-US" sz="1600" u="sng" dirty="0" smtClean="0">
                <a:solidFill>
                  <a:schemeClr val="tx1"/>
                </a:solidFill>
                <a:latin typeface="+mn-lt"/>
              </a:rPr>
              <a:t>Tall Wind</a:t>
            </a:r>
            <a:endParaRPr lang="en-US" sz="1600" dirty="0" smtClean="0">
              <a:solidFill>
                <a:schemeClr val="tx1"/>
              </a:solidFill>
              <a:latin typeface="+mn-lt"/>
            </a:endParaRPr>
          </a:p>
          <a:p>
            <a:pPr>
              <a:lnSpc>
                <a:spcPct val="105000"/>
              </a:lnSpc>
              <a:spcBef>
                <a:spcPts val="0"/>
              </a:spcBef>
            </a:pPr>
            <a:r>
              <a:rPr lang="en-US" sz="1600" dirty="0" smtClean="0">
                <a:latin typeface="+mn-lt"/>
              </a:rPr>
              <a:t>Taller </a:t>
            </a:r>
            <a:r>
              <a:rPr lang="en-US" sz="1600" dirty="0">
                <a:latin typeface="+mn-lt"/>
              </a:rPr>
              <a:t>towers and larger, lighter, more flexible rotors</a:t>
            </a:r>
          </a:p>
          <a:p>
            <a:pPr>
              <a:lnSpc>
                <a:spcPct val="105000"/>
              </a:lnSpc>
              <a:spcBef>
                <a:spcPts val="0"/>
              </a:spcBef>
            </a:pPr>
            <a:r>
              <a:rPr lang="en-US" sz="1600" dirty="0">
                <a:latin typeface="+mn-lt"/>
              </a:rPr>
              <a:t>Manufacturing and logistics innovations</a:t>
            </a:r>
            <a:br>
              <a:rPr lang="en-US" sz="1600" dirty="0">
                <a:latin typeface="+mn-lt"/>
              </a:rPr>
            </a:br>
            <a:endParaRPr lang="en-US" sz="1600" dirty="0">
              <a:latin typeface="+mn-lt"/>
            </a:endParaRPr>
          </a:p>
          <a:p>
            <a:pPr marL="0" indent="0">
              <a:lnSpc>
                <a:spcPct val="105000"/>
              </a:lnSpc>
              <a:spcBef>
                <a:spcPts val="0"/>
              </a:spcBef>
              <a:buNone/>
            </a:pPr>
            <a:r>
              <a:rPr lang="en-US" sz="1600" u="sng" dirty="0" smtClean="0">
                <a:solidFill>
                  <a:schemeClr val="tx1"/>
                </a:solidFill>
                <a:latin typeface="+mn-lt"/>
              </a:rPr>
              <a:t>Wind </a:t>
            </a:r>
            <a:r>
              <a:rPr lang="en-US" sz="1600" u="sng" dirty="0">
                <a:solidFill>
                  <a:schemeClr val="tx1"/>
                </a:solidFill>
                <a:latin typeface="+mn-lt"/>
              </a:rPr>
              <a:t>Plant </a:t>
            </a:r>
            <a:r>
              <a:rPr lang="en-US" sz="1600" u="sng" dirty="0" smtClean="0">
                <a:solidFill>
                  <a:schemeClr val="tx1"/>
                </a:solidFill>
                <a:latin typeface="+mn-lt"/>
              </a:rPr>
              <a:t>Optimization</a:t>
            </a:r>
            <a:endParaRPr lang="en-US" sz="1600" dirty="0" smtClean="0">
              <a:solidFill>
                <a:schemeClr val="tx1"/>
              </a:solidFill>
              <a:latin typeface="+mn-lt"/>
            </a:endParaRPr>
          </a:p>
          <a:p>
            <a:pPr>
              <a:lnSpc>
                <a:spcPct val="105000"/>
              </a:lnSpc>
              <a:spcBef>
                <a:spcPts val="0"/>
              </a:spcBef>
            </a:pPr>
            <a:r>
              <a:rPr lang="en-US" sz="1600" dirty="0">
                <a:latin typeface="+mn-lt"/>
              </a:rPr>
              <a:t>Wind resource science to better predict </a:t>
            </a:r>
            <a:r>
              <a:rPr lang="en-US" sz="1600" dirty="0" smtClean="0">
                <a:latin typeface="+mn-lt"/>
              </a:rPr>
              <a:t>and </a:t>
            </a:r>
            <a:r>
              <a:rPr lang="en-US" sz="1600" dirty="0">
                <a:latin typeface="+mn-lt"/>
              </a:rPr>
              <a:t>optimize performance </a:t>
            </a:r>
          </a:p>
          <a:p>
            <a:pPr>
              <a:lnSpc>
                <a:spcPct val="105000"/>
              </a:lnSpc>
              <a:spcBef>
                <a:spcPts val="0"/>
              </a:spcBef>
            </a:pPr>
            <a:r>
              <a:rPr lang="en-US" sz="1600" dirty="0">
                <a:latin typeface="+mn-lt"/>
              </a:rPr>
              <a:t>Inform design, </a:t>
            </a:r>
            <a:r>
              <a:rPr lang="en-US" sz="1600" dirty="0" smtClean="0">
                <a:latin typeface="+mn-lt"/>
              </a:rPr>
              <a:t>financing and grid </a:t>
            </a:r>
            <a:r>
              <a:rPr lang="en-US" sz="1600" dirty="0">
                <a:latin typeface="+mn-lt"/>
              </a:rPr>
              <a:t>integration</a:t>
            </a:r>
          </a:p>
          <a:p>
            <a:pPr>
              <a:lnSpc>
                <a:spcPct val="105000"/>
              </a:lnSpc>
              <a:spcBef>
                <a:spcPts val="0"/>
              </a:spcBef>
            </a:pPr>
            <a:r>
              <a:rPr lang="en-US" sz="1600" dirty="0">
                <a:latin typeface="+mn-lt"/>
              </a:rPr>
              <a:t>Controls to reduce wake effects and loads</a:t>
            </a:r>
          </a:p>
          <a:p>
            <a:pPr marL="0" indent="0">
              <a:lnSpc>
                <a:spcPct val="105000"/>
              </a:lnSpc>
              <a:spcBef>
                <a:spcPts val="600"/>
              </a:spcBef>
              <a:spcAft>
                <a:spcPts val="600"/>
              </a:spcAft>
              <a:buNone/>
            </a:pPr>
            <a:r>
              <a:rPr lang="en-US" sz="2400" b="1" dirty="0">
                <a:solidFill>
                  <a:srgbClr val="007934"/>
                </a:solidFill>
                <a:latin typeface="+mn-lt"/>
              </a:rPr>
              <a:t>Environment and Siting R&amp;D </a:t>
            </a:r>
            <a:endParaRPr lang="en-US" sz="2400" b="1" dirty="0" smtClean="0">
              <a:solidFill>
                <a:srgbClr val="007934"/>
              </a:solidFill>
              <a:latin typeface="+mn-lt"/>
            </a:endParaRPr>
          </a:p>
          <a:p>
            <a:pPr marL="342900" lvl="1" indent="-342900">
              <a:lnSpc>
                <a:spcPct val="105000"/>
              </a:lnSpc>
              <a:spcBef>
                <a:spcPts val="0"/>
              </a:spcBef>
              <a:buFont typeface="Arial" charset="0"/>
              <a:buChar char="•"/>
            </a:pPr>
            <a:r>
              <a:rPr lang="en-US" sz="1600" dirty="0"/>
              <a:t>Reduce wildlife impacts, radar interference, and </a:t>
            </a:r>
            <a:r>
              <a:rPr lang="en-US" sz="1600" dirty="0" smtClean="0"/>
              <a:t>	                 community </a:t>
            </a:r>
            <a:r>
              <a:rPr lang="en-US" sz="1600" dirty="0"/>
              <a:t>impacts</a:t>
            </a:r>
          </a:p>
          <a:p>
            <a:pPr marL="742950" lvl="2" indent="-342900">
              <a:lnSpc>
                <a:spcPct val="105000"/>
              </a:lnSpc>
              <a:spcBef>
                <a:spcPts val="0"/>
              </a:spcBef>
            </a:pPr>
            <a:r>
              <a:rPr lang="en-US" sz="1400" dirty="0"/>
              <a:t>Research to characterize risk </a:t>
            </a:r>
          </a:p>
          <a:p>
            <a:pPr marL="742950" lvl="2" indent="-342900">
              <a:lnSpc>
                <a:spcPct val="105000"/>
              </a:lnSpc>
              <a:spcBef>
                <a:spcPts val="0"/>
              </a:spcBef>
            </a:pPr>
            <a:r>
              <a:rPr lang="en-US" sz="1400" dirty="0"/>
              <a:t>Advance technologies to reduce impacts and costs</a:t>
            </a:r>
          </a:p>
          <a:p>
            <a:pPr marL="742950" lvl="2" indent="-342900">
              <a:lnSpc>
                <a:spcPct val="105000"/>
              </a:lnSpc>
              <a:spcBef>
                <a:spcPts val="0"/>
              </a:spcBef>
            </a:pPr>
            <a:r>
              <a:rPr lang="en-US" sz="1400" dirty="0"/>
              <a:t>Convening stakeholders, information synthesis, and </a:t>
            </a:r>
            <a:r>
              <a:rPr lang="en-US" sz="1400" dirty="0" smtClean="0"/>
              <a:t>dissemination.</a:t>
            </a:r>
            <a:endParaRPr lang="en-US" sz="1400" dirty="0"/>
          </a:p>
          <a:p>
            <a:pPr>
              <a:lnSpc>
                <a:spcPct val="105000"/>
              </a:lnSpc>
              <a:spcBef>
                <a:spcPts val="0"/>
              </a:spcBef>
            </a:pPr>
            <a:endParaRPr lang="en-US" sz="1600" dirty="0">
              <a:latin typeface="+mn-lt"/>
            </a:endParaRPr>
          </a:p>
        </p:txBody>
      </p:sp>
      <p:pic>
        <p:nvPicPr>
          <p:cNvPr id="1026" name="Google Shape;281;p49"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184" y="1579931"/>
            <a:ext cx="3620097" cy="202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361183" y="4204363"/>
            <a:ext cx="3620097" cy="2035679"/>
          </a:xfrm>
          <a:prstGeom prst="rect">
            <a:avLst/>
          </a:prstGeom>
        </p:spPr>
      </p:pic>
      <p:sp>
        <p:nvSpPr>
          <p:cNvPr id="4" name="TextBox 3"/>
          <p:cNvSpPr txBox="1"/>
          <p:nvPr/>
        </p:nvSpPr>
        <p:spPr>
          <a:xfrm>
            <a:off x="7597140" y="6053184"/>
            <a:ext cx="1384140" cy="215444"/>
          </a:xfrm>
          <a:prstGeom prst="rect">
            <a:avLst/>
          </a:prstGeom>
          <a:noFill/>
        </p:spPr>
        <p:txBody>
          <a:bodyPr wrap="square" rtlCol="0">
            <a:spAutoFit/>
          </a:bodyPr>
          <a:lstStyle/>
          <a:p>
            <a:pPr algn="r"/>
            <a:r>
              <a:rPr lang="en-US" sz="800" i="1" dirty="0" smtClean="0">
                <a:solidFill>
                  <a:schemeClr val="bg1"/>
                </a:solidFill>
                <a:latin typeface="+mn-lt"/>
              </a:rPr>
              <a:t>Photo by NREL</a:t>
            </a:r>
            <a:endParaRPr lang="en-US" sz="800" i="1" dirty="0">
              <a:solidFill>
                <a:schemeClr val="bg1"/>
              </a:solidFill>
              <a:latin typeface="+mn-lt"/>
            </a:endParaRPr>
          </a:p>
        </p:txBody>
      </p:sp>
      <p:sp>
        <p:nvSpPr>
          <p:cNvPr id="7" name="TextBox 6"/>
          <p:cNvSpPr txBox="1"/>
          <p:nvPr/>
        </p:nvSpPr>
        <p:spPr>
          <a:xfrm>
            <a:off x="6412992" y="3395560"/>
            <a:ext cx="2568288" cy="215444"/>
          </a:xfrm>
          <a:prstGeom prst="rect">
            <a:avLst/>
          </a:prstGeom>
          <a:noFill/>
        </p:spPr>
        <p:txBody>
          <a:bodyPr wrap="square" rtlCol="0">
            <a:spAutoFit/>
          </a:bodyPr>
          <a:lstStyle/>
          <a:p>
            <a:pPr algn="r"/>
            <a:r>
              <a:rPr lang="en-US" sz="800" i="1" dirty="0" smtClean="0">
                <a:solidFill>
                  <a:schemeClr val="bg1"/>
                </a:solidFill>
                <a:latin typeface="+mn-lt"/>
              </a:rPr>
              <a:t>Illustration by Blade Dynamics</a:t>
            </a:r>
            <a:endParaRPr lang="en-US" sz="800" i="1" dirty="0">
              <a:solidFill>
                <a:schemeClr val="bg1"/>
              </a:solidFill>
              <a:latin typeface="+mn-lt"/>
            </a:endParaRPr>
          </a:p>
        </p:txBody>
      </p:sp>
    </p:spTree>
    <p:extLst>
      <p:ext uri="{BB962C8B-B14F-4D97-AF65-F5344CB8AC3E}">
        <p14:creationId xmlns:p14="http://schemas.microsoft.com/office/powerpoint/2010/main" val="251409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3600" b="1" dirty="0"/>
              <a:t>Distributed </a:t>
            </a:r>
            <a:r>
              <a:rPr lang="en-US" sz="3600" b="1" dirty="0" smtClean="0"/>
              <a:t>Wind (kW and MW scale)</a:t>
            </a:r>
            <a:endParaRPr lang="en-US" sz="3600" b="1" dirty="0">
              <a:latin typeface="+mn-lt"/>
            </a:endParaRPr>
          </a:p>
        </p:txBody>
      </p:sp>
      <p:sp>
        <p:nvSpPr>
          <p:cNvPr id="8" name="Content Placeholder 1"/>
          <p:cNvSpPr>
            <a:spLocks noGrp="1"/>
          </p:cNvSpPr>
          <p:nvPr>
            <p:ph sz="quarter" idx="10"/>
          </p:nvPr>
        </p:nvSpPr>
        <p:spPr>
          <a:xfrm>
            <a:off x="358211" y="1046531"/>
            <a:ext cx="4965261" cy="5370703"/>
          </a:xfrm>
          <a:prstGeom prst="rect">
            <a:avLst/>
          </a:prstGeom>
        </p:spPr>
        <p:txBody>
          <a:bodyPr/>
          <a:lstStyle/>
          <a:p>
            <a:pPr marL="0" indent="0">
              <a:buNone/>
            </a:pPr>
            <a:r>
              <a:rPr lang="en-US" sz="2400" b="1" dirty="0">
                <a:solidFill>
                  <a:srgbClr val="007934"/>
                </a:solidFill>
                <a:latin typeface="+mn-lt"/>
              </a:rPr>
              <a:t>Challenges</a:t>
            </a:r>
          </a:p>
          <a:p>
            <a:pPr>
              <a:buFont typeface="Arial" panose="020B0604020202020204" pitchFamily="34" charset="0"/>
              <a:buChar char="•"/>
            </a:pPr>
            <a:r>
              <a:rPr lang="en-US" sz="1800" dirty="0">
                <a:solidFill>
                  <a:srgbClr val="000000"/>
                </a:solidFill>
                <a:latin typeface="+mn-lt"/>
              </a:rPr>
              <a:t>Significant untapped potential, especially in</a:t>
            </a:r>
            <a:br>
              <a:rPr lang="en-US" sz="1800" dirty="0">
                <a:solidFill>
                  <a:srgbClr val="000000"/>
                </a:solidFill>
                <a:latin typeface="+mn-lt"/>
              </a:rPr>
            </a:br>
            <a:r>
              <a:rPr lang="en-US" sz="1800" dirty="0">
                <a:solidFill>
                  <a:srgbClr val="000000"/>
                </a:solidFill>
                <a:latin typeface="+mn-lt"/>
              </a:rPr>
              <a:t>MW-scale, industrial applications </a:t>
            </a:r>
          </a:p>
          <a:p>
            <a:pPr>
              <a:buFont typeface="Arial" panose="020B0604020202020204" pitchFamily="34" charset="0"/>
              <a:buChar char="•"/>
            </a:pPr>
            <a:r>
              <a:rPr lang="en-US" sz="1800" dirty="0">
                <a:solidFill>
                  <a:srgbClr val="000000"/>
                </a:solidFill>
                <a:latin typeface="+mn-lt"/>
              </a:rPr>
              <a:t>Adoption impeded by hardware costs (especially at </a:t>
            </a:r>
            <a:r>
              <a:rPr lang="en-US" sz="1800" dirty="0" err="1">
                <a:solidFill>
                  <a:srgbClr val="000000"/>
                </a:solidFill>
                <a:latin typeface="+mn-lt"/>
              </a:rPr>
              <a:t>kWscale</a:t>
            </a:r>
            <a:r>
              <a:rPr lang="en-US" sz="1800" dirty="0">
                <a:solidFill>
                  <a:srgbClr val="000000"/>
                </a:solidFill>
                <a:latin typeface="+mn-lt"/>
              </a:rPr>
              <a:t>), </a:t>
            </a:r>
            <a:br>
              <a:rPr lang="en-US" sz="1800" dirty="0">
                <a:solidFill>
                  <a:srgbClr val="000000"/>
                </a:solidFill>
                <a:latin typeface="+mn-lt"/>
              </a:rPr>
            </a:br>
            <a:r>
              <a:rPr lang="en-US" sz="1800" dirty="0">
                <a:solidFill>
                  <a:srgbClr val="000000"/>
                </a:solidFill>
                <a:latin typeface="+mn-lt"/>
              </a:rPr>
              <a:t>“soft” costs, and development challenges</a:t>
            </a:r>
          </a:p>
          <a:p>
            <a:pPr>
              <a:buFont typeface="Arial" panose="020B0604020202020204" pitchFamily="34" charset="0"/>
              <a:buChar char="•"/>
            </a:pPr>
            <a:endParaRPr lang="en-US" sz="1800" dirty="0">
              <a:solidFill>
                <a:srgbClr val="000000"/>
              </a:solidFill>
              <a:latin typeface="+mn-lt"/>
            </a:endParaRPr>
          </a:p>
          <a:p>
            <a:pPr marL="0" indent="0">
              <a:lnSpc>
                <a:spcPct val="90000"/>
              </a:lnSpc>
              <a:buNone/>
            </a:pPr>
            <a:r>
              <a:rPr lang="en-US" sz="2400" b="1" dirty="0">
                <a:solidFill>
                  <a:srgbClr val="007934"/>
                </a:solidFill>
                <a:latin typeface="+mn-lt"/>
              </a:rPr>
              <a:t>Distributed Wind R&amp;D Priorities</a:t>
            </a:r>
          </a:p>
          <a:p>
            <a:pPr>
              <a:lnSpc>
                <a:spcPct val="90000"/>
              </a:lnSpc>
              <a:buFont typeface="Arial" panose="020B0604020202020204" pitchFamily="34" charset="0"/>
              <a:buChar char="•"/>
            </a:pPr>
            <a:r>
              <a:rPr lang="en-US" sz="1800" dirty="0">
                <a:solidFill>
                  <a:srgbClr val="000000"/>
                </a:solidFill>
                <a:latin typeface="+mn-lt"/>
              </a:rPr>
              <a:t>Hybrid/</a:t>
            </a:r>
            <a:r>
              <a:rPr lang="en-US" sz="1800" dirty="0" err="1">
                <a:solidFill>
                  <a:srgbClr val="000000"/>
                </a:solidFill>
                <a:latin typeface="+mn-lt"/>
              </a:rPr>
              <a:t>microgrid</a:t>
            </a:r>
            <a:r>
              <a:rPr lang="en-US" sz="1800" dirty="0">
                <a:solidFill>
                  <a:srgbClr val="000000"/>
                </a:solidFill>
                <a:latin typeface="+mn-lt"/>
              </a:rPr>
              <a:t> system integration and controls</a:t>
            </a:r>
          </a:p>
          <a:p>
            <a:pPr>
              <a:lnSpc>
                <a:spcPct val="90000"/>
              </a:lnSpc>
              <a:buFont typeface="Arial" panose="020B0604020202020204" pitchFamily="34" charset="0"/>
              <a:buChar char="•"/>
            </a:pPr>
            <a:r>
              <a:rPr lang="en-US" sz="1800" dirty="0">
                <a:solidFill>
                  <a:srgbClr val="000000"/>
                </a:solidFill>
                <a:latin typeface="+mn-lt"/>
              </a:rPr>
              <a:t>Packaged hybrid systems (</a:t>
            </a:r>
            <a:r>
              <a:rPr lang="en-US" sz="1800" dirty="0" err="1">
                <a:solidFill>
                  <a:srgbClr val="000000"/>
                </a:solidFill>
                <a:latin typeface="+mn-lt"/>
              </a:rPr>
              <a:t>wind+solar</a:t>
            </a:r>
            <a:r>
              <a:rPr lang="en-US" sz="1800" dirty="0">
                <a:solidFill>
                  <a:srgbClr val="000000"/>
                </a:solidFill>
                <a:latin typeface="+mn-lt"/>
              </a:rPr>
              <a:t>, storage, other DERs)</a:t>
            </a:r>
          </a:p>
          <a:p>
            <a:pPr>
              <a:lnSpc>
                <a:spcPct val="90000"/>
              </a:lnSpc>
              <a:buFont typeface="Arial" panose="020B0604020202020204" pitchFamily="34" charset="0"/>
              <a:buChar char="•"/>
            </a:pPr>
            <a:r>
              <a:rPr lang="en-US" sz="1800" dirty="0">
                <a:solidFill>
                  <a:srgbClr val="000000"/>
                </a:solidFill>
                <a:latin typeface="+mn-lt"/>
              </a:rPr>
              <a:t>Turbine cost reduction (kW scale)</a:t>
            </a:r>
          </a:p>
          <a:p>
            <a:pPr>
              <a:lnSpc>
                <a:spcPct val="90000"/>
              </a:lnSpc>
              <a:buFont typeface="Arial" panose="020B0604020202020204" pitchFamily="34" charset="0"/>
              <a:buChar char="•"/>
            </a:pPr>
            <a:r>
              <a:rPr lang="en-US" sz="1800" dirty="0">
                <a:solidFill>
                  <a:srgbClr val="000000"/>
                </a:solidFill>
                <a:latin typeface="+mn-lt"/>
              </a:rPr>
              <a:t>Affordable, accurate resource assessment </a:t>
            </a:r>
          </a:p>
          <a:p>
            <a:pPr>
              <a:lnSpc>
                <a:spcPct val="90000"/>
              </a:lnSpc>
              <a:buFont typeface="Arial" panose="020B0604020202020204" pitchFamily="34" charset="0"/>
              <a:buChar char="•"/>
            </a:pPr>
            <a:r>
              <a:rPr lang="en-US" sz="1800" dirty="0">
                <a:solidFill>
                  <a:srgbClr val="000000"/>
                </a:solidFill>
                <a:latin typeface="+mn-lt"/>
              </a:rPr>
              <a:t>Grid services at distributed scale</a:t>
            </a:r>
          </a:p>
          <a:p>
            <a:pPr>
              <a:lnSpc>
                <a:spcPct val="90000"/>
              </a:lnSpc>
              <a:buFont typeface="Arial" panose="020B0604020202020204" pitchFamily="34" charset="0"/>
              <a:buChar char="•"/>
            </a:pPr>
            <a:r>
              <a:rPr lang="en-US" sz="1800" dirty="0">
                <a:solidFill>
                  <a:srgbClr val="000000"/>
                </a:solidFill>
                <a:latin typeface="+mn-lt"/>
              </a:rPr>
              <a:t>Reduce balance of station costs</a:t>
            </a:r>
          </a:p>
          <a:p>
            <a:pPr>
              <a:lnSpc>
                <a:spcPct val="90000"/>
              </a:lnSpc>
              <a:buFont typeface="Arial" panose="020B0604020202020204" pitchFamily="34" charset="0"/>
              <a:buChar char="•"/>
            </a:pPr>
            <a:r>
              <a:rPr lang="en-US" sz="1800" dirty="0">
                <a:solidFill>
                  <a:srgbClr val="000000"/>
                </a:solidFill>
                <a:latin typeface="+mn-lt"/>
              </a:rPr>
              <a:t>Address barriers to adoption via standardization and best practices.</a:t>
            </a:r>
          </a:p>
          <a:p>
            <a:pPr marL="0" indent="0">
              <a:buNone/>
            </a:pPr>
            <a:r>
              <a:rPr lang="en-US" sz="1800" dirty="0">
                <a:solidFill>
                  <a:srgbClr val="000000"/>
                </a:solidFill>
                <a:latin typeface="+mn-lt"/>
              </a:rPr>
              <a:t/>
            </a:r>
            <a:br>
              <a:rPr lang="en-US" sz="1800" dirty="0">
                <a:solidFill>
                  <a:srgbClr val="000000"/>
                </a:solidFill>
                <a:latin typeface="+mn-lt"/>
              </a:rPr>
            </a:br>
            <a:endParaRPr lang="en-US" sz="1800" dirty="0">
              <a:solidFill>
                <a:srgbClr val="000000"/>
              </a:solidFill>
              <a:latin typeface="+mn-l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15543" y="947000"/>
            <a:ext cx="3676547" cy="2539150"/>
          </a:xfrm>
          <a:prstGeom prst="rect">
            <a:avLst/>
          </a:prstGeom>
        </p:spPr>
      </p:pic>
      <p:pic>
        <p:nvPicPr>
          <p:cNvPr id="5"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25508" y="3544595"/>
            <a:ext cx="3634456" cy="2284186"/>
          </a:xfrm>
          <a:prstGeom prst="rect">
            <a:avLst/>
          </a:prstGeom>
          <a:ln w="19050">
            <a:solidFill>
              <a:schemeClr val="bg1">
                <a:lumMod val="50000"/>
              </a:schemeClr>
            </a:solidFill>
          </a:ln>
        </p:spPr>
      </p:pic>
      <p:sp>
        <p:nvSpPr>
          <p:cNvPr id="6" name="TextBox 5"/>
          <p:cNvSpPr txBox="1"/>
          <p:nvPr/>
        </p:nvSpPr>
        <p:spPr>
          <a:xfrm>
            <a:off x="5225508" y="5887227"/>
            <a:ext cx="1812245" cy="630942"/>
          </a:xfrm>
          <a:prstGeom prst="rect">
            <a:avLst/>
          </a:prstGeom>
          <a:noFill/>
          <a:ln>
            <a:solidFill>
              <a:schemeClr val="tx1"/>
            </a:solidFill>
          </a:ln>
        </p:spPr>
        <p:txBody>
          <a:bodyPr wrap="square" rtlCol="0">
            <a:spAutoFit/>
          </a:bodyPr>
          <a:lstStyle/>
          <a:p>
            <a:pPr>
              <a:spcAft>
                <a:spcPts val="600"/>
              </a:spcAft>
            </a:pPr>
            <a:r>
              <a:rPr lang="en-US" sz="1600" b="1" dirty="0">
                <a:latin typeface="Franklin Gothic Book" panose="020B0503020102020204" pitchFamily="34" charset="0"/>
              </a:rPr>
              <a:t>Bergey Excel </a:t>
            </a:r>
            <a:r>
              <a:rPr lang="en-US" sz="1600" b="1" dirty="0" smtClean="0">
                <a:latin typeface="Franklin Gothic Book" panose="020B0503020102020204" pitchFamily="34" charset="0"/>
              </a:rPr>
              <a:t>10</a:t>
            </a:r>
            <a:endParaRPr lang="en-US" sz="1400" dirty="0">
              <a:latin typeface="Franklin Gothic Book" panose="020B0503020102020204" pitchFamily="34" charset="0"/>
            </a:endParaRPr>
          </a:p>
          <a:p>
            <a:pPr marL="285664" indent="-285664">
              <a:buFont typeface="Arial" panose="020B0604020202020204" pitchFamily="34" charset="0"/>
              <a:buChar char="•"/>
            </a:pPr>
            <a:r>
              <a:rPr lang="en-US" sz="1400" b="1" dirty="0">
                <a:latin typeface="Franklin Gothic Book" panose="020B0503020102020204" pitchFamily="34" charset="0"/>
              </a:rPr>
              <a:t>LCOE: 25¢/kWh </a:t>
            </a:r>
            <a:endParaRPr lang="en-US" sz="1400" dirty="0">
              <a:latin typeface="Franklin Gothic Book" panose="020B0503020102020204" pitchFamily="34" charset="0"/>
            </a:endParaRPr>
          </a:p>
        </p:txBody>
      </p:sp>
      <p:sp>
        <p:nvSpPr>
          <p:cNvPr id="9" name="TextBox 8"/>
          <p:cNvSpPr txBox="1"/>
          <p:nvPr/>
        </p:nvSpPr>
        <p:spPr>
          <a:xfrm>
            <a:off x="7135939" y="5887227"/>
            <a:ext cx="1724025" cy="630942"/>
          </a:xfrm>
          <a:prstGeom prst="rect">
            <a:avLst/>
          </a:prstGeom>
          <a:noFill/>
          <a:ln>
            <a:solidFill>
              <a:schemeClr val="tx1"/>
            </a:solidFill>
          </a:ln>
        </p:spPr>
        <p:txBody>
          <a:bodyPr wrap="square" rtlCol="0">
            <a:spAutoFit/>
          </a:bodyPr>
          <a:lstStyle/>
          <a:p>
            <a:pPr>
              <a:spcAft>
                <a:spcPts val="600"/>
              </a:spcAft>
            </a:pPr>
            <a:r>
              <a:rPr lang="en-US" sz="1600" b="1" dirty="0">
                <a:latin typeface="Franklin Gothic Book" panose="020B0503020102020204" pitchFamily="34" charset="0"/>
              </a:rPr>
              <a:t>Bergey Excel </a:t>
            </a:r>
            <a:r>
              <a:rPr lang="en-US" sz="1600" b="1" dirty="0" smtClean="0">
                <a:latin typeface="Franklin Gothic Book" panose="020B0503020102020204" pitchFamily="34" charset="0"/>
              </a:rPr>
              <a:t>15</a:t>
            </a:r>
            <a:endParaRPr lang="en-US" sz="1400" dirty="0">
              <a:latin typeface="Franklin Gothic Book" panose="020B0503020102020204" pitchFamily="34" charset="0"/>
            </a:endParaRPr>
          </a:p>
          <a:p>
            <a:pPr marL="285664" indent="-285664">
              <a:buFont typeface="Arial" panose="020B0604020202020204" pitchFamily="34" charset="0"/>
              <a:buChar char="•"/>
            </a:pPr>
            <a:r>
              <a:rPr lang="en-US" sz="1400" b="1" dirty="0">
                <a:latin typeface="Franklin Gothic Book" panose="020B0503020102020204" pitchFamily="34" charset="0"/>
              </a:rPr>
              <a:t>LCOE: 12¢/kWh </a:t>
            </a:r>
          </a:p>
        </p:txBody>
      </p:sp>
    </p:spTree>
    <p:extLst>
      <p:ext uri="{BB962C8B-B14F-4D97-AF65-F5344CB8AC3E}">
        <p14:creationId xmlns:p14="http://schemas.microsoft.com/office/powerpoint/2010/main" val="645007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dirty="0" smtClean="0">
                <a:solidFill>
                  <a:srgbClr val="00853F"/>
                </a:solidFill>
                <a:cs typeface="Arial" panose="020B0604020202020204" pitchFamily="34" charset="0"/>
              </a:rPr>
              <a:t>Systems Integration</a:t>
            </a:r>
            <a:endParaRPr lang="en-US" sz="3600" b="1" dirty="0">
              <a:latin typeface="+mn-lt"/>
            </a:endParaRPr>
          </a:p>
        </p:txBody>
      </p:sp>
      <p:sp>
        <p:nvSpPr>
          <p:cNvPr id="4" name="Content Placeholder 3">
            <a:extLst>
              <a:ext uri="{FF2B5EF4-FFF2-40B4-BE49-F238E27FC236}">
                <a16:creationId xmlns:a16="http://schemas.microsoft.com/office/drawing/2014/main" id="{70BD16B5-F2ED-4272-B7F9-8E97A41E7810}"/>
              </a:ext>
            </a:extLst>
          </p:cNvPr>
          <p:cNvSpPr>
            <a:spLocks noGrp="1"/>
          </p:cNvSpPr>
          <p:nvPr>
            <p:ph sz="quarter" idx="10"/>
          </p:nvPr>
        </p:nvSpPr>
        <p:spPr>
          <a:xfrm>
            <a:off x="358211" y="1046531"/>
            <a:ext cx="5086623" cy="5370703"/>
          </a:xfrm>
        </p:spPr>
        <p:txBody>
          <a:bodyPr>
            <a:noAutofit/>
          </a:bodyPr>
          <a:lstStyle/>
          <a:p>
            <a:pPr marL="0" indent="0">
              <a:spcBef>
                <a:spcPts val="600"/>
              </a:spcBef>
              <a:spcAft>
                <a:spcPts val="1200"/>
              </a:spcAft>
              <a:buNone/>
            </a:pPr>
            <a:r>
              <a:rPr lang="en-US" sz="2400" b="1" dirty="0">
                <a:solidFill>
                  <a:srgbClr val="007934"/>
                </a:solidFill>
                <a:latin typeface="+mn-lt"/>
                <a:ea typeface="Times New Roman" panose="02020603050405020304" pitchFamily="18" charset="0"/>
                <a:cs typeface="Times New Roman" panose="02020603050405020304" pitchFamily="18" charset="0"/>
              </a:rPr>
              <a:t>Challenges</a:t>
            </a:r>
          </a:p>
          <a:p>
            <a:pPr>
              <a:lnSpc>
                <a:spcPct val="110000"/>
              </a:lnSpc>
              <a:spcBef>
                <a:spcPct val="0"/>
              </a:spcBef>
              <a:buFont typeface="Arial" panose="020B0604020202020204" pitchFamily="34" charset="0"/>
              <a:buChar char="•"/>
            </a:pPr>
            <a:r>
              <a:rPr lang="en-US" sz="1800" dirty="0">
                <a:solidFill>
                  <a:schemeClr val="tx1"/>
                </a:solidFill>
                <a:latin typeface="+mn-lt"/>
                <a:ea typeface="Times New Roman" panose="02020603050405020304" pitchFamily="18" charset="0"/>
                <a:cs typeface="Times New Roman" panose="02020603050405020304" pitchFamily="18" charset="0"/>
              </a:rPr>
              <a:t>Increased wind penetration demands greater grid flexibility and </a:t>
            </a:r>
            <a:r>
              <a:rPr lang="en-US" sz="1800" dirty="0" smtClean="0">
                <a:solidFill>
                  <a:schemeClr val="tx1"/>
                </a:solidFill>
                <a:latin typeface="+mn-lt"/>
                <a:ea typeface="Times New Roman" panose="02020603050405020304" pitchFamily="18" charset="0"/>
                <a:cs typeface="Times New Roman" panose="02020603050405020304" pitchFamily="18" charset="0"/>
              </a:rPr>
              <a:t>reliability</a:t>
            </a:r>
            <a:endParaRPr lang="en-US" sz="1800" dirty="0">
              <a:solidFill>
                <a:schemeClr val="tx1"/>
              </a:solidFill>
              <a:latin typeface="+mn-lt"/>
              <a:ea typeface="Times New Roman" panose="02020603050405020304" pitchFamily="18" charset="0"/>
              <a:cs typeface="Times New Roman" panose="02020603050405020304" pitchFamily="18" charset="0"/>
            </a:endParaRPr>
          </a:p>
          <a:p>
            <a:pPr>
              <a:lnSpc>
                <a:spcPct val="110000"/>
              </a:lnSpc>
              <a:spcBef>
                <a:spcPct val="0"/>
              </a:spcBef>
              <a:buFont typeface="Arial" panose="020B0604020202020204" pitchFamily="34" charset="0"/>
              <a:buChar char="•"/>
            </a:pPr>
            <a:r>
              <a:rPr lang="en-US" sz="1800" dirty="0">
                <a:solidFill>
                  <a:schemeClr val="tx1"/>
                </a:solidFill>
                <a:latin typeface="+mn-lt"/>
                <a:ea typeface="Times New Roman" panose="02020603050405020304" pitchFamily="18" charset="0"/>
                <a:cs typeface="Times New Roman" panose="02020603050405020304" pitchFamily="18" charset="0"/>
              </a:rPr>
              <a:t>Inverter-based generation raises grid stability and resiliency </a:t>
            </a:r>
            <a:r>
              <a:rPr lang="en-US" sz="1800" dirty="0" smtClean="0">
                <a:solidFill>
                  <a:schemeClr val="tx1"/>
                </a:solidFill>
                <a:latin typeface="+mn-lt"/>
                <a:ea typeface="Times New Roman" panose="02020603050405020304" pitchFamily="18" charset="0"/>
                <a:cs typeface="Times New Roman" panose="02020603050405020304" pitchFamily="18" charset="0"/>
              </a:rPr>
              <a:t>concerns</a:t>
            </a:r>
          </a:p>
          <a:p>
            <a:pPr>
              <a:lnSpc>
                <a:spcPct val="110000"/>
              </a:lnSpc>
              <a:spcBef>
                <a:spcPct val="0"/>
              </a:spcBef>
              <a:buFont typeface="Arial" panose="020B0604020202020204" pitchFamily="34" charset="0"/>
              <a:buChar char="•"/>
            </a:pPr>
            <a:r>
              <a:rPr lang="en-US" sz="1800" dirty="0" smtClean="0">
                <a:solidFill>
                  <a:schemeClr val="tx1"/>
                </a:solidFill>
                <a:latin typeface="+mn-lt"/>
                <a:ea typeface="Times New Roman" panose="02020603050405020304" pitchFamily="18" charset="0"/>
                <a:cs typeface="Times New Roman" panose="02020603050405020304" pitchFamily="18" charset="0"/>
              </a:rPr>
              <a:t>Digitization </a:t>
            </a:r>
            <a:r>
              <a:rPr lang="en-US" sz="1800" dirty="0">
                <a:solidFill>
                  <a:schemeClr val="tx1"/>
                </a:solidFill>
                <a:latin typeface="+mn-lt"/>
                <a:ea typeface="Times New Roman" panose="02020603050405020304" pitchFamily="18" charset="0"/>
                <a:cs typeface="Times New Roman" panose="02020603050405020304" pitchFamily="18" charset="0"/>
              </a:rPr>
              <a:t>increases risk of </a:t>
            </a:r>
            <a:r>
              <a:rPr lang="en-US" sz="1800" dirty="0" smtClean="0">
                <a:solidFill>
                  <a:schemeClr val="tx1"/>
                </a:solidFill>
                <a:latin typeface="+mn-lt"/>
                <a:ea typeface="Times New Roman" panose="02020603050405020304" pitchFamily="18" charset="0"/>
                <a:cs typeface="Times New Roman" panose="02020603050405020304" pitchFamily="18" charset="0"/>
              </a:rPr>
              <a:t>cyberattack</a:t>
            </a:r>
          </a:p>
          <a:p>
            <a:pPr marL="0" indent="0">
              <a:lnSpc>
                <a:spcPct val="110000"/>
              </a:lnSpc>
              <a:spcBef>
                <a:spcPct val="0"/>
              </a:spcBef>
              <a:buNone/>
            </a:pPr>
            <a:endParaRPr lang="en-US" sz="1800" b="1" u="sng" dirty="0">
              <a:solidFill>
                <a:schemeClr val="tx1"/>
              </a:solidFill>
              <a:latin typeface="+mn-lt"/>
              <a:ea typeface="Times New Roman" panose="02020603050405020304" pitchFamily="18" charset="0"/>
              <a:cs typeface="Times New Roman" panose="02020603050405020304" pitchFamily="18" charset="0"/>
            </a:endParaRPr>
          </a:p>
          <a:p>
            <a:pPr marL="0" indent="0">
              <a:spcBef>
                <a:spcPts val="600"/>
              </a:spcBef>
              <a:spcAft>
                <a:spcPts val="1200"/>
              </a:spcAft>
              <a:buNone/>
            </a:pPr>
            <a:r>
              <a:rPr lang="en-US" sz="2400" b="1" dirty="0" smtClean="0">
                <a:solidFill>
                  <a:srgbClr val="007934"/>
                </a:solidFill>
                <a:latin typeface="+mn-lt"/>
                <a:ea typeface="Times New Roman" panose="02020603050405020304" pitchFamily="18" charset="0"/>
                <a:cs typeface="Times New Roman" panose="02020603050405020304" pitchFamily="18" charset="0"/>
              </a:rPr>
              <a:t>Systems </a:t>
            </a:r>
            <a:r>
              <a:rPr lang="en-US" sz="2400" b="1" dirty="0">
                <a:solidFill>
                  <a:srgbClr val="007934"/>
                </a:solidFill>
                <a:latin typeface="+mn-lt"/>
                <a:ea typeface="Times New Roman" panose="02020603050405020304" pitchFamily="18" charset="0"/>
                <a:cs typeface="Times New Roman" panose="02020603050405020304" pitchFamily="18" charset="0"/>
              </a:rPr>
              <a:t>Integration R&amp;D Priorities</a:t>
            </a:r>
          </a:p>
          <a:p>
            <a:pPr>
              <a:lnSpc>
                <a:spcPct val="110000"/>
              </a:lnSpc>
              <a:spcBef>
                <a:spcPts val="0"/>
              </a:spcBef>
              <a:spcAft>
                <a:spcPts val="0"/>
              </a:spcAft>
              <a:buFont typeface="Arial" panose="020B0604020202020204" pitchFamily="34" charset="0"/>
              <a:buChar char="•"/>
            </a:pPr>
            <a:r>
              <a:rPr lang="en-US" sz="1800" dirty="0" smtClean="0">
                <a:solidFill>
                  <a:schemeClr val="tx1"/>
                </a:solidFill>
                <a:latin typeface="+mn-lt"/>
                <a:ea typeface="Times New Roman" panose="02020603050405020304" pitchFamily="18" charset="0"/>
                <a:cs typeface="Times New Roman" panose="02020603050405020304" pitchFamily="18" charset="0"/>
              </a:rPr>
              <a:t>DOE </a:t>
            </a:r>
            <a:r>
              <a:rPr lang="en-US" sz="1800" dirty="0">
                <a:solidFill>
                  <a:schemeClr val="tx1"/>
                </a:solidFill>
                <a:latin typeface="+mn-lt"/>
                <a:ea typeface="Times New Roman" panose="02020603050405020304" pitchFamily="18" charset="0"/>
                <a:cs typeface="Times New Roman" panose="02020603050405020304" pitchFamily="18" charset="0"/>
              </a:rPr>
              <a:t>Energy Storage Grand </a:t>
            </a:r>
            <a:r>
              <a:rPr lang="en-US" sz="1800" dirty="0" smtClean="0">
                <a:solidFill>
                  <a:schemeClr val="tx1"/>
                </a:solidFill>
                <a:latin typeface="+mn-lt"/>
                <a:ea typeface="Times New Roman" panose="02020603050405020304" pitchFamily="18" charset="0"/>
                <a:cs typeface="Times New Roman" panose="02020603050405020304" pitchFamily="18" charset="0"/>
              </a:rPr>
              <a:t>Challenge</a:t>
            </a:r>
          </a:p>
          <a:p>
            <a:pPr>
              <a:lnSpc>
                <a:spcPct val="110000"/>
              </a:lnSpc>
              <a:spcBef>
                <a:spcPts val="0"/>
              </a:spcBef>
              <a:spcAft>
                <a:spcPts val="0"/>
              </a:spcAft>
              <a:buFont typeface="Arial" panose="020B0604020202020204" pitchFamily="34" charset="0"/>
              <a:buChar char="•"/>
            </a:pPr>
            <a:r>
              <a:rPr lang="en-US" sz="1800" dirty="0" smtClean="0">
                <a:solidFill>
                  <a:schemeClr val="tx1"/>
                </a:solidFill>
                <a:latin typeface="+mn-lt"/>
                <a:ea typeface="Times New Roman" panose="02020603050405020304" pitchFamily="18" charset="0"/>
                <a:cs typeface="Times New Roman" panose="02020603050405020304" pitchFamily="18" charset="0"/>
              </a:rPr>
              <a:t>Provision </a:t>
            </a:r>
            <a:r>
              <a:rPr lang="en-US" sz="1800" dirty="0">
                <a:solidFill>
                  <a:schemeClr val="tx1"/>
                </a:solidFill>
                <a:latin typeface="+mn-lt"/>
                <a:ea typeface="Times New Roman" panose="02020603050405020304" pitchFamily="18" charset="0"/>
                <a:cs typeface="Times New Roman" panose="02020603050405020304" pitchFamily="18" charset="0"/>
              </a:rPr>
              <a:t>of grid services from wind</a:t>
            </a:r>
          </a:p>
          <a:p>
            <a:pPr>
              <a:lnSpc>
                <a:spcPct val="110000"/>
              </a:lnSpc>
              <a:spcBef>
                <a:spcPts val="0"/>
              </a:spcBef>
              <a:spcAft>
                <a:spcPts val="0"/>
              </a:spcAft>
              <a:buFont typeface="Arial" panose="020B0604020202020204" pitchFamily="34" charset="0"/>
              <a:buChar char="•"/>
            </a:pPr>
            <a:r>
              <a:rPr lang="en-US" sz="1800" dirty="0">
                <a:solidFill>
                  <a:schemeClr val="tx1"/>
                </a:solidFill>
                <a:latin typeface="+mn-lt"/>
                <a:ea typeface="Times New Roman" panose="02020603050405020304" pitchFamily="18" charset="0"/>
                <a:cs typeface="Times New Roman" panose="02020603050405020304" pitchFamily="18" charset="0"/>
              </a:rPr>
              <a:t>Enabling technologies for offshore wind integration</a:t>
            </a:r>
          </a:p>
          <a:p>
            <a:pPr>
              <a:lnSpc>
                <a:spcPct val="110000"/>
              </a:lnSpc>
              <a:spcBef>
                <a:spcPts val="0"/>
              </a:spcBef>
              <a:spcAft>
                <a:spcPts val="0"/>
              </a:spcAft>
              <a:buFont typeface="Arial" panose="020B0604020202020204" pitchFamily="34" charset="0"/>
              <a:buChar char="•"/>
            </a:pPr>
            <a:r>
              <a:rPr lang="en-US" sz="1800" dirty="0">
                <a:solidFill>
                  <a:schemeClr val="tx1"/>
                </a:solidFill>
                <a:latin typeface="+mn-lt"/>
                <a:ea typeface="Times New Roman" panose="02020603050405020304" pitchFamily="18" charset="0"/>
                <a:cs typeface="Times New Roman" panose="02020603050405020304" pitchFamily="18" charset="0"/>
              </a:rPr>
              <a:t>Resilient wind plants that detect, respond to, and recover from </a:t>
            </a:r>
            <a:r>
              <a:rPr lang="en-US" sz="1800" dirty="0" smtClean="0">
                <a:solidFill>
                  <a:schemeClr val="tx1"/>
                </a:solidFill>
                <a:latin typeface="+mn-lt"/>
                <a:ea typeface="Times New Roman" panose="02020603050405020304" pitchFamily="18" charset="0"/>
                <a:cs typeface="Times New Roman" panose="02020603050405020304" pitchFamily="18" charset="0"/>
              </a:rPr>
              <a:t>cyber-attacks.</a:t>
            </a:r>
            <a:endParaRPr lang="en-US" sz="1800" dirty="0">
              <a:solidFill>
                <a:schemeClr val="tx1"/>
              </a:solidFill>
              <a:latin typeface="+mn-lt"/>
              <a:ea typeface="Calibri" panose="020F0502020204030204" pitchFamily="34" charset="0"/>
              <a:cs typeface="Calibri" panose="020F0502020204030204" pitchFamily="34" charset="0"/>
            </a:endParaRPr>
          </a:p>
        </p:txBody>
      </p:sp>
      <p:pic>
        <p:nvPicPr>
          <p:cNvPr id="6" name="Picture 2"/>
          <p:cNvPicPr>
            <a:picLocks noChangeAspect="1"/>
          </p:cNvPicPr>
          <p:nvPr/>
        </p:nvPicPr>
        <p:blipFill>
          <a:blip r:embed="rId3" cstate="print"/>
          <a:stretch>
            <a:fillRect/>
          </a:stretch>
        </p:blipFill>
        <p:spPr>
          <a:xfrm>
            <a:off x="5579820" y="801259"/>
            <a:ext cx="3429194" cy="2792763"/>
          </a:xfrm>
          <a:prstGeom prst="rect">
            <a:avLst/>
          </a:prstGeom>
          <a:ln>
            <a:noFill/>
          </a:ln>
        </p:spPr>
      </p:pic>
      <p:sp>
        <p:nvSpPr>
          <p:cNvPr id="10" name="Rectangle 9"/>
          <p:cNvSpPr/>
          <p:nvPr/>
        </p:nvSpPr>
        <p:spPr>
          <a:xfrm>
            <a:off x="5579820" y="3594022"/>
            <a:ext cx="3429194" cy="2970552"/>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stretch>
            <a:fillRect/>
          </a:stretch>
        </p:blipFill>
        <p:spPr>
          <a:xfrm>
            <a:off x="5715441" y="3675642"/>
            <a:ext cx="3162581" cy="2837263"/>
          </a:xfrm>
          <a:prstGeom prst="rect">
            <a:avLst/>
          </a:prstGeom>
        </p:spPr>
      </p:pic>
    </p:spTree>
    <p:extLst>
      <p:ext uri="{BB962C8B-B14F-4D97-AF65-F5344CB8AC3E}">
        <p14:creationId xmlns:p14="http://schemas.microsoft.com/office/powerpoint/2010/main" val="390768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46241A-4B95-4FF8-9B3B-07B2DBFC95C8}"/>
              </a:ext>
            </a:extLst>
          </p:cNvPr>
          <p:cNvSpPr>
            <a:spLocks noGrp="1"/>
          </p:cNvSpPr>
          <p:nvPr>
            <p:ph type="title"/>
          </p:nvPr>
        </p:nvSpPr>
        <p:spPr/>
        <p:txBody>
          <a:bodyPr/>
          <a:lstStyle/>
          <a:p>
            <a:r>
              <a:rPr lang="en-US" sz="3600" b="1" dirty="0"/>
              <a:t>Data Analysis &amp; </a:t>
            </a:r>
            <a:r>
              <a:rPr lang="en-US" sz="3600" b="1" dirty="0" smtClean="0"/>
              <a:t>Modeling</a:t>
            </a:r>
            <a:endParaRPr lang="en-US" sz="3600" b="1" dirty="0"/>
          </a:p>
        </p:txBody>
      </p:sp>
      <p:sp>
        <p:nvSpPr>
          <p:cNvPr id="7" name="Content Placeholder 1"/>
          <p:cNvSpPr>
            <a:spLocks noGrp="1"/>
          </p:cNvSpPr>
          <p:nvPr>
            <p:ph sz="quarter" idx="10"/>
          </p:nvPr>
        </p:nvSpPr>
        <p:spPr>
          <a:xfrm>
            <a:off x="358211" y="916826"/>
            <a:ext cx="4264074" cy="5609704"/>
          </a:xfrm>
          <a:prstGeom prst="rect">
            <a:avLst/>
          </a:prstGeom>
        </p:spPr>
        <p:txBody>
          <a:bodyPr>
            <a:noAutofit/>
          </a:bodyPr>
          <a:lstStyle/>
          <a:p>
            <a:pPr marL="0" lvl="0" indent="0">
              <a:spcBef>
                <a:spcPts val="600"/>
              </a:spcBef>
              <a:spcAft>
                <a:spcPts val="600"/>
              </a:spcAft>
              <a:buNone/>
            </a:pPr>
            <a:r>
              <a:rPr lang="en-US" sz="2400" b="1" dirty="0" smtClean="0">
                <a:solidFill>
                  <a:srgbClr val="007934"/>
                </a:solidFill>
                <a:latin typeface="+mn-lt"/>
              </a:rPr>
              <a:t>Challenges</a:t>
            </a:r>
            <a:endParaRPr lang="en-US" sz="2400" b="1" dirty="0">
              <a:solidFill>
                <a:srgbClr val="007934"/>
              </a:solidFill>
              <a:latin typeface="+mn-lt"/>
            </a:endParaRPr>
          </a:p>
          <a:p>
            <a:pPr>
              <a:spcBef>
                <a:spcPts val="600"/>
              </a:spcBef>
              <a:spcAft>
                <a:spcPts val="600"/>
              </a:spcAft>
            </a:pPr>
            <a:r>
              <a:rPr lang="en-US" sz="1700" dirty="0">
                <a:solidFill>
                  <a:schemeClr val="tx1"/>
                </a:solidFill>
                <a:latin typeface="+mn-lt"/>
              </a:rPr>
              <a:t>Identify and understand the most promising technology opportunities and R&amp;D pathways</a:t>
            </a:r>
          </a:p>
          <a:p>
            <a:pPr>
              <a:spcBef>
                <a:spcPts val="600"/>
              </a:spcBef>
              <a:spcAft>
                <a:spcPts val="600"/>
              </a:spcAft>
            </a:pPr>
            <a:r>
              <a:rPr lang="en-US" sz="1700" dirty="0">
                <a:solidFill>
                  <a:schemeClr val="tx1"/>
                </a:solidFill>
                <a:latin typeface="+mn-lt"/>
              </a:rPr>
              <a:t>A</a:t>
            </a:r>
            <a:r>
              <a:rPr lang="en-US" sz="1700" dirty="0" smtClean="0">
                <a:solidFill>
                  <a:schemeClr val="tx1"/>
                </a:solidFill>
                <a:latin typeface="+mn-lt"/>
              </a:rPr>
              <a:t>nalyze </a:t>
            </a:r>
            <a:r>
              <a:rPr lang="en-US" sz="1700" dirty="0">
                <a:solidFill>
                  <a:schemeClr val="tx1"/>
                </a:solidFill>
                <a:latin typeface="+mn-lt"/>
              </a:rPr>
              <a:t>and compare multiple technology alternatives against varied future scenarios</a:t>
            </a:r>
          </a:p>
          <a:p>
            <a:pPr>
              <a:spcBef>
                <a:spcPts val="600"/>
              </a:spcBef>
              <a:spcAft>
                <a:spcPts val="600"/>
              </a:spcAft>
            </a:pPr>
            <a:r>
              <a:rPr lang="en-US" sz="1700" dirty="0" smtClean="0">
                <a:solidFill>
                  <a:schemeClr val="tx1"/>
                </a:solidFill>
                <a:latin typeface="+mn-lt"/>
              </a:rPr>
              <a:t>Need robust empirical data</a:t>
            </a:r>
          </a:p>
          <a:p>
            <a:pPr marL="0" indent="0">
              <a:spcBef>
                <a:spcPts val="600"/>
              </a:spcBef>
              <a:spcAft>
                <a:spcPts val="600"/>
              </a:spcAft>
              <a:buNone/>
            </a:pPr>
            <a:r>
              <a:rPr lang="en-US" sz="2400" b="1" dirty="0" smtClean="0">
                <a:solidFill>
                  <a:srgbClr val="007934"/>
                </a:solidFill>
                <a:latin typeface="+mn-lt"/>
              </a:rPr>
              <a:t>Analytical</a:t>
            </a:r>
            <a:r>
              <a:rPr lang="en-US" sz="2400" b="1" dirty="0">
                <a:solidFill>
                  <a:srgbClr val="007934"/>
                </a:solidFill>
                <a:latin typeface="+mn-lt"/>
              </a:rPr>
              <a:t> Priorities</a:t>
            </a:r>
          </a:p>
          <a:p>
            <a:pPr>
              <a:spcBef>
                <a:spcPts val="600"/>
              </a:spcBef>
              <a:spcAft>
                <a:spcPts val="600"/>
              </a:spcAft>
            </a:pPr>
            <a:r>
              <a:rPr lang="en-US" sz="1700" dirty="0">
                <a:solidFill>
                  <a:schemeClr val="tx1"/>
                </a:solidFill>
                <a:latin typeface="+mn-lt"/>
              </a:rPr>
              <a:t>R&amp;D </a:t>
            </a:r>
            <a:r>
              <a:rPr lang="en-US" sz="1700" dirty="0" smtClean="0">
                <a:solidFill>
                  <a:schemeClr val="tx1"/>
                </a:solidFill>
                <a:latin typeface="+mn-lt"/>
              </a:rPr>
              <a:t>pathway assessments to </a:t>
            </a:r>
            <a:r>
              <a:rPr lang="en-US" sz="1700" dirty="0">
                <a:solidFill>
                  <a:schemeClr val="tx1"/>
                </a:solidFill>
                <a:latin typeface="+mn-lt"/>
              </a:rPr>
              <a:t>find the most promising </a:t>
            </a:r>
            <a:r>
              <a:rPr lang="en-US" sz="1700" dirty="0" smtClean="0">
                <a:solidFill>
                  <a:schemeClr val="tx1"/>
                </a:solidFill>
                <a:latin typeface="+mn-lt"/>
              </a:rPr>
              <a:t>areas for </a:t>
            </a:r>
            <a:r>
              <a:rPr lang="en-US" sz="1700" dirty="0">
                <a:solidFill>
                  <a:schemeClr val="tx1"/>
                </a:solidFill>
                <a:latin typeface="+mn-lt"/>
              </a:rPr>
              <a:t>federal R&amp;D </a:t>
            </a:r>
            <a:r>
              <a:rPr lang="en-US" sz="1700" dirty="0" smtClean="0">
                <a:solidFill>
                  <a:schemeClr val="tx1"/>
                </a:solidFill>
                <a:latin typeface="+mn-lt"/>
              </a:rPr>
              <a:t>investment</a:t>
            </a:r>
            <a:endParaRPr lang="en-US" sz="1700" u="sng" dirty="0">
              <a:solidFill>
                <a:schemeClr val="tx1"/>
              </a:solidFill>
              <a:latin typeface="+mn-lt"/>
            </a:endParaRPr>
          </a:p>
          <a:p>
            <a:pPr>
              <a:spcBef>
                <a:spcPts val="600"/>
              </a:spcBef>
              <a:spcAft>
                <a:spcPts val="600"/>
              </a:spcAft>
            </a:pPr>
            <a:r>
              <a:rPr lang="en-US" sz="1700" dirty="0" smtClean="0">
                <a:solidFill>
                  <a:schemeClr val="tx1"/>
                </a:solidFill>
                <a:latin typeface="+mn-lt"/>
              </a:rPr>
              <a:t>Maintain quantitative </a:t>
            </a:r>
            <a:r>
              <a:rPr lang="en-US" sz="1700" dirty="0">
                <a:solidFill>
                  <a:schemeClr val="tx1"/>
                </a:solidFill>
                <a:latin typeface="+mn-lt"/>
              </a:rPr>
              <a:t>benchmarks of wind technology </a:t>
            </a:r>
            <a:r>
              <a:rPr lang="en-US" sz="1700" dirty="0" smtClean="0">
                <a:solidFill>
                  <a:schemeClr val="tx1"/>
                </a:solidFill>
                <a:latin typeface="+mn-lt"/>
              </a:rPr>
              <a:t>trends</a:t>
            </a:r>
          </a:p>
          <a:p>
            <a:pPr>
              <a:spcBef>
                <a:spcPts val="600"/>
              </a:spcBef>
              <a:spcAft>
                <a:spcPts val="600"/>
              </a:spcAft>
            </a:pPr>
            <a:r>
              <a:rPr lang="en-US" sz="1700" dirty="0" smtClean="0">
                <a:solidFill>
                  <a:schemeClr val="tx1"/>
                </a:solidFill>
                <a:latin typeface="+mn-lt"/>
              </a:rPr>
              <a:t>Provide </a:t>
            </a:r>
            <a:r>
              <a:rPr lang="en-US" sz="1700" dirty="0">
                <a:solidFill>
                  <a:schemeClr val="tx1"/>
                </a:solidFill>
                <a:latin typeface="+mn-lt"/>
              </a:rPr>
              <a:t>insight into wind’s potential role in various potential energy </a:t>
            </a:r>
            <a:r>
              <a:rPr lang="en-US" sz="1700" dirty="0" smtClean="0">
                <a:solidFill>
                  <a:schemeClr val="tx1"/>
                </a:solidFill>
                <a:latin typeface="+mn-lt"/>
              </a:rPr>
              <a:t>futures.</a:t>
            </a:r>
            <a:endParaRPr lang="en-US" sz="1700" dirty="0">
              <a:solidFill>
                <a:schemeClr val="tx1"/>
              </a:solidFill>
              <a:latin typeface="+mn-lt"/>
            </a:endParaRPr>
          </a:p>
        </p:txBody>
      </p:sp>
      <p:grpSp>
        <p:nvGrpSpPr>
          <p:cNvPr id="4" name="Group 3"/>
          <p:cNvGrpSpPr/>
          <p:nvPr/>
        </p:nvGrpSpPr>
        <p:grpSpPr>
          <a:xfrm>
            <a:off x="4624497" y="1351641"/>
            <a:ext cx="3312596" cy="4935888"/>
            <a:chOff x="4852416" y="-155676"/>
            <a:chExt cx="3457307" cy="6460592"/>
          </a:xfrm>
        </p:grpSpPr>
        <p:pic>
          <p:nvPicPr>
            <p:cNvPr id="6" name="Picture 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52416" y="-155676"/>
              <a:ext cx="3457305" cy="31414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68209" y="3072384"/>
              <a:ext cx="3441514" cy="3232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9" name="Rectangle 4"/>
          <p:cNvSpPr>
            <a:spLocks noChangeArrowheads="1"/>
          </p:cNvSpPr>
          <p:nvPr/>
        </p:nvSpPr>
        <p:spPr bwMode="auto">
          <a:xfrm>
            <a:off x="7939303" y="1605417"/>
            <a:ext cx="12130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200" dirty="0" smtClean="0">
                <a:latin typeface="Calibri" panose="020F0502020204030204" pitchFamily="34" charset="0"/>
                <a:ea typeface="Calibri" panose="020F0502020204030204" pitchFamily="34" charset="0"/>
                <a:cs typeface="Times New Roman" panose="02020603050405020304" pitchFamily="18" charset="0"/>
              </a:rPr>
              <a:t>Various </a:t>
            </a:r>
            <a:r>
              <a:rPr lang="en-US" altLang="en-US" sz="1200" dirty="0">
                <a:latin typeface="Calibri" panose="020F0502020204030204" pitchFamily="34" charset="0"/>
                <a:ea typeface="Calibri" panose="020F0502020204030204" pitchFamily="34" charset="0"/>
                <a:cs typeface="Times New Roman" panose="02020603050405020304" pitchFamily="18" charset="0"/>
              </a:rPr>
              <a:t>future wind LCOE trajectories from the literature</a:t>
            </a:r>
            <a:endParaRPr lang="en-US" altLang="en-US" sz="12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ndParaRPr>
          </a:p>
        </p:txBody>
      </p:sp>
      <p:sp>
        <p:nvSpPr>
          <p:cNvPr id="3" name="Rectangle 2"/>
          <p:cNvSpPr/>
          <p:nvPr/>
        </p:nvSpPr>
        <p:spPr>
          <a:xfrm>
            <a:off x="7937092" y="3750935"/>
            <a:ext cx="1206908" cy="830997"/>
          </a:xfrm>
          <a:prstGeom prst="rect">
            <a:avLst/>
          </a:prstGeom>
        </p:spPr>
        <p:txBody>
          <a:bodyPr wrap="square">
            <a:spAutoFit/>
          </a:bodyPr>
          <a:lstStyle/>
          <a:p>
            <a:r>
              <a:rPr lang="en-US" alt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Associated </a:t>
            </a:r>
            <a:r>
              <a:rPr lang="en-US" alt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wind deployment in scenario analysis</a:t>
            </a:r>
            <a:endParaRPr lang="en-US" sz="1200" dirty="0"/>
          </a:p>
        </p:txBody>
      </p:sp>
    </p:spTree>
    <p:extLst>
      <p:ext uri="{BB962C8B-B14F-4D97-AF65-F5344CB8AC3E}">
        <p14:creationId xmlns:p14="http://schemas.microsoft.com/office/powerpoint/2010/main" val="4161336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8E59A0A2C3B4CB77ED21674483292" ma:contentTypeVersion="24" ma:contentTypeDescription="Create a new document." ma:contentTypeScope="" ma:versionID="189ba1344a66a44dbd162ad1a510de17">
  <xsd:schema xmlns:xsd="http://www.w3.org/2001/XMLSchema" xmlns:xs="http://www.w3.org/2001/XMLSchema" xmlns:p="http://schemas.microsoft.com/office/2006/metadata/properties" xmlns:ns2="c6d9b406-8ab6-4e35-b189-c607f551e6ff" xmlns:ns3="af501a7d-5c9d-42f1-ad8f-1121cf72dee7" xmlns:ns4="0dad7391-302d-4584-bea6-c277c21193bd" targetNamespace="http://schemas.microsoft.com/office/2006/metadata/properties" ma:root="true" ma:fieldsID="3519df3104885f6b76854b1e90d5b4ea" ns2:_="" ns3:_="" ns4:_="">
    <xsd:import namespace="c6d9b406-8ab6-4e35-b189-c607f551e6ff"/>
    <xsd:import namespace="af501a7d-5c9d-42f1-ad8f-1121cf72dee7"/>
    <xsd:import namespace="0dad7391-302d-4584-bea6-c277c21193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3:ab95b989c476464fa4bc44a7e9ea87c1" minOccurs="0"/>
                <xsd:element ref="ns3:h5d0b894141348f0ada4e5037c2cae54" minOccurs="0"/>
                <xsd:element ref="ns3:o0a75db62ea04bfa804a8438a316a99c" minOccurs="0"/>
                <xsd:element ref="ns3:l259e7ae0b4141bea0ac146661b9f39b" minOccurs="0"/>
                <xsd:element ref="ns3:pb5a210ee30148cfb3d9cc7f4a6a3329"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3c87f1cc-436f-4965-b730-5dc1301afc74}" ma:internalName="TaxCatchAll" ma:showField="CatchAllData" ma:web="4325ddae-9f34-4f0c-9f8f-5d29f71fa6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501a7d-5c9d-42f1-ad8f-1121cf72dee7" elementFormDefault="qualified">
    <xsd:import namespace="http://schemas.microsoft.com/office/2006/documentManagement/types"/>
    <xsd:import namespace="http://schemas.microsoft.com/office/infopath/2007/PartnerControls"/>
    <xsd:element name="ab95b989c476464fa4bc44a7e9ea87c1" ma:index="13" nillable="true" ma:taxonomy="true" ma:internalName="ab95b989c476464fa4bc44a7e9ea87c1" ma:taxonomyFieldName="Field" ma:displayName="Field" ma:readOnly="false" ma:default="" ma:fieldId="{ab95b989-c476-464f-a4bc-44a7e9ea87c1}" ma:taxonomyMulti="true" ma:sspId="7bbd8d32-57eb-4c25-a7af-abe0816fa3e8" ma:termSetId="8b038b64-e8f1-4375-9fe4-7fe0e6f3fccb" ma:anchorId="00000000-0000-0000-0000-000000000000" ma:open="false" ma:isKeyword="false">
      <xsd:complexType>
        <xsd:sequence>
          <xsd:element ref="pc:Terms" minOccurs="0" maxOccurs="1"/>
        </xsd:sequence>
      </xsd:complexType>
    </xsd:element>
    <xsd:element name="h5d0b894141348f0ada4e5037c2cae54" ma:index="15" nillable="true" ma:taxonomy="true" ma:internalName="h5d0b894141348f0ada4e5037c2cae54" ma:taxonomyFieldName="Region" ma:displayName="Region" ma:readOnly="false" ma:default="" ma:fieldId="{15d0b894-1413-48f0-ada4-e5037c2cae54}" ma:taxonomyMulti="true" ma:sspId="7bbd8d32-57eb-4c25-a7af-abe0816fa3e8" ma:termSetId="40727aa8-96f1-4195-b1d1-9bbe66a5ed44" ma:anchorId="00000000-0000-0000-0000-000000000000" ma:open="false" ma:isKeyword="false">
      <xsd:complexType>
        <xsd:sequence>
          <xsd:element ref="pc:Terms" minOccurs="0" maxOccurs="1"/>
        </xsd:sequence>
      </xsd:complexType>
    </xsd:element>
    <xsd:element name="o0a75db62ea04bfa804a8438a316a99c" ma:index="17" ma:taxonomy="true" ma:internalName="o0a75db62ea04bfa804a8438a316a99c" ma:taxonomyFieldName="Task" ma:displayName="Task" ma:readOnly="false" ma:default="" ma:fieldId="{80a75db6-2ea0-4bfa-804a-8438a316a99c}" ma:taxonomyMulti="true" ma:sspId="7bbd8d32-57eb-4c25-a7af-abe0816fa3e8" ma:termSetId="36a86236-29cb-4207-a693-190d00fc1fec" ma:anchorId="00000000-0000-0000-0000-000000000000" ma:open="false" ma:isKeyword="false">
      <xsd:complexType>
        <xsd:sequence>
          <xsd:element ref="pc:Terms" minOccurs="0" maxOccurs="1"/>
        </xsd:sequence>
      </xsd:complexType>
    </xsd:element>
    <xsd:element name="l259e7ae0b4141bea0ac146661b9f39b" ma:index="19" nillable="true" ma:taxonomy="true" ma:internalName="l259e7ae0b4141bea0ac146661b9f39b" ma:taxonomyFieldName="State" ma:displayName="State" ma:readOnly="false" ma:default="" ma:fieldId="{5259e7ae-0b41-41be-a0ac-146661b9f39b}" ma:taxonomyMulti="true" ma:sspId="7bbd8d32-57eb-4c25-a7af-abe0816fa3e8" ma:termSetId="7f7dff9e-1d21-47b5-9688-3a5d1665b65b" ma:anchorId="00000000-0000-0000-0000-000000000000" ma:open="false" ma:isKeyword="false">
      <xsd:complexType>
        <xsd:sequence>
          <xsd:element ref="pc:Terms" minOccurs="0" maxOccurs="1"/>
        </xsd:sequence>
      </xsd:complexType>
    </xsd:element>
    <xsd:element name="pb5a210ee30148cfb3d9cc7f4a6a3329" ma:index="21" nillable="true" ma:taxonomy="true" ma:internalName="pb5a210ee30148cfb3d9cc7f4a6a3329" ma:taxonomyFieldName="Tech_x0020_Area" ma:displayName="Tech Area" ma:readOnly="false" ma:default="" ma:fieldId="{9b5a210e-e301-48cf-b3d9-cc7f4a6a3329}" ma:taxonomyMulti="true" ma:sspId="7bbd8d32-57eb-4c25-a7af-abe0816fa3e8" ma:termSetId="046548fa-bc4d-4e42-a170-7e32eabb739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ad7391-302d-4584-bea6-c277c21193bd"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b95b989c476464fa4bc44a7e9ea87c1 xmlns="af501a7d-5c9d-42f1-ad8f-1121cf72dee7">
      <Terms xmlns="http://schemas.microsoft.com/office/infopath/2007/PartnerControls"/>
    </ab95b989c476464fa4bc44a7e9ea87c1>
    <TaxCatchAll xmlns="c6d9b406-8ab6-4e35-b189-c607f551e6ff">
      <Value>115</Value>
      <Value>141</Value>
      <Value>109</Value>
      <Value>177</Value>
      <Value>158</Value>
      <Value>119</Value>
      <Value>71</Value>
      <Value>132</Value>
      <Value>68</Value>
    </TaxCatchAll>
    <h5d0b894141348f0ada4e5037c2cae54 xmlns="af501a7d-5c9d-42f1-ad8f-1121cf72dee7">
      <Terms xmlns="http://schemas.microsoft.com/office/infopath/2007/PartnerControls"/>
    </h5d0b894141348f0ada4e5037c2cae54>
    <o0a75db62ea04bfa804a8438a316a99c xmlns="af501a7d-5c9d-42f1-ad8f-1121cf72dee7">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7d0b641a-7e4c-45b9-9e87-8b4e5bb64e4c</TermId>
        </TermInfo>
        <TermInfo xmlns="http://schemas.microsoft.com/office/infopath/2007/PartnerControls">
          <TermName xmlns="http://schemas.microsoft.com/office/infopath/2007/PartnerControls">Strategic Messaging</TermName>
          <TermId xmlns="http://schemas.microsoft.com/office/infopath/2007/PartnerControls">df25bf50-2c36-40b4-b10c-59ac8786a7ea</TermId>
        </TermInfo>
      </Terms>
    </o0a75db62ea04bfa804a8438a316a99c>
    <l259e7ae0b4141bea0ac146661b9f39b xmlns="af501a7d-5c9d-42f1-ad8f-1121cf72dee7">
      <Terms xmlns="http://schemas.microsoft.com/office/infopath/2007/PartnerControls"/>
    </l259e7ae0b4141bea0ac146661b9f39b>
    <pb5a210ee30148cfb3d9cc7f4a6a3329 xmlns="af501a7d-5c9d-42f1-ad8f-1121cf72dee7">
      <Terms xmlns="http://schemas.microsoft.com/office/infopath/2007/PartnerControls">
        <TermInfo xmlns="http://schemas.microsoft.com/office/infopath/2007/PartnerControls">
          <TermName xmlns="http://schemas.microsoft.com/office/infopath/2007/PartnerControls">Education and Outreach</TermName>
          <TermId xmlns="http://schemas.microsoft.com/office/infopath/2007/PartnerControls">4b5ff7ca-aa33-4260-979c-add17fed8577</TermId>
        </TermInfo>
        <TermInfo xmlns="http://schemas.microsoft.com/office/infopath/2007/PartnerControls">
          <TermName xmlns="http://schemas.microsoft.com/office/infopath/2007/PartnerControls">Environmental Impacts</TermName>
          <TermId xmlns="http://schemas.microsoft.com/office/infopath/2007/PartnerControls">153acf5c-f1a8-407a-9a2f-09d2c94c6768</TermId>
        </TermInfo>
        <TermInfo xmlns="http://schemas.microsoft.com/office/infopath/2007/PartnerControls">
          <TermName xmlns="http://schemas.microsoft.com/office/infopath/2007/PartnerControls">Integration</TermName>
          <TermId xmlns="http://schemas.microsoft.com/office/infopath/2007/PartnerControls">fcd3480b-3d8b-43f7-bd78-dc2b1a287b2e</TermId>
        </TermInfo>
        <TermInfo xmlns="http://schemas.microsoft.com/office/infopath/2007/PartnerControls">
          <TermName xmlns="http://schemas.microsoft.com/office/infopath/2007/PartnerControls">Manufacturing and Supply Chain</TermName>
          <TermId xmlns="http://schemas.microsoft.com/office/infopath/2007/PartnerControls">205026b8-e0dd-4a10-9c6a-93a3efba0464</TermId>
        </TermInfo>
        <TermInfo xmlns="http://schemas.microsoft.com/office/infopath/2007/PartnerControls">
          <TermName xmlns="http://schemas.microsoft.com/office/infopath/2007/PartnerControls">Market Acceleration and Deployment Barriers</TermName>
          <TermId xmlns="http://schemas.microsoft.com/office/infopath/2007/PartnerControls">84d439f9-e18c-45eb-83b6-0c81c0dd792b</TermId>
        </TermInfo>
        <TermInfo xmlns="http://schemas.microsoft.com/office/infopath/2007/PartnerControls">
          <TermName xmlns="http://schemas.microsoft.com/office/infopath/2007/PartnerControls">Resource Characterization</TermName>
          <TermId xmlns="http://schemas.microsoft.com/office/infopath/2007/PartnerControls">137287a7-f09b-47a5-9754-3f28e47d5e51</TermId>
        </TermInfo>
        <TermInfo xmlns="http://schemas.microsoft.com/office/infopath/2007/PartnerControls">
          <TermName xmlns="http://schemas.microsoft.com/office/infopath/2007/PartnerControls">Testing and Certification</TermName>
          <TermId xmlns="http://schemas.microsoft.com/office/infopath/2007/PartnerControls">7c4dc6f8-f013-49d4-a844-35c873883348</TermId>
        </TermInfo>
      </Terms>
    </pb5a210ee30148cfb3d9cc7f4a6a3329>
    <_dlc_DocId xmlns="c6d9b406-8ab6-4e35-b189-c607f551e6ff">RDHAMFKJKUQ4-56-2025</_dlc_DocId>
    <_dlc_DocIdUrl xmlns="c6d9b406-8ab6-4e35-b189-c607f551e6ff">
      <Url>https://eeredocman.ee.doe.gov/offices/EE-4WE/Operations/WindComm/_layouts/15/DocIdRedir.aspx?ID=RDHAMFKJKUQ4-56-2025</Url>
      <Description>RDHAMFKJKUQ4-56-2025</Description>
    </_dlc_DocIdUrl>
  </documentManagement>
</p:properties>
</file>

<file path=customXml/itemProps1.xml><?xml version="1.0" encoding="utf-8"?>
<ds:datastoreItem xmlns:ds="http://schemas.openxmlformats.org/officeDocument/2006/customXml" ds:itemID="{57504EF0-8315-4F9F-84B7-9CC5223B5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af501a7d-5c9d-42f1-ad8f-1121cf72dee7"/>
    <ds:schemaRef ds:uri="0dad7391-302d-4584-bea6-c277c2119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68ABE0-0301-452A-A8B9-F35676F45AB8}">
  <ds:schemaRefs>
    <ds:schemaRef ds:uri="http://schemas.microsoft.com/sharepoint/events"/>
  </ds:schemaRefs>
</ds:datastoreItem>
</file>

<file path=customXml/itemProps3.xml><?xml version="1.0" encoding="utf-8"?>
<ds:datastoreItem xmlns:ds="http://schemas.openxmlformats.org/officeDocument/2006/customXml" ds:itemID="{EF737CB4-0E00-4C50-A833-A18D1DA9B94B}">
  <ds:schemaRefs>
    <ds:schemaRef ds:uri="http://schemas.microsoft.com/sharepoint/v3/contenttype/forms"/>
  </ds:schemaRefs>
</ds:datastoreItem>
</file>

<file path=customXml/itemProps4.xml><?xml version="1.0" encoding="utf-8"?>
<ds:datastoreItem xmlns:ds="http://schemas.openxmlformats.org/officeDocument/2006/customXml" ds:itemID="{82A7538A-B061-4F09-801A-9FA00690773A}">
  <ds:schemaRefs>
    <ds:schemaRef ds:uri="http://purl.org/dc/terms/"/>
    <ds:schemaRef ds:uri="http://schemas.microsoft.com/office/2006/documentManagement/types"/>
    <ds:schemaRef ds:uri="http://purl.org/dc/elements/1.1/"/>
    <ds:schemaRef ds:uri="http://schemas.microsoft.com/office/2006/metadata/properties"/>
    <ds:schemaRef ds:uri="af501a7d-5c9d-42f1-ad8f-1121cf72dee7"/>
    <ds:schemaRef ds:uri="http://schemas.microsoft.com/office/infopath/2007/PartnerControls"/>
    <ds:schemaRef ds:uri="http://schemas.openxmlformats.org/package/2006/metadata/core-properties"/>
    <ds:schemaRef ds:uri="0dad7391-302d-4584-bea6-c277c21193bd"/>
    <ds:schemaRef ds:uri="c6d9b406-8ab6-4e35-b189-c607f551e6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7528</TotalTime>
  <Words>2484</Words>
  <Application>Microsoft Office PowerPoint</Application>
  <PresentationFormat>On-screen Show (4:3)</PresentationFormat>
  <Paragraphs>295</Paragraphs>
  <Slides>11</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Arial Narrow</vt:lpstr>
      <vt:lpstr>Calibri</vt:lpstr>
      <vt:lpstr>Candara</vt:lpstr>
      <vt:lpstr>Courier New</vt:lpstr>
      <vt:lpstr>Franklin Gothic Book</vt:lpstr>
      <vt:lpstr>Franklin Gothic Medium</vt:lpstr>
      <vt:lpstr>MS PGothic</vt:lpstr>
      <vt:lpstr>Symbol</vt:lpstr>
      <vt:lpstr>Times New Roman</vt:lpstr>
      <vt:lpstr>Wingdings</vt:lpstr>
      <vt:lpstr>ヒラギノ角ゴ Pro W3</vt:lpstr>
      <vt:lpstr>EERE PPT</vt:lpstr>
      <vt:lpstr>PowerPoint Presentation</vt:lpstr>
      <vt:lpstr>U.S. Wind Energy</vt:lpstr>
      <vt:lpstr>DOE’s R&amp;D Role and Contributions </vt:lpstr>
      <vt:lpstr>R&amp;D Program Overview</vt:lpstr>
      <vt:lpstr>Offshore Wind</vt:lpstr>
      <vt:lpstr>Land-Based Wind</vt:lpstr>
      <vt:lpstr>Distributed Wind (kW and MW scale)</vt:lpstr>
      <vt:lpstr>Systems Integration</vt:lpstr>
      <vt:lpstr>Data Analysis &amp; Modeling</vt:lpstr>
      <vt:lpstr>Education, Training, &amp; Wind Workforce Development</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SEWD WETO + WTTC v8 -- 19 Feb 2020</dc:title>
  <dc:subject>Green version of the EERE PowerPoint template, for use with PowerPoint 2007.</dc:subject>
  <dc:creator>Lemke, Alexsandra (CONTR)</dc:creator>
  <cp:lastModifiedBy>Sue Haupt</cp:lastModifiedBy>
  <cp:revision>890</cp:revision>
  <cp:lastPrinted>2020-02-19T19:11:48Z</cp:lastPrinted>
  <dcterms:created xsi:type="dcterms:W3CDTF">2017-10-18T18:00:52Z</dcterms:created>
  <dcterms:modified xsi:type="dcterms:W3CDTF">2020-10-14T22:09:40Z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0x010100B648E59A0A2C3B4CB77ED21674483292</vt:lpwstr>
  </property>
  <property fmtid="{D5CDD505-2E9C-101B-9397-08002B2CF9AE}" pid="3" name="_dlc_DocIdItemGuid">
    <vt:lpwstr>6f4b07e2-91df-4b18-b2d1-f88987db73a2</vt:lpwstr>
  </property>
  <property fmtid="{D5CDD505-2E9C-101B-9397-08002B2CF9AE}" pid="4" name="Region">
    <vt:lpwstr/>
  </property>
  <property fmtid="{D5CDD505-2E9C-101B-9397-08002B2CF9AE}" pid="5" name="Tech Area">
    <vt:lpwstr>71;#Education and Outreach|4b5ff7ca-aa33-4260-979c-add17fed8577;#68;#Environmental Impacts|153acf5c-f1a8-407a-9a2f-09d2c94c6768;#158;#Integration|fcd3480b-3d8b-43f7-bd78-dc2b1a287b2e;#119;#Manufacturing and Supply Chain|205026b8-e0dd-4a10-9c6a-93a3efba046</vt:lpwstr>
  </property>
  <property fmtid="{D5CDD505-2E9C-101B-9397-08002B2CF9AE}" pid="6" name="Field">
    <vt:lpwstr/>
  </property>
  <property fmtid="{D5CDD505-2E9C-101B-9397-08002B2CF9AE}" pid="7" name="Task">
    <vt:lpwstr>177;#Presentation|7d0b641a-7e4c-45b9-9e87-8b4e5bb64e4c;#109;#Strategic Messaging|df25bf50-2c36-40b4-b10c-59ac8786a7ea</vt:lpwstr>
  </property>
  <property fmtid="{D5CDD505-2E9C-101B-9397-08002B2CF9AE}" pid="8" name="State">
    <vt:lpwstr/>
  </property>
</Properties>
</file>