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717" r:id="rId5"/>
    <p:sldId id="2945" r:id="rId6"/>
    <p:sldId id="2946" r:id="rId7"/>
    <p:sldId id="2941" r:id="rId8"/>
    <p:sldId id="2938" r:id="rId9"/>
    <p:sldId id="2816" r:id="rId10"/>
    <p:sldId id="2822" r:id="rId11"/>
    <p:sldId id="2939" r:id="rId12"/>
    <p:sldId id="2823" r:id="rId13"/>
  </p:sldIdLst>
  <p:sldSz cx="24377650" cy="13716000"/>
  <p:notesSz cx="6858000" cy="9144000"/>
  <p:custDataLst>
    <p:tags r:id="rId16"/>
  </p:custData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A323B0-893C-405C-857E-1A3F67571640}">
          <p14:sldIdLst>
            <p14:sldId id="2717"/>
            <p14:sldId id="2945"/>
            <p14:sldId id="2946"/>
            <p14:sldId id="2941"/>
            <p14:sldId id="2938"/>
            <p14:sldId id="2816"/>
            <p14:sldId id="2822"/>
            <p14:sldId id="2939"/>
            <p14:sldId id="2823"/>
          </p14:sldIdLst>
        </p14:section>
      </p14:sectionLst>
    </p:ext>
    <p:ext uri="{EFAFB233-063F-42B5-8137-9DF3F51BA10A}">
      <p15:sldGuideLst xmlns:p15="http://schemas.microsoft.com/office/powerpoint/2012/main">
        <p15:guide id="48" orient="horz" pos="4365" userDrawn="1">
          <p15:clr>
            <a:srgbClr val="A4A3A4"/>
          </p15:clr>
        </p15:guide>
        <p15:guide id="58" pos="8540" userDrawn="1">
          <p15:clr>
            <a:srgbClr val="A4A3A4"/>
          </p15:clr>
        </p15:guide>
        <p15:guide id="59" orient="horz" pos="1145" userDrawn="1">
          <p15:clr>
            <a:srgbClr val="A4A3A4"/>
          </p15:clr>
        </p15:guide>
        <p15:guide id="60" orient="horz" pos="1871" userDrawn="1">
          <p15:clr>
            <a:srgbClr val="A4A3A4"/>
          </p15:clr>
        </p15:guide>
        <p15:guide id="61" pos="5206" userDrawn="1">
          <p15:clr>
            <a:srgbClr val="A4A3A4"/>
          </p15:clr>
        </p15:guide>
        <p15:guide id="62" orient="horz" pos="2846" userDrawn="1">
          <p15:clr>
            <a:srgbClr val="A4A3A4"/>
          </p15:clr>
        </p15:guide>
        <p15:guide id="63" pos="10808" userDrawn="1">
          <p15:clr>
            <a:srgbClr val="A4A3A4"/>
          </p15:clr>
        </p15:guide>
        <p15:guide id="64" orient="horz" pos="75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5C05"/>
    <a:srgbClr val="FFFFFF"/>
    <a:srgbClr val="E9EAEB"/>
    <a:srgbClr val="6330A0"/>
    <a:srgbClr val="717979"/>
    <a:srgbClr val="7868A0"/>
    <a:srgbClr val="919898"/>
    <a:srgbClr val="5D2D97"/>
    <a:srgbClr val="EFF0F4"/>
    <a:srgbClr val="CCE9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2"/>
    <p:restoredTop sz="94691"/>
  </p:normalViewPr>
  <p:slideViewPr>
    <p:cSldViewPr snapToGrid="0">
      <p:cViewPr>
        <p:scale>
          <a:sx n="61" d="100"/>
          <a:sy n="61" d="100"/>
        </p:scale>
        <p:origin x="360" y="664"/>
      </p:cViewPr>
      <p:guideLst>
        <p:guide orient="horz" pos="4365"/>
        <p:guide pos="8540"/>
        <p:guide orient="horz" pos="1145"/>
        <p:guide orient="horz" pos="1871"/>
        <p:guide pos="5206"/>
        <p:guide orient="horz" pos="2846"/>
        <p:guide pos="10808"/>
        <p:guide orient="horz" pos="75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10/18/20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10/18/20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383241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2220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274281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46639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_Placeholder-Imag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8940802"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3611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115989" y="0"/>
            <a:ext cx="6020412" cy="4176223"/>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 y="4281977"/>
            <a:ext cx="6020411" cy="4176223"/>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8352602" y="0"/>
            <a:ext cx="6025048" cy="4176223"/>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2231978" y="4318161"/>
            <a:ext cx="6020412" cy="414003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2408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8_Placeholder-Image">
    <p:spTree>
      <p:nvGrpSpPr>
        <p:cNvPr id="1" name=""/>
        <p:cNvGrpSpPr/>
        <p:nvPr/>
      </p:nvGrpSpPr>
      <p:grpSpPr>
        <a:xfrm>
          <a:off x="0" y="0"/>
          <a:ext cx="0" cy="0"/>
          <a:chOff x="0" y="0"/>
          <a:chExt cx="0" cy="0"/>
        </a:xfrm>
      </p:grpSpPr>
      <p:sp>
        <p:nvSpPr>
          <p:cNvPr id="23" name="Picture Placeholder 2"/>
          <p:cNvSpPr>
            <a:spLocks noGrp="1"/>
          </p:cNvSpPr>
          <p:nvPr>
            <p:ph type="pic" sz="quarter" idx="17"/>
          </p:nvPr>
        </p:nvSpPr>
        <p:spPr>
          <a:xfrm>
            <a:off x="0" y="0"/>
            <a:ext cx="6091866" cy="4577033"/>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18"/>
          </p:nvPr>
        </p:nvSpPr>
        <p:spPr>
          <a:xfrm>
            <a:off x="6092032" y="0"/>
            <a:ext cx="6091866" cy="4577033"/>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19"/>
          </p:nvPr>
        </p:nvSpPr>
        <p:spPr>
          <a:xfrm>
            <a:off x="12183732" y="0"/>
            <a:ext cx="6091866" cy="4577033"/>
          </a:xfrm>
          <a:solidFill>
            <a:schemeClr val="bg1">
              <a:lumMod val="95000"/>
            </a:schemeClr>
          </a:solidFill>
        </p:spPr>
        <p:txBody>
          <a:bodyPr>
            <a:normAutofit/>
          </a:bodyPr>
          <a:lstStyle>
            <a:lvl1pPr>
              <a:defRPr sz="2800"/>
            </a:lvl1pPr>
          </a:lstStyle>
          <a:p>
            <a:endParaRPr lang="en-US"/>
          </a:p>
        </p:txBody>
      </p:sp>
      <p:sp>
        <p:nvSpPr>
          <p:cNvPr id="26" name="Picture Placeholder 2"/>
          <p:cNvSpPr>
            <a:spLocks noGrp="1"/>
          </p:cNvSpPr>
          <p:nvPr>
            <p:ph type="pic" sz="quarter" idx="20"/>
          </p:nvPr>
        </p:nvSpPr>
        <p:spPr>
          <a:xfrm>
            <a:off x="18275764" y="0"/>
            <a:ext cx="6101886" cy="4577033"/>
          </a:xfrm>
          <a:solidFill>
            <a:schemeClr val="bg1">
              <a:lumMod val="95000"/>
            </a:schemeClr>
          </a:solidFill>
        </p:spPr>
        <p:txBody>
          <a:bodyPr>
            <a:normAutofit/>
          </a:bodyPr>
          <a:lstStyle>
            <a:lvl1pPr>
              <a:defRPr sz="2800"/>
            </a:lvl1pPr>
          </a:lstStyle>
          <a:p>
            <a:endParaRPr lang="en-US"/>
          </a:p>
        </p:txBody>
      </p:sp>
      <p:sp>
        <p:nvSpPr>
          <p:cNvPr id="27" name="Picture Placeholder 2"/>
          <p:cNvSpPr>
            <a:spLocks noGrp="1"/>
          </p:cNvSpPr>
          <p:nvPr>
            <p:ph type="pic" sz="quarter" idx="10"/>
          </p:nvPr>
        </p:nvSpPr>
        <p:spPr>
          <a:xfrm>
            <a:off x="0" y="9138966"/>
            <a:ext cx="6101554" cy="4577033"/>
          </a:xfrm>
          <a:solidFill>
            <a:schemeClr val="bg1">
              <a:lumMod val="95000"/>
            </a:schemeClr>
          </a:solidFill>
        </p:spPr>
        <p:txBody>
          <a:bodyPr>
            <a:normAutofit/>
          </a:bodyPr>
          <a:lstStyle>
            <a:lvl1pPr>
              <a:defRPr sz="2800"/>
            </a:lvl1pPr>
          </a:lstStyle>
          <a:p>
            <a:endParaRPr lang="en-US"/>
          </a:p>
        </p:txBody>
      </p:sp>
      <p:sp>
        <p:nvSpPr>
          <p:cNvPr id="28" name="Picture Placeholder 2"/>
          <p:cNvSpPr>
            <a:spLocks noGrp="1"/>
          </p:cNvSpPr>
          <p:nvPr>
            <p:ph type="pic" sz="quarter" idx="14"/>
          </p:nvPr>
        </p:nvSpPr>
        <p:spPr>
          <a:xfrm>
            <a:off x="6101720" y="9138966"/>
            <a:ext cx="6091866" cy="4577033"/>
          </a:xfrm>
          <a:solidFill>
            <a:schemeClr val="bg1">
              <a:lumMod val="95000"/>
            </a:schemeClr>
          </a:solidFill>
        </p:spPr>
        <p:txBody>
          <a:bodyPr>
            <a:normAutofit/>
          </a:bodyPr>
          <a:lstStyle>
            <a:lvl1pPr>
              <a:defRPr sz="2800"/>
            </a:lvl1pPr>
          </a:lstStyle>
          <a:p>
            <a:endParaRPr lang="en-US"/>
          </a:p>
        </p:txBody>
      </p:sp>
      <p:sp>
        <p:nvSpPr>
          <p:cNvPr id="29" name="Picture Placeholder 2"/>
          <p:cNvSpPr>
            <a:spLocks noGrp="1"/>
          </p:cNvSpPr>
          <p:nvPr>
            <p:ph type="pic" sz="quarter" idx="15"/>
          </p:nvPr>
        </p:nvSpPr>
        <p:spPr>
          <a:xfrm>
            <a:off x="12193420" y="9138966"/>
            <a:ext cx="6091866" cy="4577033"/>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6"/>
          </p:nvPr>
        </p:nvSpPr>
        <p:spPr>
          <a:xfrm>
            <a:off x="18285452" y="9138966"/>
            <a:ext cx="6091866" cy="45770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2154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7"/>
          </p:nvPr>
        </p:nvSpPr>
        <p:spPr>
          <a:xfrm>
            <a:off x="0" y="0"/>
            <a:ext cx="12188824"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2479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5480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8125882" y="0"/>
            <a:ext cx="8125882" cy="685800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8241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2525425" y="4090497"/>
            <a:ext cx="6070498" cy="512298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9290373" y="4090497"/>
            <a:ext cx="6070499" cy="512298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6055324" y="4090497"/>
            <a:ext cx="6070498" cy="512298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5908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2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03190" y="4031881"/>
            <a:ext cx="7001188" cy="512298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704378" y="4031881"/>
            <a:ext cx="7001187" cy="5122984"/>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5705565" y="4031881"/>
            <a:ext cx="7001188" cy="5122985"/>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0576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7342908"/>
            <a:ext cx="8125882" cy="6373091"/>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16251768" y="7342908"/>
            <a:ext cx="8125882" cy="637309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088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5710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099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16087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59512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9203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89700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6922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0169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7849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69356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180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701043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guide id="3" pos="80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7059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316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0668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8391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3614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7746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05539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2020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37558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45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9147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579418" y="4549006"/>
            <a:ext cx="9461664" cy="717193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46478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666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00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3794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a:solidFill>
            <a:schemeClr val="bg1">
              <a:lumMod val="95000"/>
            </a:schemeClr>
          </a:solidFill>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a:solidFill>
            <a:schemeClr val="bg1">
              <a:lumMod val="95000"/>
            </a:schemeClr>
          </a:solidFill>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a:solidFill>
            <a:schemeClr val="bg1">
              <a:lumMod val="95000"/>
            </a:schemeClr>
          </a:solidFill>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a:solidFill>
            <a:schemeClr val="bg1">
              <a:lumMod val="95000"/>
            </a:schemeClr>
          </a:solidFill>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a:solidFill>
            <a:schemeClr val="bg1">
              <a:lumMod val="95000"/>
            </a:schemeClr>
          </a:solidFill>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a:solidFill>
            <a:schemeClr val="bg1">
              <a:lumMod val="95000"/>
            </a:schemeClr>
          </a:solidFill>
        </p:spPr>
        <p:txBody>
          <a:bodyPr>
            <a:normAutofit/>
          </a:bodyPr>
          <a:lstStyle>
            <a:lvl1pPr>
              <a:defRPr sz="1600"/>
            </a:lvl1pPr>
          </a:lstStyle>
          <a:p>
            <a:endParaRPr lang="en-US"/>
          </a:p>
        </p:txBody>
      </p:sp>
    </p:spTree>
    <p:extLst>
      <p:ext uri="{BB962C8B-B14F-4D97-AF65-F5344CB8AC3E}">
        <p14:creationId xmlns:p14="http://schemas.microsoft.com/office/powerpoint/2010/main" val="332238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8375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a:solidFill>
            <a:schemeClr val="bg1">
              <a:lumMod val="95000"/>
            </a:schemeClr>
          </a:solidFill>
        </p:spPr>
        <p:txBody>
          <a:bodyPr anchor="t">
            <a:normAutofit/>
          </a:bodyPr>
          <a:lstStyle>
            <a:lvl1pPr marL="0" indent="0" algn="ctr">
              <a:buNone/>
              <a:defRPr sz="2199">
                <a:latin typeface="Calibri Light"/>
                <a:cs typeface="Calibri Light"/>
              </a:defRPr>
            </a:lvl1pPr>
          </a:lstStyle>
          <a:p>
            <a:endParaRPr lang="id-ID"/>
          </a:p>
        </p:txBody>
      </p:sp>
      <p:sp>
        <p:nvSpPr>
          <p:cNvPr id="17" name="Picture Placeholder 2"/>
          <p:cNvSpPr>
            <a:spLocks noGrp="1" noChangeAspect="1"/>
          </p:cNvSpPr>
          <p:nvPr>
            <p:ph type="pic" sz="quarter" idx="22" hasCustomPrompt="1"/>
          </p:nvPr>
        </p:nvSpPr>
        <p:spPr>
          <a:xfrm>
            <a:off x="16352915" y="8991653"/>
            <a:ext cx="1013634" cy="1768937"/>
          </a:xfrm>
          <a:solidFill>
            <a:schemeClr val="bg1">
              <a:lumMod val="95000"/>
            </a:schemeClr>
          </a:solidFill>
        </p:spPr>
        <p:txBody>
          <a:bodyPr anchor="t">
            <a:normAutofit/>
          </a:bodyPr>
          <a:lstStyle>
            <a:lvl1pPr marL="0" indent="0" algn="l">
              <a:lnSpc>
                <a:spcPct val="50000"/>
              </a:lnSpc>
              <a:buNone/>
              <a:defRPr sz="700">
                <a:latin typeface="Calibri Light"/>
                <a:cs typeface="Calibri Light"/>
              </a:defRPr>
            </a:lvl1pPr>
          </a:lstStyle>
          <a:p>
            <a:r>
              <a:rPr lang="id-ID"/>
              <a:t>Picture</a:t>
            </a:r>
          </a:p>
        </p:txBody>
      </p:sp>
      <p:sp>
        <p:nvSpPr>
          <p:cNvPr id="10" name="Picture Placeholder 2"/>
          <p:cNvSpPr>
            <a:spLocks noGrp="1" noChangeAspect="1"/>
          </p:cNvSpPr>
          <p:nvPr>
            <p:ph type="pic" sz="quarter" idx="26"/>
          </p:nvPr>
        </p:nvSpPr>
        <p:spPr>
          <a:xfrm>
            <a:off x="4754354" y="7975469"/>
            <a:ext cx="4254887" cy="2712449"/>
          </a:xfrm>
          <a:solidFill>
            <a:schemeClr val="bg1">
              <a:lumMod val="95000"/>
            </a:schemeClr>
          </a:solidFill>
        </p:spPr>
        <p:txBody>
          <a:bodyPr anchor="t">
            <a:normAutofit/>
          </a:bodyPr>
          <a:lstStyle>
            <a:lvl1pPr marL="0" indent="0" algn="ctr">
              <a:buNone/>
              <a:defRPr sz="1999">
                <a:latin typeface="Calibri Light"/>
                <a:cs typeface="Calibri Light"/>
              </a:defRPr>
            </a:lvl1pPr>
          </a:lstStyle>
          <a:p>
            <a:endParaRPr lang="id-ID"/>
          </a:p>
        </p:txBody>
      </p:sp>
      <p:sp>
        <p:nvSpPr>
          <p:cNvPr id="8" name="Picture Placeholder 2"/>
          <p:cNvSpPr>
            <a:spLocks noGrp="1" noChangeAspect="1"/>
          </p:cNvSpPr>
          <p:nvPr>
            <p:ph type="pic" sz="quarter" idx="24"/>
          </p:nvPr>
        </p:nvSpPr>
        <p:spPr>
          <a:xfrm>
            <a:off x="14235822" y="7821109"/>
            <a:ext cx="2254062" cy="2902541"/>
          </a:xfrm>
          <a:solidFill>
            <a:schemeClr val="bg1">
              <a:lumMod val="95000"/>
            </a:schemeClr>
          </a:solidFill>
        </p:spPr>
        <p:txBody>
          <a:bodyPr anchor="t">
            <a:normAutofit/>
          </a:bodyPr>
          <a:lstStyle>
            <a:lvl1pPr marL="0" indent="0" algn="ctr">
              <a:buNone/>
              <a:defRPr sz="1999">
                <a:latin typeface="Calibri Light"/>
                <a:cs typeface="Calibri Light"/>
              </a:defRPr>
            </a:lvl1pPr>
          </a:lstStyle>
          <a:p>
            <a:endParaRPr lang="id-ID"/>
          </a:p>
        </p:txBody>
      </p:sp>
      <p:sp>
        <p:nvSpPr>
          <p:cNvPr id="11" name="Picture Placeholder 2"/>
          <p:cNvSpPr>
            <a:spLocks noGrp="1" noChangeAspect="1"/>
          </p:cNvSpPr>
          <p:nvPr>
            <p:ph type="pic" sz="quarter" idx="27"/>
          </p:nvPr>
        </p:nvSpPr>
        <p:spPr>
          <a:xfrm>
            <a:off x="17691338" y="10138875"/>
            <a:ext cx="441690" cy="557901"/>
          </a:xfrm>
          <a:solidFill>
            <a:schemeClr val="bg1">
              <a:lumMod val="95000"/>
            </a:schemeClr>
          </a:solidFill>
        </p:spPr>
        <p:txBody>
          <a:bodyPr anchor="t">
            <a:normAutofit/>
          </a:bodyPr>
          <a:lstStyle>
            <a:lvl1pPr marL="0" indent="0" algn="ctr">
              <a:lnSpc>
                <a:spcPct val="50000"/>
              </a:lnSpc>
              <a:buNone/>
              <a:defRPr sz="100">
                <a:latin typeface="Calibri Light"/>
                <a:cs typeface="Calibri Light"/>
              </a:defRPr>
            </a:lvl1pPr>
          </a:lstStyle>
          <a:p>
            <a:endParaRPr lang="id-ID"/>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a:p>
        </p:txBody>
      </p:sp>
    </p:spTree>
    <p:extLst>
      <p:ext uri="{BB962C8B-B14F-4D97-AF65-F5344CB8AC3E}">
        <p14:creationId xmlns:p14="http://schemas.microsoft.com/office/powerpoint/2010/main" val="989492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4111023" y="9421730"/>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12" name="Picture Placeholder 4"/>
          <p:cNvSpPr>
            <a:spLocks noGrp="1"/>
          </p:cNvSpPr>
          <p:nvPr>
            <p:ph type="pic" sz="quarter" idx="11"/>
          </p:nvPr>
        </p:nvSpPr>
        <p:spPr>
          <a:xfrm>
            <a:off x="11355470" y="9446722"/>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13" name="Picture Placeholder 4"/>
          <p:cNvSpPr>
            <a:spLocks noGrp="1"/>
          </p:cNvSpPr>
          <p:nvPr>
            <p:ph type="pic" sz="quarter" idx="12"/>
          </p:nvPr>
        </p:nvSpPr>
        <p:spPr>
          <a:xfrm>
            <a:off x="18446906" y="9421730"/>
            <a:ext cx="1929384" cy="1929384"/>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29516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17465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8882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11209703" y="4407444"/>
            <a:ext cx="13167947" cy="6521824"/>
          </a:xfr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735118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8122022" y="0"/>
            <a:ext cx="8145300" cy="13716000"/>
          </a:xfr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1667061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24377649" cy="8500532"/>
          </a:xfrm>
          <a:solidFill>
            <a:schemeClr val="bg1">
              <a:lumMod val="95000"/>
            </a:schemeClr>
          </a:solidFill>
        </p:spPr>
        <p:txBody>
          <a:bodyPr>
            <a:normAutofit/>
          </a:bodyPr>
          <a:lstStyle>
            <a:lvl1pPr>
              <a:defRPr sz="2400"/>
            </a:lvl1pPr>
          </a:lstStyle>
          <a:p>
            <a:endParaRPr lang="en-US"/>
          </a:p>
        </p:txBody>
      </p:sp>
      <p:sp>
        <p:nvSpPr>
          <p:cNvPr id="12" name="Picture Placeholder 4"/>
          <p:cNvSpPr>
            <a:spLocks noGrp="1"/>
          </p:cNvSpPr>
          <p:nvPr>
            <p:ph type="pic" sz="quarter" idx="11"/>
          </p:nvPr>
        </p:nvSpPr>
        <p:spPr>
          <a:xfrm>
            <a:off x="3747638" y="5104844"/>
            <a:ext cx="3336329" cy="5949760"/>
          </a:xfrm>
          <a:solidFill>
            <a:schemeClr val="bg1">
              <a:lumMod val="95000"/>
            </a:schemeClr>
          </a:solidFill>
        </p:spPr>
        <p:txBody>
          <a:bodyPr>
            <a:normAutofit/>
          </a:bodyPr>
          <a:lstStyle>
            <a:lvl1pPr>
              <a:defRPr sz="2400"/>
            </a:lvl1pPr>
          </a:lstStyle>
          <a:p>
            <a:endParaRPr lang="en-US"/>
          </a:p>
        </p:txBody>
      </p:sp>
      <p:sp>
        <p:nvSpPr>
          <p:cNvPr id="13" name="Picture Placeholder 4"/>
          <p:cNvSpPr>
            <a:spLocks noGrp="1"/>
          </p:cNvSpPr>
          <p:nvPr>
            <p:ph type="pic" sz="quarter" idx="12"/>
          </p:nvPr>
        </p:nvSpPr>
        <p:spPr>
          <a:xfrm>
            <a:off x="10459853" y="5104844"/>
            <a:ext cx="3336329" cy="5949760"/>
          </a:xfrm>
          <a:solidFill>
            <a:schemeClr val="bg1">
              <a:lumMod val="95000"/>
            </a:schemeClr>
          </a:solidFill>
        </p:spPr>
        <p:txBody>
          <a:bodyPr>
            <a:normAutofit/>
          </a:bodyPr>
          <a:lstStyle>
            <a:lvl1pPr>
              <a:defRPr sz="2400"/>
            </a:lvl1pPr>
          </a:lstStyle>
          <a:p>
            <a:endParaRPr lang="en-US"/>
          </a:p>
        </p:txBody>
      </p:sp>
      <p:sp>
        <p:nvSpPr>
          <p:cNvPr id="14" name="Picture Placeholder 4"/>
          <p:cNvSpPr>
            <a:spLocks noGrp="1"/>
          </p:cNvSpPr>
          <p:nvPr>
            <p:ph type="pic" sz="quarter" idx="13"/>
          </p:nvPr>
        </p:nvSpPr>
        <p:spPr>
          <a:xfrm>
            <a:off x="17169810" y="5104844"/>
            <a:ext cx="3336329" cy="5949760"/>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946372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12" name="Picture Placeholder 4"/>
          <p:cNvSpPr>
            <a:spLocks noGrp="1"/>
          </p:cNvSpPr>
          <p:nvPr>
            <p:ph type="pic" sz="quarter" idx="11"/>
          </p:nvPr>
        </p:nvSpPr>
        <p:spPr>
          <a:xfrm>
            <a:off x="0" y="-1"/>
            <a:ext cx="24423370" cy="6867525"/>
          </a:xfrm>
          <a:solidFill>
            <a:schemeClr val="bg1">
              <a:lumMod val="95000"/>
            </a:schemeClr>
          </a:solidFill>
        </p:spPr>
        <p:txBody>
          <a:bodyPr>
            <a:normAutofit/>
          </a:bodyPr>
          <a:lstStyle>
            <a:lvl1pPr>
              <a:defRPr sz="2400"/>
            </a:lvl1pPr>
          </a:lstStyle>
          <a:p>
            <a:endParaRPr lang="en-US"/>
          </a:p>
        </p:txBody>
      </p:sp>
      <p:sp>
        <p:nvSpPr>
          <p:cNvPr id="9" name="Picture Placeholder 4"/>
          <p:cNvSpPr>
            <a:spLocks noGrp="1"/>
          </p:cNvSpPr>
          <p:nvPr>
            <p:ph type="pic" sz="quarter" idx="12"/>
          </p:nvPr>
        </p:nvSpPr>
        <p:spPr>
          <a:xfrm>
            <a:off x="0" y="5572125"/>
            <a:ext cx="8412479" cy="8143875"/>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965995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24423370" cy="8540398"/>
          </a:xfrm>
          <a:solidFill>
            <a:schemeClr val="bg1">
              <a:lumMod val="95000"/>
            </a:schemeClr>
          </a:solidFill>
        </p:spPr>
        <p:txBody>
          <a:bodyPr>
            <a:normAutofit/>
          </a:bodyPr>
          <a:lstStyle>
            <a:lvl1pPr>
              <a:defRPr sz="2400"/>
            </a:lvl1pPr>
          </a:lstStyle>
          <a:p>
            <a:endParaRPr lang="en-US"/>
          </a:p>
        </p:txBody>
      </p:sp>
      <p:sp>
        <p:nvSpPr>
          <p:cNvPr id="9" name="Picture Placeholder 4"/>
          <p:cNvSpPr>
            <a:spLocks noGrp="1"/>
          </p:cNvSpPr>
          <p:nvPr>
            <p:ph type="pic" sz="quarter" idx="12"/>
          </p:nvPr>
        </p:nvSpPr>
        <p:spPr>
          <a:xfrm>
            <a:off x="9123995" y="5813269"/>
            <a:ext cx="5967616" cy="7902731"/>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340519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
            <a:ext cx="24423370" cy="8540398"/>
          </a:xfrm>
          <a:solidFill>
            <a:schemeClr val="bg1">
              <a:lumMod val="95000"/>
            </a:schemeClr>
          </a:solidFill>
        </p:spPr>
        <p:txBody>
          <a:bodyPr>
            <a:normAutofit/>
          </a:bodyPr>
          <a:lstStyle>
            <a:lvl1pPr>
              <a:defRPr sz="2400"/>
            </a:lvl1pPr>
          </a:lstStyle>
          <a:p>
            <a:endParaRPr lang="en-US"/>
          </a:p>
        </p:txBody>
      </p:sp>
      <p:sp>
        <p:nvSpPr>
          <p:cNvPr id="13" name="Picture Placeholder 4"/>
          <p:cNvSpPr>
            <a:spLocks noGrp="1"/>
          </p:cNvSpPr>
          <p:nvPr>
            <p:ph type="pic" sz="quarter" idx="12"/>
          </p:nvPr>
        </p:nvSpPr>
        <p:spPr>
          <a:xfrm>
            <a:off x="7487723" y="6858126"/>
            <a:ext cx="2666386" cy="3460584"/>
          </a:xfrm>
          <a:solidFill>
            <a:schemeClr val="bg1">
              <a:lumMod val="95000"/>
            </a:schemeClr>
          </a:solidFill>
        </p:spPr>
        <p:txBody>
          <a:bodyPr>
            <a:normAutofit/>
          </a:bodyPr>
          <a:lstStyle>
            <a:lvl1pPr>
              <a:defRPr sz="2400"/>
            </a:lvl1pPr>
          </a:lstStyle>
          <a:p>
            <a:endParaRPr lang="en-US"/>
          </a:p>
        </p:txBody>
      </p:sp>
      <p:sp>
        <p:nvSpPr>
          <p:cNvPr id="14" name="Picture Placeholder 4"/>
          <p:cNvSpPr>
            <a:spLocks noGrp="1"/>
          </p:cNvSpPr>
          <p:nvPr>
            <p:ph type="pic" sz="quarter" idx="13"/>
          </p:nvPr>
        </p:nvSpPr>
        <p:spPr>
          <a:xfrm>
            <a:off x="10806976" y="6858126"/>
            <a:ext cx="2666386" cy="3460584"/>
          </a:xfrm>
          <a:solidFill>
            <a:schemeClr val="bg1">
              <a:lumMod val="95000"/>
            </a:schemeClr>
          </a:solidFill>
        </p:spPr>
        <p:txBody>
          <a:bodyPr>
            <a:normAutofit/>
          </a:bodyPr>
          <a:lstStyle>
            <a:lvl1pPr>
              <a:defRPr sz="2400"/>
            </a:lvl1pPr>
          </a:lstStyle>
          <a:p>
            <a:endParaRPr lang="en-US"/>
          </a:p>
        </p:txBody>
      </p:sp>
      <p:sp>
        <p:nvSpPr>
          <p:cNvPr id="15" name="Picture Placeholder 4"/>
          <p:cNvSpPr>
            <a:spLocks noGrp="1"/>
          </p:cNvSpPr>
          <p:nvPr>
            <p:ph type="pic" sz="quarter" idx="14"/>
          </p:nvPr>
        </p:nvSpPr>
        <p:spPr>
          <a:xfrm>
            <a:off x="13940379" y="6858126"/>
            <a:ext cx="2666386" cy="3460584"/>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601236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7956667" y="4958807"/>
            <a:ext cx="8357714" cy="6228342"/>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265981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975334"/>
            <a:ext cx="11723065" cy="9723205"/>
          </a:xfrm>
          <a:solidFill>
            <a:schemeClr val="bg1">
              <a:lumMod val="95000"/>
            </a:schemeClr>
          </a:solidFill>
          <a:ln>
            <a:noFill/>
          </a:ln>
        </p:spPr>
        <p:txBody>
          <a:bodyPr>
            <a:normAutofit/>
          </a:bodyPr>
          <a:lstStyle>
            <a:lvl1pPr>
              <a:defRPr sz="2400"/>
            </a:lvl1pPr>
          </a:lstStyle>
          <a:p>
            <a:endParaRPr lang="en-US"/>
          </a:p>
        </p:txBody>
      </p:sp>
    </p:spTree>
    <p:extLst>
      <p:ext uri="{BB962C8B-B14F-4D97-AF65-F5344CB8AC3E}">
        <p14:creationId xmlns:p14="http://schemas.microsoft.com/office/powerpoint/2010/main" val="1833922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8368334" y="5300456"/>
            <a:ext cx="7607690" cy="4731613"/>
          </a:xfrm>
          <a:solidFill>
            <a:schemeClr val="bg1">
              <a:lumMod val="95000"/>
            </a:schemeClr>
          </a:solidFill>
          <a:ln>
            <a:noFill/>
          </a:ln>
        </p:spPr>
        <p:txBody>
          <a:bodyPr>
            <a:normAutofit/>
          </a:bodyPr>
          <a:lstStyle>
            <a:lvl1pPr>
              <a:defRPr sz="2400"/>
            </a:lvl1pPr>
          </a:lstStyle>
          <a:p>
            <a:endParaRPr lang="en-US"/>
          </a:p>
        </p:txBody>
      </p:sp>
    </p:spTree>
    <p:extLst>
      <p:ext uri="{BB962C8B-B14F-4D97-AF65-F5344CB8AC3E}">
        <p14:creationId xmlns:p14="http://schemas.microsoft.com/office/powerpoint/2010/main" val="126923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1271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761786" y="1948821"/>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wrap="square">
            <a:noAutofit/>
          </a:bodyPr>
          <a:lstStyle>
            <a:lvl1pPr>
              <a:defRPr sz="2400"/>
            </a:lvl1pPr>
          </a:lstStyle>
          <a:p>
            <a:r>
              <a:rPr lang="en-US"/>
              <a:t>Drag Here</a:t>
            </a:r>
          </a:p>
        </p:txBody>
      </p:sp>
      <p:sp>
        <p:nvSpPr>
          <p:cNvPr id="10" name="Picture Placeholder 9"/>
          <p:cNvSpPr>
            <a:spLocks noGrp="1"/>
          </p:cNvSpPr>
          <p:nvPr>
            <p:ph type="pic" sz="quarter" idx="12" hasCustomPrompt="1"/>
          </p:nvPr>
        </p:nvSpPr>
        <p:spPr>
          <a:xfrm>
            <a:off x="16404348" y="1948821"/>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wrap="square">
            <a:noAutofit/>
          </a:bodyPr>
          <a:lstStyle>
            <a:lvl1pPr>
              <a:defRPr sz="2400"/>
            </a:lvl1pPr>
          </a:lstStyle>
          <a:p>
            <a:r>
              <a:rPr lang="en-US"/>
              <a:t>Drag Here</a:t>
            </a:r>
          </a:p>
        </p:txBody>
      </p:sp>
    </p:spTree>
    <p:extLst>
      <p:ext uri="{BB962C8B-B14F-4D97-AF65-F5344CB8AC3E}">
        <p14:creationId xmlns:p14="http://schemas.microsoft.com/office/powerpoint/2010/main" val="36899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3137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667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12188825" y="0"/>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8340078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C5D116-E28F-416F-84E9-3A892FC6C28D}"/>
              </a:ext>
            </a:extLst>
          </p:cNvPr>
          <p:cNvGraphicFramePr>
            <a:graphicFrameLocks noChangeAspect="1"/>
          </p:cNvGraphicFramePr>
          <p:nvPr userDrawn="1">
            <p:custDataLst>
              <p:tags r:id="rId63"/>
            </p:custDataLst>
            <p:extLst>
              <p:ext uri="{D42A27DB-BD31-4B8C-83A1-F6EECF244321}">
                <p14:modId xmlns:p14="http://schemas.microsoft.com/office/powerpoint/2010/main" val="1086510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65" imgW="270" imgH="270" progId="TCLayout.ActiveDocument.1">
                  <p:embed/>
                </p:oleObj>
              </mc:Choice>
              <mc:Fallback>
                <p:oleObj name="think-cell Slide" r:id="rId65" imgW="270" imgH="270" progId="TCLayout.ActiveDocument.1">
                  <p:embed/>
                  <p:pic>
                    <p:nvPicPr>
                      <p:cNvPr id="8" name="Object 7" hidden="1">
                        <a:extLst>
                          <a:ext uri="{FF2B5EF4-FFF2-40B4-BE49-F238E27FC236}">
                            <a16:creationId xmlns:a16="http://schemas.microsoft.com/office/drawing/2014/main" id="{D0C5D116-E28F-416F-84E9-3A892FC6C28D}"/>
                          </a:ext>
                        </a:extLst>
                      </p:cNvPr>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9202083-8ECC-44C1-B199-FADF09BE6ED1}"/>
              </a:ext>
            </a:extLst>
          </p:cNvPr>
          <p:cNvSpPr/>
          <p:nvPr userDrawn="1">
            <p:custDataLst>
              <p:tags r:id="rId64"/>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a:latin typeface="Montserrat Hairline"/>
              <a:sym typeface="Montserrat Hairline"/>
            </a:endParaRPr>
          </a:p>
        </p:txBody>
      </p:sp>
      <p:pic>
        <p:nvPicPr>
          <p:cNvPr id="11" name="Picture 10">
            <a:extLst>
              <a:ext uri="{FF2B5EF4-FFF2-40B4-BE49-F238E27FC236}">
                <a16:creationId xmlns:a16="http://schemas.microsoft.com/office/drawing/2014/main" id="{FC6DECD4-D870-4CB7-A841-E75C605140B4}"/>
              </a:ext>
            </a:extLst>
          </p:cNvPr>
          <p:cNvPicPr>
            <a:picLocks noChangeAspect="1"/>
          </p:cNvPicPr>
          <p:nvPr userDrawn="1"/>
        </p:nvPicPr>
        <p:blipFill>
          <a:blip r:embed="rId67"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020783" y="12379324"/>
            <a:ext cx="3716981" cy="662400"/>
          </a:xfrm>
          <a:prstGeom prst="rect">
            <a:avLst/>
          </a:prstGeom>
        </p:spPr>
      </p:pic>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22130252" y="668286"/>
            <a:ext cx="786038"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bg1"/>
                </a:solidFill>
                <a:latin typeface="Montserrat Light" charset="0"/>
                <a:ea typeface="Montserrat Light" charset="0"/>
                <a:cs typeface="Montserrat Light" charset="0"/>
              </a:rPr>
              <a:pPr algn="ctr"/>
              <a:t>‹#›</a:t>
            </a:fld>
            <a:r>
              <a:rPr lang="id-ID" sz="1800" b="0" i="0">
                <a:solidFill>
                  <a:schemeClr val="bg1"/>
                </a:solidFill>
                <a:latin typeface="Montserrat Light" charset="0"/>
                <a:ea typeface="Montserrat Light" charset="0"/>
                <a:cs typeface="Montserrat Light"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9" name="TextBox 8">
            <a:extLst>
              <a:ext uri="{FF2B5EF4-FFF2-40B4-BE49-F238E27FC236}">
                <a16:creationId xmlns:a16="http://schemas.microsoft.com/office/drawing/2014/main" id="{7A61974F-DB6B-432A-9686-EDA44CF4920F}"/>
              </a:ext>
            </a:extLst>
          </p:cNvPr>
          <p:cNvSpPr txBox="1"/>
          <p:nvPr userDrawn="1"/>
        </p:nvSpPr>
        <p:spPr>
          <a:xfrm>
            <a:off x="1639886" y="12729882"/>
            <a:ext cx="5479129" cy="338554"/>
          </a:xfrm>
          <a:prstGeom prst="rect">
            <a:avLst/>
          </a:prstGeom>
          <a:noFill/>
        </p:spPr>
        <p:txBody>
          <a:bodyPr wrap="none" rtlCol="0">
            <a:spAutoFit/>
          </a:bodyPr>
          <a:lstStyle/>
          <a:p>
            <a:r>
              <a:rPr lang="en-US" sz="1600" spc="300">
                <a:latin typeface="Arial Nova" panose="020B0504020202020204" pitchFamily="34" charset="0"/>
              </a:rPr>
              <a:t>©SIEMENS GAMESA RENEWABLE ENERGY</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77" r:id="rId1"/>
    <p:sldLayoutId id="2147483901" r:id="rId2"/>
    <p:sldLayoutId id="2147483959" r:id="rId3"/>
    <p:sldLayoutId id="2147483960"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3961" r:id="rId14"/>
    <p:sldLayoutId id="2147484034" r:id="rId15"/>
    <p:sldLayoutId id="2147484035" r:id="rId16"/>
    <p:sldLayoutId id="2147484036" r:id="rId17"/>
    <p:sldLayoutId id="2147484024" r:id="rId18"/>
    <p:sldLayoutId id="2147483962" r:id="rId19"/>
    <p:sldLayoutId id="2147483963" r:id="rId20"/>
    <p:sldLayoutId id="2147483964" r:id="rId21"/>
    <p:sldLayoutId id="2147483965" r:id="rId22"/>
    <p:sldLayoutId id="2147483966" r:id="rId23"/>
    <p:sldLayoutId id="2147483988" r:id="rId24"/>
    <p:sldLayoutId id="2147483967" r:id="rId25"/>
    <p:sldLayoutId id="2147483968" r:id="rId26"/>
    <p:sldLayoutId id="2147483969" r:id="rId27"/>
    <p:sldLayoutId id="2147483971" r:id="rId28"/>
    <p:sldLayoutId id="2147483972" r:id="rId29"/>
    <p:sldLayoutId id="2147483973" r:id="rId30"/>
    <p:sldLayoutId id="2147483974" r:id="rId31"/>
    <p:sldLayoutId id="2147483975" r:id="rId32"/>
    <p:sldLayoutId id="2147483976" r:id="rId33"/>
    <p:sldLayoutId id="2147483977" r:id="rId34"/>
    <p:sldLayoutId id="2147483978" r:id="rId35"/>
    <p:sldLayoutId id="2147483979" r:id="rId36"/>
    <p:sldLayoutId id="2147483980" r:id="rId37"/>
    <p:sldLayoutId id="2147483981" r:id="rId38"/>
    <p:sldLayoutId id="2147483982" r:id="rId39"/>
    <p:sldLayoutId id="2147483983" r:id="rId40"/>
    <p:sldLayoutId id="2147483984" r:id="rId41"/>
    <p:sldLayoutId id="2147483986" r:id="rId42"/>
    <p:sldLayoutId id="2147483987" r:id="rId43"/>
    <p:sldLayoutId id="2147483912" r:id="rId44"/>
    <p:sldLayoutId id="2147483940" r:id="rId45"/>
    <p:sldLayoutId id="2147483941" r:id="rId46"/>
    <p:sldLayoutId id="2147483952" r:id="rId47"/>
    <p:sldLayoutId id="2147483942" r:id="rId48"/>
    <p:sldLayoutId id="2147483989" r:id="rId49"/>
    <p:sldLayoutId id="2147483991" r:id="rId50"/>
    <p:sldLayoutId id="2147484014" r:id="rId51"/>
    <p:sldLayoutId id="2147484015" r:id="rId52"/>
    <p:sldLayoutId id="2147484016" r:id="rId53"/>
    <p:sldLayoutId id="2147484017" r:id="rId54"/>
    <p:sldLayoutId id="2147484018" r:id="rId55"/>
    <p:sldLayoutId id="2147484019" r:id="rId56"/>
    <p:sldLayoutId id="2147484020" r:id="rId57"/>
    <p:sldLayoutId id="2147484021" r:id="rId58"/>
    <p:sldLayoutId id="2147484022" r:id="rId59"/>
    <p:sldLayoutId id="2147484023" r:id="rId60"/>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8" userDrawn="1">
          <p15:clr>
            <a:srgbClr val="F26B43"/>
          </p15:clr>
        </p15:guide>
        <p15:guide id="4" pos="14323" userDrawn="1">
          <p15:clr>
            <a:srgbClr val="F26B43"/>
          </p15:clr>
        </p15:guide>
        <p15:guide id="5" orient="horz" pos="396" userDrawn="1">
          <p15:clr>
            <a:srgbClr val="F26B43"/>
          </p15:clr>
        </p15:guide>
        <p15:guide id="6" orient="horz" pos="7790" userDrawn="1">
          <p15:clr>
            <a:srgbClr val="F26B43"/>
          </p15:clr>
        </p15:guide>
        <p15:guide id="7" orient="horz" pos="8221" userDrawn="1">
          <p15:clr>
            <a:srgbClr val="F26B43"/>
          </p15:clr>
        </p15:guide>
        <p15:guide id="9" pos="103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gif"/><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slideLayout" Target="../slideLayouts/slideLayout1.xml"/><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tags" Target="../tags/tag5.xml"/><Relationship Id="rId16" Type="http://schemas.openxmlformats.org/officeDocument/2006/relationships/image" Target="../media/image39.png"/><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emf"/><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oleObject" Target="../embeddings/oleObject3.bin"/><Relationship Id="rId9" Type="http://schemas.openxmlformats.org/officeDocument/2006/relationships/image" Target="../media/image32.pn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hyperlink" Target="mailto:Peter.Enevoldsen@siemensgamesa.com"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Gregory.Oxley@siemensgames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AE3934-9974-4852-900E-CCF43752E43D}"/>
              </a:ext>
            </a:extLst>
          </p:cNvPr>
          <p:cNvGraphicFramePr>
            <a:graphicFrameLocks noChangeAspect="1"/>
          </p:cNvGraphicFramePr>
          <p:nvPr>
            <p:custDataLst>
              <p:tags r:id="rId2"/>
            </p:custDataLst>
            <p:extLst>
              <p:ext uri="{D42A27DB-BD31-4B8C-83A1-F6EECF244321}">
                <p14:modId xmlns:p14="http://schemas.microsoft.com/office/powerpoint/2010/main" val="254995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70" name="think-cell Slide" r:id="rId5" imgW="270" imgH="270" progId="TCLayout.ActiveDocument.1">
                  <p:embed/>
                </p:oleObj>
              </mc:Choice>
              <mc:Fallback>
                <p:oleObj name="think-cell Slide" r:id="rId5" imgW="270" imgH="270" progId="TCLayout.ActiveDocument.1">
                  <p:embed/>
                  <p:pic>
                    <p:nvPicPr>
                      <p:cNvPr id="7" name="Object 6" hidden="1">
                        <a:extLst>
                          <a:ext uri="{FF2B5EF4-FFF2-40B4-BE49-F238E27FC236}">
                            <a16:creationId xmlns:a16="http://schemas.microsoft.com/office/drawing/2014/main" id="{42AE3934-9974-4852-900E-CCF43752E4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ADF344F-77A7-4A0D-B6D5-F4021146E1D5}"/>
              </a:ext>
            </a:extLst>
          </p:cNvPr>
          <p:cNvPicPr>
            <a:picLocks noChangeAspect="1"/>
          </p:cNvPicPr>
          <p:nvPr/>
        </p:nvPicPr>
        <p:blipFill rotWithShape="1">
          <a:blip r:embed="rId7">
            <a:extLst>
              <a:ext uri="{28A0092B-C50C-407E-A947-70E740481C1C}">
                <a14:useLocalDpi xmlns:a14="http://schemas.microsoft.com/office/drawing/2010/main" val="0"/>
              </a:ext>
            </a:extLst>
          </a:blip>
          <a:srcRect t="18280"/>
          <a:stretch/>
        </p:blipFill>
        <p:spPr>
          <a:xfrm>
            <a:off x="0" y="0"/>
            <a:ext cx="24377650" cy="13716000"/>
          </a:xfrm>
          <a:prstGeom prst="rect">
            <a:avLst/>
          </a:prstGeom>
        </p:spPr>
      </p:pic>
      <p:sp>
        <p:nvSpPr>
          <p:cNvPr id="3" name="Rectangle 2"/>
          <p:cNvSpPr/>
          <p:nvPr/>
        </p:nvSpPr>
        <p:spPr>
          <a:xfrm>
            <a:off x="438367" y="453648"/>
            <a:ext cx="23500915" cy="12904712"/>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Arial Nova" panose="020B0504020202020204" pitchFamily="34" charset="0"/>
            </a:endParaRPr>
          </a:p>
        </p:txBody>
      </p:sp>
      <p:sp>
        <p:nvSpPr>
          <p:cNvPr id="18" name="TextBox 17"/>
          <p:cNvSpPr txBox="1"/>
          <p:nvPr/>
        </p:nvSpPr>
        <p:spPr>
          <a:xfrm>
            <a:off x="-806825" y="1860528"/>
            <a:ext cx="25639059" cy="4876199"/>
          </a:xfrm>
          <a:prstGeom prst="rect">
            <a:avLst/>
          </a:prstGeom>
          <a:noFill/>
          <a:ln>
            <a:noFill/>
          </a:ln>
        </p:spPr>
        <p:txBody>
          <a:bodyPr wrap="square" lIns="720000" tIns="540000" rIns="720000" bIns="540000" rtlCol="0">
            <a:spAutoFit/>
          </a:bodyPr>
          <a:lstStyle/>
          <a:p>
            <a:pPr algn="ctr">
              <a:spcAft>
                <a:spcPts val="600"/>
              </a:spcAft>
            </a:pPr>
            <a:r>
              <a:rPr lang="en-US" sz="8800" cap="all" spc="600" dirty="0">
                <a:solidFill>
                  <a:schemeClr val="bg1"/>
                </a:solidFill>
                <a:latin typeface="Arial Nova" panose="020B0504020202020204" pitchFamily="34" charset="0"/>
                <a:ea typeface="Montserrat" charset="0"/>
                <a:cs typeface="Montserrat" charset="0"/>
              </a:rPr>
              <a:t>Atmospheric Challenges </a:t>
            </a:r>
          </a:p>
          <a:p>
            <a:pPr algn="ctr">
              <a:spcAft>
                <a:spcPts val="600"/>
              </a:spcAft>
            </a:pPr>
            <a:r>
              <a:rPr lang="en-US" sz="8800" cap="all" spc="600" dirty="0">
                <a:solidFill>
                  <a:schemeClr val="bg1"/>
                </a:solidFill>
                <a:latin typeface="Arial Nova" panose="020B0504020202020204" pitchFamily="34" charset="0"/>
                <a:ea typeface="Montserrat" charset="0"/>
                <a:cs typeface="Montserrat" charset="0"/>
              </a:rPr>
              <a:t>FOR the Wind Energy Industry</a:t>
            </a:r>
          </a:p>
          <a:p>
            <a:pPr algn="ctr">
              <a:spcAft>
                <a:spcPts val="600"/>
              </a:spcAft>
            </a:pPr>
            <a:r>
              <a:rPr lang="en-US" sz="6000" spc="600" dirty="0">
                <a:solidFill>
                  <a:schemeClr val="bg1"/>
                </a:solidFill>
                <a:latin typeface="Arial Nova" panose="020B0504020202020204" pitchFamily="34" charset="0"/>
                <a:ea typeface="Montserrat" charset="0"/>
                <a:cs typeface="Montserrat" charset="0"/>
              </a:rPr>
              <a:t>SGRE Digital Ventures Lab’s Perspective</a:t>
            </a:r>
          </a:p>
        </p:txBody>
      </p:sp>
      <p:pic>
        <p:nvPicPr>
          <p:cNvPr id="4" name="Picture 3">
            <a:extLst>
              <a:ext uri="{FF2B5EF4-FFF2-40B4-BE49-F238E27FC236}">
                <a16:creationId xmlns:a16="http://schemas.microsoft.com/office/drawing/2014/main" id="{737AC3BA-0E5E-4A3F-BA6E-FEEA2FDF5A5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20783" y="12366625"/>
            <a:ext cx="3716980" cy="662400"/>
          </a:xfrm>
          <a:prstGeom prst="rect">
            <a:avLst/>
          </a:prstGeom>
        </p:spPr>
      </p:pic>
      <p:sp>
        <p:nvSpPr>
          <p:cNvPr id="6" name="TextBox 5">
            <a:extLst>
              <a:ext uri="{FF2B5EF4-FFF2-40B4-BE49-F238E27FC236}">
                <a16:creationId xmlns:a16="http://schemas.microsoft.com/office/drawing/2014/main" id="{82C5DC27-AB10-4E84-B28A-2D20920183F9}"/>
              </a:ext>
            </a:extLst>
          </p:cNvPr>
          <p:cNvSpPr txBox="1"/>
          <p:nvPr/>
        </p:nvSpPr>
        <p:spPr>
          <a:xfrm>
            <a:off x="1639886" y="12729882"/>
            <a:ext cx="5479129" cy="338554"/>
          </a:xfrm>
          <a:prstGeom prst="rect">
            <a:avLst/>
          </a:prstGeom>
          <a:noFill/>
        </p:spPr>
        <p:txBody>
          <a:bodyPr wrap="none" rtlCol="0">
            <a:spAutoFit/>
          </a:bodyPr>
          <a:lstStyle/>
          <a:p>
            <a:r>
              <a:rPr lang="en-US" sz="1600" spc="300">
                <a:solidFill>
                  <a:schemeClr val="bg1"/>
                </a:solidFill>
                <a:latin typeface="Arial Nova" panose="020B0504020202020204" pitchFamily="34" charset="0"/>
              </a:rPr>
              <a:t>©SIEMENS GAMESA RENEWABLE ENERGY</a:t>
            </a:r>
          </a:p>
        </p:txBody>
      </p:sp>
      <p:sp>
        <p:nvSpPr>
          <p:cNvPr id="11" name="Rectangle 10">
            <a:extLst>
              <a:ext uri="{FF2B5EF4-FFF2-40B4-BE49-F238E27FC236}">
                <a16:creationId xmlns:a16="http://schemas.microsoft.com/office/drawing/2014/main" id="{8B5292B5-60C5-4130-BD26-08EF8D9EA7AB}"/>
              </a:ext>
            </a:extLst>
          </p:cNvPr>
          <p:cNvSpPr/>
          <p:nvPr/>
        </p:nvSpPr>
        <p:spPr>
          <a:xfrm>
            <a:off x="6313596" y="8360888"/>
            <a:ext cx="12188825" cy="1908215"/>
          </a:xfrm>
          <a:prstGeom prst="rect">
            <a:avLst/>
          </a:prstGeom>
        </p:spPr>
        <p:txBody>
          <a:bodyPr>
            <a:spAutoFit/>
          </a:bodyPr>
          <a:lstStyle/>
          <a:p>
            <a:pPr algn="ctr">
              <a:spcAft>
                <a:spcPts val="600"/>
              </a:spcAft>
            </a:pPr>
            <a:r>
              <a:rPr lang="en-US" sz="6000" spc="600" dirty="0">
                <a:solidFill>
                  <a:schemeClr val="bg1"/>
                </a:solidFill>
                <a:latin typeface="Arial Nova" panose="020B0504020202020204" pitchFamily="34" charset="0"/>
                <a:ea typeface="Montserrat" charset="0"/>
                <a:cs typeface="Montserrat" charset="0"/>
              </a:rPr>
              <a:t>Gregory Oxley, PhD</a:t>
            </a:r>
          </a:p>
          <a:p>
            <a:pPr algn="ctr">
              <a:spcAft>
                <a:spcPts val="600"/>
              </a:spcAft>
            </a:pPr>
            <a:r>
              <a:rPr lang="en-US" sz="2400" spc="600" dirty="0">
                <a:solidFill>
                  <a:schemeClr val="bg1"/>
                </a:solidFill>
                <a:latin typeface="Arial Nova" panose="020B0504020202020204" pitchFamily="34" charset="0"/>
                <a:ea typeface="Montserrat" charset="0"/>
                <a:cs typeface="Montserrat" charset="0"/>
              </a:rPr>
              <a:t>Lead Data Scientist, SGRE COG DVL</a:t>
            </a:r>
          </a:p>
          <a:p>
            <a:pPr algn="ctr">
              <a:spcAft>
                <a:spcPts val="600"/>
              </a:spcAft>
            </a:pPr>
            <a:r>
              <a:rPr lang="en-US" sz="2400" spc="600" dirty="0">
                <a:solidFill>
                  <a:schemeClr val="bg1"/>
                </a:solidFill>
                <a:latin typeface="Arial Nova" panose="020B0504020202020204" pitchFamily="34" charset="0"/>
                <a:ea typeface="Montserrat" charset="0"/>
                <a:cs typeface="Montserrat" charset="0"/>
              </a:rPr>
              <a:t>Gregory.Oxley@siemensgamesa.com</a:t>
            </a:r>
          </a:p>
        </p:txBody>
      </p:sp>
    </p:spTree>
    <p:extLst>
      <p:ext uri="{BB962C8B-B14F-4D97-AF65-F5344CB8AC3E}">
        <p14:creationId xmlns:p14="http://schemas.microsoft.com/office/powerpoint/2010/main" val="96989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844" y="6263872"/>
            <a:ext cx="2480633" cy="2481276"/>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4546" y="9093848"/>
            <a:ext cx="4738742" cy="4622154"/>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C20F54E-4F78-E04E-B686-4FF2DA99D13E}"/>
              </a:ext>
            </a:extLst>
          </p:cNvPr>
          <p:cNvPicPr>
            <a:picLocks noChangeAspect="1"/>
          </p:cNvPicPr>
          <p:nvPr/>
        </p:nvPicPr>
        <p:blipFill rotWithShape="1">
          <a:blip r:embed="rId2" cstate="print">
            <a:duotone>
              <a:prstClr val="black"/>
              <a:prstClr val="white"/>
            </a:duotone>
            <a:extLst>
              <a:ext uri="{28A0092B-C50C-407E-A947-70E740481C1C}">
                <a14:useLocalDpi xmlns:a14="http://schemas.microsoft.com/office/drawing/2010/main" val="0"/>
              </a:ext>
            </a:extLst>
          </a:blip>
          <a:srcRect l="20896"/>
          <a:stretch/>
        </p:blipFill>
        <p:spPr>
          <a:xfrm>
            <a:off x="8458200" y="10"/>
            <a:ext cx="15919446" cy="13715990"/>
          </a:xfrm>
          <a:custGeom>
            <a:avLst/>
            <a:gdLst/>
            <a:ahLst/>
            <a:cxnLst/>
            <a:rect l="l" t="t" r="r" b="b"/>
            <a:pathLst>
              <a:path w="8129366" h="6858000">
                <a:moveTo>
                  <a:pt x="1619628" y="0"/>
                </a:moveTo>
                <a:lnTo>
                  <a:pt x="4520115" y="0"/>
                </a:lnTo>
                <a:lnTo>
                  <a:pt x="6067239" y="0"/>
                </a:lnTo>
                <a:lnTo>
                  <a:pt x="8129366" y="0"/>
                </a:lnTo>
                <a:lnTo>
                  <a:pt x="8129366"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1" name="TextBox 10">
            <a:extLst>
              <a:ext uri="{FF2B5EF4-FFF2-40B4-BE49-F238E27FC236}">
                <a16:creationId xmlns:a16="http://schemas.microsoft.com/office/drawing/2014/main" id="{B4815BF6-BE1C-AA45-8C9A-F141337F2E25}"/>
              </a:ext>
            </a:extLst>
          </p:cNvPr>
          <p:cNvSpPr txBox="1"/>
          <p:nvPr/>
        </p:nvSpPr>
        <p:spPr>
          <a:xfrm>
            <a:off x="17260940" y="774707"/>
            <a:ext cx="582766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C3C3C"/>
                </a:solidFill>
                <a:effectLst/>
                <a:uLnTx/>
                <a:uFillTx/>
                <a:latin typeface="Arial Nova" panose="020B0504020202020204" pitchFamily="34" charset="0"/>
              </a:rPr>
              <a:t>Building bridges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AD"/>
                </a:solidFill>
                <a:effectLst/>
                <a:uLnTx/>
                <a:uFillTx/>
                <a:latin typeface="Arial Nova" panose="020B0504020202020204" pitchFamily="34" charset="0"/>
              </a:rPr>
              <a:t>Digitally. </a:t>
            </a:r>
          </a:p>
        </p:txBody>
      </p:sp>
      <p:pic>
        <p:nvPicPr>
          <p:cNvPr id="13" name="Picture 13">
            <a:extLst>
              <a:ext uri="{FF2B5EF4-FFF2-40B4-BE49-F238E27FC236}">
                <a16:creationId xmlns:a16="http://schemas.microsoft.com/office/drawing/2014/main" id="{BF9BE212-B13B-0F44-BEB5-AE852B512C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98" t="27995" r="35176" b="30653"/>
          <a:stretch/>
        </p:blipFill>
        <p:spPr>
          <a:xfrm>
            <a:off x="537370" y="444029"/>
            <a:ext cx="3516348" cy="2461447"/>
          </a:xfrm>
          <a:prstGeom prst="rect">
            <a:avLst/>
          </a:prstGeom>
        </p:spPr>
      </p:pic>
      <p:sp>
        <p:nvSpPr>
          <p:cNvPr id="17" name="Rectangle 16">
            <a:extLst>
              <a:ext uri="{FF2B5EF4-FFF2-40B4-BE49-F238E27FC236}">
                <a16:creationId xmlns:a16="http://schemas.microsoft.com/office/drawing/2014/main" id="{2B0EA4F1-8EEA-BC41-AD3C-BC1982A168B3}"/>
              </a:ext>
            </a:extLst>
          </p:cNvPr>
          <p:cNvSpPr/>
          <p:nvPr/>
        </p:nvSpPr>
        <p:spPr>
          <a:xfrm>
            <a:off x="1006012" y="4082591"/>
            <a:ext cx="7452184" cy="720478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ontserrat Light" charset="0"/>
            </a:endParaRPr>
          </a:p>
        </p:txBody>
      </p:sp>
      <p:sp>
        <p:nvSpPr>
          <p:cNvPr id="15" name="TextBox 14">
            <a:extLst>
              <a:ext uri="{FF2B5EF4-FFF2-40B4-BE49-F238E27FC236}">
                <a16:creationId xmlns:a16="http://schemas.microsoft.com/office/drawing/2014/main" id="{F97084A7-0AAE-904C-84A1-002C0C87D607}"/>
              </a:ext>
            </a:extLst>
          </p:cNvPr>
          <p:cNvSpPr txBox="1"/>
          <p:nvPr/>
        </p:nvSpPr>
        <p:spPr>
          <a:xfrm>
            <a:off x="1131089" y="3581727"/>
            <a:ext cx="7202029" cy="75657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tx2">
                    <a:lumMod val="85000"/>
                    <a:lumOff val="15000"/>
                  </a:schemeClr>
                </a:solidFill>
                <a:latin typeface="Arial Nova" panose="020B0504020202020204" pitchFamily="34" charset="0"/>
              </a:rPr>
              <a:t>An innovation group formed to focus on the digital transformation of SGRE’s onshore, offshore and service businesses.</a:t>
            </a:r>
          </a:p>
          <a:p>
            <a:pPr marL="457200" indent="-457200">
              <a:lnSpc>
                <a:spcPct val="150000"/>
              </a:lnSpc>
              <a:buFont typeface="Arial" panose="020B0604020202020204" pitchFamily="34" charset="0"/>
              <a:buChar char="•"/>
            </a:pPr>
            <a:endParaRPr lang="en-US" sz="2800" dirty="0">
              <a:solidFill>
                <a:schemeClr val="tx2">
                  <a:lumMod val="85000"/>
                  <a:lumOff val="15000"/>
                </a:schemeClr>
              </a:solidFill>
              <a:latin typeface="Arial Nova" panose="020B0504020202020204" pitchFamily="34" charset="0"/>
            </a:endParaRPr>
          </a:p>
          <a:p>
            <a:pPr marL="457200" indent="-457200">
              <a:lnSpc>
                <a:spcPct val="150000"/>
              </a:lnSpc>
              <a:buFont typeface="Arial" panose="020B0604020202020204" pitchFamily="34" charset="0"/>
              <a:buChar char="•"/>
            </a:pPr>
            <a:r>
              <a:rPr lang="en-US" sz="2800" dirty="0">
                <a:solidFill>
                  <a:schemeClr val="tx2">
                    <a:lumMod val="85000"/>
                    <a:lumOff val="15000"/>
                  </a:schemeClr>
                </a:solidFill>
                <a:latin typeface="Arial Nova" panose="020B0504020202020204" pitchFamily="34" charset="0"/>
              </a:rPr>
              <a:t>Combine domain knowledge with data science, foster partnerships, unleash open innovation and empowering talents.</a:t>
            </a:r>
          </a:p>
          <a:p>
            <a:pPr>
              <a:lnSpc>
                <a:spcPct val="150000"/>
              </a:lnSpc>
            </a:pPr>
            <a:endParaRPr lang="en-US" sz="2800" dirty="0">
              <a:solidFill>
                <a:schemeClr val="tx2">
                  <a:lumMod val="85000"/>
                  <a:lumOff val="15000"/>
                </a:schemeClr>
              </a:solidFill>
              <a:latin typeface="Arial Nova" panose="020B0504020202020204" pitchFamily="34" charset="0"/>
            </a:endParaRPr>
          </a:p>
          <a:p>
            <a:pPr marL="457200" indent="-457200">
              <a:lnSpc>
                <a:spcPct val="150000"/>
              </a:lnSpc>
              <a:buFont typeface="Arial" panose="020B0604020202020204" pitchFamily="34" charset="0"/>
              <a:buChar char="•"/>
            </a:pPr>
            <a:r>
              <a:rPr lang="en-US" sz="2800" dirty="0">
                <a:solidFill>
                  <a:schemeClr val="tx2">
                    <a:lumMod val="85000"/>
                    <a:lumOff val="15000"/>
                  </a:schemeClr>
                </a:solidFill>
                <a:latin typeface="Arial Nova" panose="020B0504020202020204" pitchFamily="34" charset="0"/>
              </a:rPr>
              <a:t>Optimization of operations and processes through the whole SGRE value chain. </a:t>
            </a:r>
            <a:r>
              <a:rPr lang="da-DK" sz="2400" dirty="0">
                <a:solidFill>
                  <a:schemeClr val="tx2">
                    <a:lumMod val="85000"/>
                    <a:lumOff val="15000"/>
                  </a:schemeClr>
                </a:solidFill>
                <a:latin typeface="Arial Nova" panose="020B0504020202020204" pitchFamily="34" charset="0"/>
              </a:rPr>
              <a:t> </a:t>
            </a:r>
            <a:r>
              <a:rPr lang="en-US" sz="2400" dirty="0">
                <a:solidFill>
                  <a:schemeClr val="tx2">
                    <a:lumMod val="85000"/>
                    <a:lumOff val="15000"/>
                  </a:schemeClr>
                </a:solidFill>
                <a:latin typeface="Arial Nova" panose="020B0504020202020204" pitchFamily="34" charset="0"/>
              </a:rPr>
              <a:t>                 </a:t>
            </a:r>
          </a:p>
          <a:p>
            <a:pPr algn="ctr">
              <a:lnSpc>
                <a:spcPct val="150000"/>
              </a:lnSpc>
            </a:pPr>
            <a:r>
              <a:rPr lang="en-US" sz="1800" spc="300" dirty="0">
                <a:solidFill>
                  <a:schemeClr val="tx2">
                    <a:lumMod val="85000"/>
                    <a:lumOff val="15000"/>
                  </a:schemeClr>
                </a:solidFill>
                <a:latin typeface="Arial Nova" panose="020B0504020202020204" pitchFamily="34" charset="0"/>
                <a:ea typeface="Montserrat Light" charset="0"/>
                <a:cs typeface="Montserrat Light" charset="0"/>
              </a:rPr>
              <a:t>.</a:t>
            </a:r>
          </a:p>
        </p:txBody>
      </p:sp>
    </p:spTree>
    <p:extLst>
      <p:ext uri="{BB962C8B-B14F-4D97-AF65-F5344CB8AC3E}">
        <p14:creationId xmlns:p14="http://schemas.microsoft.com/office/powerpoint/2010/main" val="32184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857297" y="1390006"/>
            <a:ext cx="10663112" cy="1107996"/>
          </a:xfrm>
          <a:prstGeom prst="rect">
            <a:avLst/>
          </a:prstGeom>
          <a:noFill/>
        </p:spPr>
        <p:txBody>
          <a:bodyPr wrap="none" rtlCol="0">
            <a:spAutoFit/>
          </a:bodyPr>
          <a:lstStyle/>
          <a:p>
            <a:pPr algn="ctr"/>
            <a:r>
              <a:rPr lang="en-US" sz="6600" cap="all" spc="600" dirty="0">
                <a:solidFill>
                  <a:schemeClr val="tx2"/>
                </a:solidFill>
                <a:latin typeface="Arial Nova" panose="020B0504020202020204" pitchFamily="34" charset="0"/>
                <a:ea typeface="Montserrat" charset="0"/>
                <a:cs typeface="Montserrat" charset="0"/>
              </a:rPr>
              <a:t>WHAT Are WE DOING?</a:t>
            </a:r>
          </a:p>
        </p:txBody>
      </p:sp>
      <p:grpSp>
        <p:nvGrpSpPr>
          <p:cNvPr id="37" name="Group 36">
            <a:extLst>
              <a:ext uri="{FF2B5EF4-FFF2-40B4-BE49-F238E27FC236}">
                <a16:creationId xmlns:a16="http://schemas.microsoft.com/office/drawing/2014/main" id="{BDCE49CC-153B-4BD8-AC2E-0E3161DC6930}"/>
              </a:ext>
            </a:extLst>
          </p:cNvPr>
          <p:cNvGrpSpPr>
            <a:grpSpLocks noChangeAspect="1"/>
          </p:cNvGrpSpPr>
          <p:nvPr/>
        </p:nvGrpSpPr>
        <p:grpSpPr>
          <a:xfrm>
            <a:off x="2178831" y="9904705"/>
            <a:ext cx="953476" cy="953476"/>
            <a:chOff x="5273038" y="2606042"/>
            <a:chExt cx="1645920" cy="1645920"/>
          </a:xfrm>
        </p:grpSpPr>
        <p:sp>
          <p:nvSpPr>
            <p:cNvPr id="40" name="AutoShape 3">
              <a:extLst>
                <a:ext uri="{FF2B5EF4-FFF2-40B4-BE49-F238E27FC236}">
                  <a16:creationId xmlns:a16="http://schemas.microsoft.com/office/drawing/2014/main" id="{66EE9C37-6896-44ED-833D-B16F088AEDDD}"/>
                </a:ext>
              </a:extLst>
            </p:cNvPr>
            <p:cNvSpPr>
              <a:spLocks noChangeAspect="1" noChangeArrowheads="1" noTextEdit="1"/>
            </p:cNvSpPr>
            <p:nvPr/>
          </p:nvSpPr>
          <p:spPr bwMode="auto">
            <a:xfrm>
              <a:off x="5273038" y="2606042"/>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B63B8D79-ADBF-4FF3-881C-A91F474B31B8}"/>
                </a:ext>
              </a:extLst>
            </p:cNvPr>
            <p:cNvGrpSpPr/>
            <p:nvPr/>
          </p:nvGrpSpPr>
          <p:grpSpPr>
            <a:xfrm>
              <a:off x="5306394" y="2654914"/>
              <a:ext cx="1579208" cy="1548175"/>
              <a:chOff x="5306394" y="2654914"/>
              <a:chExt cx="1579208" cy="1548175"/>
            </a:xfrm>
          </p:grpSpPr>
          <p:sp>
            <p:nvSpPr>
              <p:cNvPr id="42" name="Freeform 130">
                <a:extLst>
                  <a:ext uri="{FF2B5EF4-FFF2-40B4-BE49-F238E27FC236}">
                    <a16:creationId xmlns:a16="http://schemas.microsoft.com/office/drawing/2014/main" id="{1065FD20-92D3-4725-A794-D0537CC8E4E6}"/>
                  </a:ext>
                </a:extLst>
              </p:cNvPr>
              <p:cNvSpPr>
                <a:spLocks/>
              </p:cNvSpPr>
              <p:nvPr/>
            </p:nvSpPr>
            <p:spPr bwMode="auto">
              <a:xfrm>
                <a:off x="5333195" y="2678562"/>
                <a:ext cx="1516644" cy="1497725"/>
              </a:xfrm>
              <a:custGeom>
                <a:avLst/>
                <a:gdLst>
                  <a:gd name="connsiteX0" fmla="*/ 1204823 w 1516644"/>
                  <a:gd name="connsiteY0" fmla="*/ 1308538 h 1497725"/>
                  <a:gd name="connsiteX1" fmla="*/ 1215522 w 1516644"/>
                  <a:gd name="connsiteY1" fmla="*/ 1338636 h 1497725"/>
                  <a:gd name="connsiteX2" fmla="*/ 826790 w 1516644"/>
                  <a:gd name="connsiteY2" fmla="*/ 1497725 h 1497725"/>
                  <a:gd name="connsiteX3" fmla="*/ 818231 w 1516644"/>
                  <a:gd name="connsiteY3" fmla="*/ 1466911 h 1497725"/>
                  <a:gd name="connsiteX4" fmla="*/ 754698 w 1516644"/>
                  <a:gd name="connsiteY4" fmla="*/ 1305386 h 1497725"/>
                  <a:gd name="connsiteX5" fmla="*/ 770935 w 1516644"/>
                  <a:gd name="connsiteY5" fmla="*/ 1435810 h 1497725"/>
                  <a:gd name="connsiteX6" fmla="*/ 763170 w 1516644"/>
                  <a:gd name="connsiteY6" fmla="*/ 1435093 h 1497725"/>
                  <a:gd name="connsiteX7" fmla="*/ 739874 w 1516644"/>
                  <a:gd name="connsiteY7" fmla="*/ 1439393 h 1497725"/>
                  <a:gd name="connsiteX8" fmla="*/ 723638 w 1516644"/>
                  <a:gd name="connsiteY8" fmla="*/ 1307536 h 1497725"/>
                  <a:gd name="connsiteX9" fmla="*/ 732109 w 1516644"/>
                  <a:gd name="connsiteY9" fmla="*/ 1307536 h 1497725"/>
                  <a:gd name="connsiteX10" fmla="*/ 754698 w 1516644"/>
                  <a:gd name="connsiteY10" fmla="*/ 1305386 h 1497725"/>
                  <a:gd name="connsiteX11" fmla="*/ 232705 w 1516644"/>
                  <a:gd name="connsiteY11" fmla="*/ 1221828 h 1497725"/>
                  <a:gd name="connsiteX12" fmla="*/ 711026 w 1516644"/>
                  <a:gd name="connsiteY12" fmla="*/ 1460617 h 1497725"/>
                  <a:gd name="connsiteX13" fmla="*/ 699603 w 1516644"/>
                  <a:gd name="connsiteY13" fmla="*/ 1489842 h 1497725"/>
                  <a:gd name="connsiteX14" fmla="*/ 219141 w 1516644"/>
                  <a:gd name="connsiteY14" fmla="*/ 1250340 h 1497725"/>
                  <a:gd name="connsiteX15" fmla="*/ 232705 w 1516644"/>
                  <a:gd name="connsiteY15" fmla="*/ 1221828 h 1497725"/>
                  <a:gd name="connsiteX16" fmla="*/ 836273 w 1516644"/>
                  <a:gd name="connsiteY16" fmla="*/ 1215522 h 1497725"/>
                  <a:gd name="connsiteX17" fmla="*/ 1213946 w 1516644"/>
                  <a:gd name="connsiteY17" fmla="*/ 1271670 h 1497725"/>
                  <a:gd name="connsiteX18" fmla="*/ 1205363 w 1516644"/>
                  <a:gd name="connsiteY18" fmla="*/ 1302232 h 1497725"/>
                  <a:gd name="connsiteX19" fmla="*/ 827690 w 1516644"/>
                  <a:gd name="connsiteY19" fmla="*/ 1246084 h 1497725"/>
                  <a:gd name="connsiteX20" fmla="*/ 836273 w 1516644"/>
                  <a:gd name="connsiteY20" fmla="*/ 1215522 h 1497725"/>
                  <a:gd name="connsiteX21" fmla="*/ 611424 w 1516644"/>
                  <a:gd name="connsiteY21" fmla="*/ 1120928 h 1497725"/>
                  <a:gd name="connsiteX22" fmla="*/ 644810 w 1516644"/>
                  <a:gd name="connsiteY22" fmla="*/ 1142723 h 1497725"/>
                  <a:gd name="connsiteX23" fmla="*/ 630203 w 1516644"/>
                  <a:gd name="connsiteY23" fmla="*/ 1172955 h 1497725"/>
                  <a:gd name="connsiteX24" fmla="*/ 597513 w 1516644"/>
                  <a:gd name="connsiteY24" fmla="*/ 1152566 h 1497725"/>
                  <a:gd name="connsiteX25" fmla="*/ 611424 w 1516644"/>
                  <a:gd name="connsiteY25" fmla="*/ 1120928 h 1497725"/>
                  <a:gd name="connsiteX26" fmla="*/ 484598 w 1516644"/>
                  <a:gd name="connsiteY26" fmla="*/ 1113046 h 1497725"/>
                  <a:gd name="connsiteX27" fmla="*/ 493179 w 1516644"/>
                  <a:gd name="connsiteY27" fmla="*/ 1143744 h 1497725"/>
                  <a:gd name="connsiteX28" fmla="*/ 435973 w 1516644"/>
                  <a:gd name="connsiteY28" fmla="*/ 1155167 h 1497725"/>
                  <a:gd name="connsiteX29" fmla="*/ 285091 w 1516644"/>
                  <a:gd name="connsiteY29" fmla="*/ 1185151 h 1497725"/>
                  <a:gd name="connsiteX30" fmla="*/ 560396 w 1516644"/>
                  <a:gd name="connsiteY30" fmla="*/ 1193004 h 1497725"/>
                  <a:gd name="connsiteX31" fmla="*/ 626899 w 1516644"/>
                  <a:gd name="connsiteY31" fmla="*/ 1195146 h 1497725"/>
                  <a:gd name="connsiteX32" fmla="*/ 626183 w 1516644"/>
                  <a:gd name="connsiteY32" fmla="*/ 1202285 h 1497725"/>
                  <a:gd name="connsiteX33" fmla="*/ 629044 w 1516644"/>
                  <a:gd name="connsiteY33" fmla="*/ 1226558 h 1497725"/>
                  <a:gd name="connsiteX34" fmla="*/ 234320 w 1516644"/>
                  <a:gd name="connsiteY34" fmla="*/ 1214422 h 1497725"/>
                  <a:gd name="connsiteX35" fmla="*/ 235751 w 1516644"/>
                  <a:gd name="connsiteY35" fmla="*/ 1198716 h 1497725"/>
                  <a:gd name="connsiteX36" fmla="*/ 228600 w 1516644"/>
                  <a:gd name="connsiteY36" fmla="*/ 1164448 h 1497725"/>
                  <a:gd name="connsiteX37" fmla="*/ 484598 w 1516644"/>
                  <a:gd name="connsiteY37" fmla="*/ 1113046 h 1497725"/>
                  <a:gd name="connsiteX38" fmla="*/ 1398975 w 1516644"/>
                  <a:gd name="connsiteY38" fmla="*/ 1102010 h 1497725"/>
                  <a:gd name="connsiteX39" fmla="*/ 1420473 w 1516644"/>
                  <a:gd name="connsiteY39" fmla="*/ 1125721 h 1497725"/>
                  <a:gd name="connsiteX40" fmla="*/ 1318714 w 1516644"/>
                  <a:gd name="connsiteY40" fmla="*/ 1264395 h 1497725"/>
                  <a:gd name="connsiteX41" fmla="*/ 1294349 w 1516644"/>
                  <a:gd name="connsiteY41" fmla="*/ 1244995 h 1497725"/>
                  <a:gd name="connsiteX42" fmla="*/ 1398975 w 1516644"/>
                  <a:gd name="connsiteY42" fmla="*/ 1102010 h 1497725"/>
                  <a:gd name="connsiteX43" fmla="*/ 1391827 w 1516644"/>
                  <a:gd name="connsiteY43" fmla="*/ 1067326 h 1497725"/>
                  <a:gd name="connsiteX44" fmla="*/ 1391827 w 1516644"/>
                  <a:gd name="connsiteY44" fmla="*/ 1073743 h 1497725"/>
                  <a:gd name="connsiteX45" fmla="*/ 1396827 w 1516644"/>
                  <a:gd name="connsiteY45" fmla="*/ 1098699 h 1497725"/>
                  <a:gd name="connsiteX46" fmla="*/ 836854 w 1516644"/>
                  <a:gd name="connsiteY46" fmla="*/ 1209216 h 1497725"/>
                  <a:gd name="connsiteX47" fmla="*/ 837568 w 1516644"/>
                  <a:gd name="connsiteY47" fmla="*/ 1202799 h 1497725"/>
                  <a:gd name="connsiteX48" fmla="*/ 833997 w 1516644"/>
                  <a:gd name="connsiteY48" fmla="*/ 1177843 h 1497725"/>
                  <a:gd name="connsiteX49" fmla="*/ 1391827 w 1516644"/>
                  <a:gd name="connsiteY49" fmla="*/ 1067326 h 1497725"/>
                  <a:gd name="connsiteX50" fmla="*/ 1282680 w 1516644"/>
                  <a:gd name="connsiteY50" fmla="*/ 889176 h 1497725"/>
                  <a:gd name="connsiteX51" fmla="*/ 1323413 w 1516644"/>
                  <a:gd name="connsiteY51" fmla="*/ 931382 h 1497725"/>
                  <a:gd name="connsiteX52" fmla="*/ 1414168 w 1516644"/>
                  <a:gd name="connsiteY52" fmla="*/ 1025808 h 1497725"/>
                  <a:gd name="connsiteX53" fmla="*/ 1395588 w 1516644"/>
                  <a:gd name="connsiteY53" fmla="*/ 1051561 h 1497725"/>
                  <a:gd name="connsiteX54" fmla="*/ 1379152 w 1516644"/>
                  <a:gd name="connsiteY54" fmla="*/ 1034393 h 1497725"/>
                  <a:gd name="connsiteX55" fmla="*/ 1261242 w 1516644"/>
                  <a:gd name="connsiteY55" fmla="*/ 912067 h 1497725"/>
                  <a:gd name="connsiteX56" fmla="*/ 1282680 w 1516644"/>
                  <a:gd name="connsiteY56" fmla="*/ 889176 h 1497725"/>
                  <a:gd name="connsiteX57" fmla="*/ 1129929 w 1516644"/>
                  <a:gd name="connsiteY57" fmla="*/ 876563 h 1497725"/>
                  <a:gd name="connsiteX58" fmla="*/ 1147731 w 1516644"/>
                  <a:gd name="connsiteY58" fmla="*/ 903051 h 1497725"/>
                  <a:gd name="connsiteX59" fmla="*/ 826574 w 1516644"/>
                  <a:gd name="connsiteY59" fmla="*/ 1157189 h 1497725"/>
                  <a:gd name="connsiteX60" fmla="*/ 808772 w 1516644"/>
                  <a:gd name="connsiteY60" fmla="*/ 1130701 h 1497725"/>
                  <a:gd name="connsiteX61" fmla="*/ 1129929 w 1516644"/>
                  <a:gd name="connsiteY61" fmla="*/ 876563 h 1497725"/>
                  <a:gd name="connsiteX62" fmla="*/ 33922 w 1516644"/>
                  <a:gd name="connsiteY62" fmla="*/ 793005 h 1497725"/>
                  <a:gd name="connsiteX63" fmla="*/ 137161 w 1516644"/>
                  <a:gd name="connsiteY63" fmla="*/ 1114069 h 1497725"/>
                  <a:gd name="connsiteX64" fmla="*/ 107257 w 1516644"/>
                  <a:gd name="connsiteY64" fmla="*/ 1124080 h 1497725"/>
                  <a:gd name="connsiteX65" fmla="*/ 4730 w 1516644"/>
                  <a:gd name="connsiteY65" fmla="*/ 805161 h 1497725"/>
                  <a:gd name="connsiteX66" fmla="*/ 33922 w 1516644"/>
                  <a:gd name="connsiteY66" fmla="*/ 793005 h 1497725"/>
                  <a:gd name="connsiteX67" fmla="*/ 1486759 w 1516644"/>
                  <a:gd name="connsiteY67" fmla="*/ 774087 h 1497725"/>
                  <a:gd name="connsiteX68" fmla="*/ 1516644 w 1516644"/>
                  <a:gd name="connsiteY68" fmla="*/ 784096 h 1497725"/>
                  <a:gd name="connsiteX69" fmla="*/ 1468259 w 1516644"/>
                  <a:gd name="connsiteY69" fmla="*/ 1010717 h 1497725"/>
                  <a:gd name="connsiteX70" fmla="*/ 1455451 w 1516644"/>
                  <a:gd name="connsiteY70" fmla="*/ 1009288 h 1497725"/>
                  <a:gd name="connsiteX71" fmla="*/ 1436239 w 1516644"/>
                  <a:gd name="connsiteY71" fmla="*/ 1012147 h 1497725"/>
                  <a:gd name="connsiteX72" fmla="*/ 1486759 w 1516644"/>
                  <a:gd name="connsiteY72" fmla="*/ 774087 h 1497725"/>
                  <a:gd name="connsiteX73" fmla="*/ 52851 w 1516644"/>
                  <a:gd name="connsiteY73" fmla="*/ 759899 h 1497725"/>
                  <a:gd name="connsiteX74" fmla="*/ 513957 w 1516644"/>
                  <a:gd name="connsiteY74" fmla="*/ 1058201 h 1497725"/>
                  <a:gd name="connsiteX75" fmla="*/ 490365 w 1516644"/>
                  <a:gd name="connsiteY75" fmla="*/ 1084669 h 1497725"/>
                  <a:gd name="connsiteX76" fmla="*/ 37838 w 1516644"/>
                  <a:gd name="connsiteY76" fmla="*/ 787798 h 1497725"/>
                  <a:gd name="connsiteX77" fmla="*/ 52851 w 1516644"/>
                  <a:gd name="connsiteY77" fmla="*/ 759899 h 1497725"/>
                  <a:gd name="connsiteX78" fmla="*/ 1458598 w 1516644"/>
                  <a:gd name="connsiteY78" fmla="*/ 728368 h 1497725"/>
                  <a:gd name="connsiteX79" fmla="*/ 1469347 w 1516644"/>
                  <a:gd name="connsiteY79" fmla="*/ 757704 h 1497725"/>
                  <a:gd name="connsiteX80" fmla="*/ 1293059 w 1516644"/>
                  <a:gd name="connsiteY80" fmla="*/ 821385 h 1497725"/>
                  <a:gd name="connsiteX81" fmla="*/ 1280160 w 1516644"/>
                  <a:gd name="connsiteY81" fmla="*/ 792765 h 1497725"/>
                  <a:gd name="connsiteX82" fmla="*/ 1458598 w 1516644"/>
                  <a:gd name="connsiteY82" fmla="*/ 728368 h 1497725"/>
                  <a:gd name="connsiteX83" fmla="*/ 551912 w 1516644"/>
                  <a:gd name="connsiteY83" fmla="*/ 698412 h 1497725"/>
                  <a:gd name="connsiteX84" fmla="*/ 628529 w 1516644"/>
                  <a:gd name="connsiteY84" fmla="*/ 904018 h 1497725"/>
                  <a:gd name="connsiteX85" fmla="*/ 701565 w 1516644"/>
                  <a:gd name="connsiteY85" fmla="*/ 1101772 h 1497725"/>
                  <a:gd name="connsiteX86" fmla="*/ 672923 w 1516644"/>
                  <a:gd name="connsiteY86" fmla="*/ 1114622 h 1497725"/>
                  <a:gd name="connsiteX87" fmla="*/ 521839 w 1516644"/>
                  <a:gd name="connsiteY87" fmla="*/ 708407 h 1497725"/>
                  <a:gd name="connsiteX88" fmla="*/ 551912 w 1516644"/>
                  <a:gd name="connsiteY88" fmla="*/ 698412 h 1497725"/>
                  <a:gd name="connsiteX89" fmla="*/ 580726 w 1516644"/>
                  <a:gd name="connsiteY89" fmla="*/ 649540 h 1497725"/>
                  <a:gd name="connsiteX90" fmla="*/ 1135117 w 1516644"/>
                  <a:gd name="connsiteY90" fmla="*/ 799313 h 1497725"/>
                  <a:gd name="connsiteX91" fmla="*/ 1124387 w 1516644"/>
                  <a:gd name="connsiteY91" fmla="*/ 830844 h 1497725"/>
                  <a:gd name="connsiteX92" fmla="*/ 570711 w 1516644"/>
                  <a:gd name="connsiteY92" fmla="*/ 679638 h 1497725"/>
                  <a:gd name="connsiteX93" fmla="*/ 580726 w 1516644"/>
                  <a:gd name="connsiteY93" fmla="*/ 649540 h 1497725"/>
                  <a:gd name="connsiteX94" fmla="*/ 454766 w 1516644"/>
                  <a:gd name="connsiteY94" fmla="*/ 644810 h 1497725"/>
                  <a:gd name="connsiteX95" fmla="*/ 454766 w 1516644"/>
                  <a:gd name="connsiteY95" fmla="*/ 645519 h 1497725"/>
                  <a:gd name="connsiteX96" fmla="*/ 461930 w 1516644"/>
                  <a:gd name="connsiteY96" fmla="*/ 674585 h 1497725"/>
                  <a:gd name="connsiteX97" fmla="*/ 53600 w 1516644"/>
                  <a:gd name="connsiteY97" fmla="*/ 750440 h 1497725"/>
                  <a:gd name="connsiteX98" fmla="*/ 53600 w 1516644"/>
                  <a:gd name="connsiteY98" fmla="*/ 749022 h 1497725"/>
                  <a:gd name="connsiteX99" fmla="*/ 45720 w 1516644"/>
                  <a:gd name="connsiteY99" fmla="*/ 720665 h 1497725"/>
                  <a:gd name="connsiteX100" fmla="*/ 454766 w 1516644"/>
                  <a:gd name="connsiteY100" fmla="*/ 644810 h 1497725"/>
                  <a:gd name="connsiteX101" fmla="*/ 79516 w 1516644"/>
                  <a:gd name="connsiteY101" fmla="*/ 424092 h 1497725"/>
                  <a:gd name="connsiteX102" fmla="*/ 107205 w 1516644"/>
                  <a:gd name="connsiteY102" fmla="*/ 438446 h 1497725"/>
                  <a:gd name="connsiteX103" fmla="*/ 29818 w 1516644"/>
                  <a:gd name="connsiteY103" fmla="*/ 704718 h 1497725"/>
                  <a:gd name="connsiteX104" fmla="*/ 0 w 1516644"/>
                  <a:gd name="connsiteY104" fmla="*/ 694670 h 1497725"/>
                  <a:gd name="connsiteX105" fmla="*/ 79516 w 1516644"/>
                  <a:gd name="connsiteY105" fmla="*/ 424092 h 1497725"/>
                  <a:gd name="connsiteX106" fmla="*/ 208506 w 1516644"/>
                  <a:gd name="connsiteY106" fmla="*/ 395715 h 1497725"/>
                  <a:gd name="connsiteX107" fmla="*/ 476120 w 1516644"/>
                  <a:gd name="connsiteY107" fmla="*/ 597037 h 1497725"/>
                  <a:gd name="connsiteX108" fmla="*/ 458231 w 1516644"/>
                  <a:gd name="connsiteY108" fmla="*/ 622738 h 1497725"/>
                  <a:gd name="connsiteX109" fmla="*/ 272190 w 1516644"/>
                  <a:gd name="connsiteY109" fmla="*/ 482812 h 1497725"/>
                  <a:gd name="connsiteX110" fmla="*/ 189187 w 1516644"/>
                  <a:gd name="connsiteY110" fmla="*/ 420702 h 1497725"/>
                  <a:gd name="connsiteX111" fmla="*/ 208506 w 1516644"/>
                  <a:gd name="connsiteY111" fmla="*/ 395715 h 1497725"/>
                  <a:gd name="connsiteX112" fmla="*/ 1322678 w 1516644"/>
                  <a:gd name="connsiteY112" fmla="*/ 383102 h 1497725"/>
                  <a:gd name="connsiteX113" fmla="*/ 1352682 w 1516644"/>
                  <a:gd name="connsiteY113" fmla="*/ 392369 h 1497725"/>
                  <a:gd name="connsiteX114" fmla="*/ 1246240 w 1516644"/>
                  <a:gd name="connsiteY114" fmla="*/ 763051 h 1497725"/>
                  <a:gd name="connsiteX115" fmla="*/ 1215521 w 1516644"/>
                  <a:gd name="connsiteY115" fmla="*/ 755923 h 1497725"/>
                  <a:gd name="connsiteX116" fmla="*/ 1322678 w 1516644"/>
                  <a:gd name="connsiteY116" fmla="*/ 383102 h 1497725"/>
                  <a:gd name="connsiteX117" fmla="*/ 1411158 w 1516644"/>
                  <a:gd name="connsiteY117" fmla="*/ 381526 h 1497725"/>
                  <a:gd name="connsiteX118" fmla="*/ 1507184 w 1516644"/>
                  <a:gd name="connsiteY118" fmla="*/ 659746 h 1497725"/>
                  <a:gd name="connsiteX119" fmla="*/ 1478520 w 1516644"/>
                  <a:gd name="connsiteY119" fmla="*/ 674765 h 1497725"/>
                  <a:gd name="connsiteX120" fmla="*/ 1381060 w 1516644"/>
                  <a:gd name="connsiteY120" fmla="*/ 391539 h 1497725"/>
                  <a:gd name="connsiteX121" fmla="*/ 1411158 w 1516644"/>
                  <a:gd name="connsiteY121" fmla="*/ 381526 h 1497725"/>
                  <a:gd name="connsiteX122" fmla="*/ 1011554 w 1516644"/>
                  <a:gd name="connsiteY122" fmla="*/ 316887 h 1497725"/>
                  <a:gd name="connsiteX123" fmla="*/ 1193450 w 1516644"/>
                  <a:gd name="connsiteY123" fmla="*/ 757939 h 1497725"/>
                  <a:gd name="connsiteX124" fmla="*/ 1164089 w 1516644"/>
                  <a:gd name="connsiteY124" fmla="*/ 769358 h 1497725"/>
                  <a:gd name="connsiteX125" fmla="*/ 1036618 w 1516644"/>
                  <a:gd name="connsiteY125" fmla="*/ 461050 h 1497725"/>
                  <a:gd name="connsiteX126" fmla="*/ 982192 w 1516644"/>
                  <a:gd name="connsiteY126" fmla="*/ 329020 h 1497725"/>
                  <a:gd name="connsiteX127" fmla="*/ 1011554 w 1516644"/>
                  <a:gd name="connsiteY127" fmla="*/ 316887 h 1497725"/>
                  <a:gd name="connsiteX128" fmla="*/ 883902 w 1516644"/>
                  <a:gd name="connsiteY128" fmla="*/ 279050 h 1497725"/>
                  <a:gd name="connsiteX129" fmla="*/ 901788 w 1516644"/>
                  <a:gd name="connsiteY129" fmla="*/ 305442 h 1497725"/>
                  <a:gd name="connsiteX130" fmla="*/ 574117 w 1516644"/>
                  <a:gd name="connsiteY130" fmla="*/ 616432 h 1497725"/>
                  <a:gd name="connsiteX131" fmla="*/ 553370 w 1516644"/>
                  <a:gd name="connsiteY131" fmla="*/ 592894 h 1497725"/>
                  <a:gd name="connsiteX132" fmla="*/ 883902 w 1516644"/>
                  <a:gd name="connsiteY132" fmla="*/ 279050 h 1497725"/>
                  <a:gd name="connsiteX133" fmla="*/ 501344 w 1516644"/>
                  <a:gd name="connsiteY133" fmla="*/ 277473 h 1497725"/>
                  <a:gd name="connsiteX134" fmla="*/ 520692 w 1516644"/>
                  <a:gd name="connsiteY134" fmla="*/ 280325 h 1497725"/>
                  <a:gd name="connsiteX135" fmla="*/ 532875 w 1516644"/>
                  <a:gd name="connsiteY135" fmla="*/ 278899 h 1497725"/>
                  <a:gd name="connsiteX136" fmla="*/ 532875 w 1516644"/>
                  <a:gd name="connsiteY136" fmla="*/ 583324 h 1497725"/>
                  <a:gd name="connsiteX137" fmla="*/ 517109 w 1516644"/>
                  <a:gd name="connsiteY137" fmla="*/ 581185 h 1497725"/>
                  <a:gd name="connsiteX138" fmla="*/ 501344 w 1516644"/>
                  <a:gd name="connsiteY138" fmla="*/ 583324 h 1497725"/>
                  <a:gd name="connsiteX139" fmla="*/ 501344 w 1516644"/>
                  <a:gd name="connsiteY139" fmla="*/ 277473 h 1497725"/>
                  <a:gd name="connsiteX140" fmla="*/ 1048408 w 1516644"/>
                  <a:gd name="connsiteY140" fmla="*/ 227024 h 1497725"/>
                  <a:gd name="connsiteX141" fmla="*/ 1275431 w 1516644"/>
                  <a:gd name="connsiteY141" fmla="*/ 263418 h 1497725"/>
                  <a:gd name="connsiteX142" fmla="*/ 1269026 w 1516644"/>
                  <a:gd name="connsiteY142" fmla="*/ 294816 h 1497725"/>
                  <a:gd name="connsiteX143" fmla="*/ 1049120 w 1516644"/>
                  <a:gd name="connsiteY143" fmla="*/ 259136 h 1497725"/>
                  <a:gd name="connsiteX144" fmla="*/ 1050543 w 1516644"/>
                  <a:gd name="connsiteY144" fmla="*/ 244864 h 1497725"/>
                  <a:gd name="connsiteX145" fmla="*/ 1048408 w 1516644"/>
                  <a:gd name="connsiteY145" fmla="*/ 227024 h 1497725"/>
                  <a:gd name="connsiteX146" fmla="*/ 552154 w 1516644"/>
                  <a:gd name="connsiteY146" fmla="*/ 61486 h 1497725"/>
                  <a:gd name="connsiteX147" fmla="*/ 581747 w 1516644"/>
                  <a:gd name="connsiteY147" fmla="*/ 72128 h 1497725"/>
                  <a:gd name="connsiteX148" fmla="*/ 576694 w 1516644"/>
                  <a:gd name="connsiteY148" fmla="*/ 89155 h 1497725"/>
                  <a:gd name="connsiteX149" fmla="*/ 552154 w 1516644"/>
                  <a:gd name="connsiteY149" fmla="*/ 160809 h 1497725"/>
                  <a:gd name="connsiteX150" fmla="*/ 521839 w 1516644"/>
                  <a:gd name="connsiteY150" fmla="*/ 153005 h 1497725"/>
                  <a:gd name="connsiteX151" fmla="*/ 552154 w 1516644"/>
                  <a:gd name="connsiteY151" fmla="*/ 61486 h 1497725"/>
                  <a:gd name="connsiteX152" fmla="*/ 1026661 w 1516644"/>
                  <a:gd name="connsiteY152" fmla="*/ 44144 h 1497725"/>
                  <a:gd name="connsiteX153" fmla="*/ 1297502 w 1516644"/>
                  <a:gd name="connsiteY153" fmla="*/ 229622 h 1497725"/>
                  <a:gd name="connsiteX154" fmla="*/ 1278971 w 1516644"/>
                  <a:gd name="connsiteY154" fmla="*/ 255403 h 1497725"/>
                  <a:gd name="connsiteX155" fmla="*/ 1007417 w 1516644"/>
                  <a:gd name="connsiteY155" fmla="*/ 69209 h 1497725"/>
                  <a:gd name="connsiteX156" fmla="*/ 1026661 w 1516644"/>
                  <a:gd name="connsiteY156" fmla="*/ 44144 h 1497725"/>
                  <a:gd name="connsiteX157" fmla="*/ 530014 w 1516644"/>
                  <a:gd name="connsiteY157" fmla="*/ 33107 h 1497725"/>
                  <a:gd name="connsiteX158" fmla="*/ 548639 w 1516644"/>
                  <a:gd name="connsiteY158" fmla="*/ 58129 h 1497725"/>
                  <a:gd name="connsiteX159" fmla="*/ 209812 w 1516644"/>
                  <a:gd name="connsiteY159" fmla="*/ 301196 h 1497725"/>
                  <a:gd name="connsiteX160" fmla="*/ 457664 w 1516644"/>
                  <a:gd name="connsiteY160" fmla="*/ 219697 h 1497725"/>
                  <a:gd name="connsiteX161" fmla="*/ 466976 w 1516644"/>
                  <a:gd name="connsiteY161" fmla="*/ 249723 h 1497725"/>
                  <a:gd name="connsiteX162" fmla="*/ 214826 w 1516644"/>
                  <a:gd name="connsiteY162" fmla="*/ 332652 h 1497725"/>
                  <a:gd name="connsiteX163" fmla="*/ 179726 w 1516644"/>
                  <a:gd name="connsiteY163" fmla="*/ 284039 h 1497725"/>
                  <a:gd name="connsiteX164" fmla="*/ 530014 w 1516644"/>
                  <a:gd name="connsiteY164" fmla="*/ 33107 h 1497725"/>
                  <a:gd name="connsiteX165" fmla="*/ 650512 w 1516644"/>
                  <a:gd name="connsiteY165" fmla="*/ 0 h 1497725"/>
                  <a:gd name="connsiteX166" fmla="*/ 905591 w 1516644"/>
                  <a:gd name="connsiteY166" fmla="*/ 5692 h 1497725"/>
                  <a:gd name="connsiteX167" fmla="*/ 904166 w 1516644"/>
                  <a:gd name="connsiteY167" fmla="*/ 18500 h 1497725"/>
                  <a:gd name="connsiteX168" fmla="*/ 919129 w 1516644"/>
                  <a:gd name="connsiteY168" fmla="*/ 59770 h 1497725"/>
                  <a:gd name="connsiteX169" fmla="*/ 589236 w 1516644"/>
                  <a:gd name="connsiteY169" fmla="*/ 202078 h 1497725"/>
                  <a:gd name="connsiteX170" fmla="*/ 882791 w 1516644"/>
                  <a:gd name="connsiteY170" fmla="*/ 210617 h 1497725"/>
                  <a:gd name="connsiteX171" fmla="*/ 876378 w 1516644"/>
                  <a:gd name="connsiteY171" fmla="*/ 241213 h 1497725"/>
                  <a:gd name="connsiteX172" fmla="*/ 582111 w 1516644"/>
                  <a:gd name="connsiteY172" fmla="*/ 233386 h 1497725"/>
                  <a:gd name="connsiteX173" fmla="*/ 584961 w 1516644"/>
                  <a:gd name="connsiteY173" fmla="*/ 216309 h 1497725"/>
                  <a:gd name="connsiteX174" fmla="*/ 570711 w 1516644"/>
                  <a:gd name="connsiteY174" fmla="*/ 176463 h 1497725"/>
                  <a:gd name="connsiteX175" fmla="*/ 894191 w 1516644"/>
                  <a:gd name="connsiteY175" fmla="*/ 36289 h 1497725"/>
                  <a:gd name="connsiteX176" fmla="*/ 647662 w 1516644"/>
                  <a:gd name="connsiteY176" fmla="*/ 31308 h 1497725"/>
                  <a:gd name="connsiteX177" fmla="*/ 651225 w 1516644"/>
                  <a:gd name="connsiteY177" fmla="*/ 8538 h 1497725"/>
                  <a:gd name="connsiteX178" fmla="*/ 650512 w 1516644"/>
                  <a:gd name="connsiteY178" fmla="*/ 0 h 14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516644" h="1497725">
                    <a:moveTo>
                      <a:pt x="1204823" y="1308538"/>
                    </a:moveTo>
                    <a:cubicBezTo>
                      <a:pt x="1206250" y="1320004"/>
                      <a:pt x="1209816" y="1330037"/>
                      <a:pt x="1215522" y="1338636"/>
                    </a:cubicBezTo>
                    <a:cubicBezTo>
                      <a:pt x="1215522" y="1338636"/>
                      <a:pt x="1215522" y="1338636"/>
                      <a:pt x="826790" y="1497725"/>
                    </a:cubicBezTo>
                    <a:cubicBezTo>
                      <a:pt x="826790" y="1486259"/>
                      <a:pt x="823937" y="1476227"/>
                      <a:pt x="818231" y="1466911"/>
                    </a:cubicBezTo>
                    <a:close/>
                    <a:moveTo>
                      <a:pt x="754698" y="1305386"/>
                    </a:moveTo>
                    <a:cubicBezTo>
                      <a:pt x="754698" y="1305386"/>
                      <a:pt x="754698" y="1305386"/>
                      <a:pt x="770935" y="1435810"/>
                    </a:cubicBezTo>
                    <a:cubicBezTo>
                      <a:pt x="768111" y="1435810"/>
                      <a:pt x="765287" y="1435093"/>
                      <a:pt x="763170" y="1435093"/>
                    </a:cubicBezTo>
                    <a:cubicBezTo>
                      <a:pt x="754698" y="1435093"/>
                      <a:pt x="746933" y="1436527"/>
                      <a:pt x="739874" y="1439393"/>
                    </a:cubicBezTo>
                    <a:cubicBezTo>
                      <a:pt x="739874" y="1439393"/>
                      <a:pt x="739874" y="1439393"/>
                      <a:pt x="723638" y="1307536"/>
                    </a:cubicBezTo>
                    <a:cubicBezTo>
                      <a:pt x="726461" y="1307536"/>
                      <a:pt x="729285" y="1307536"/>
                      <a:pt x="732109" y="1307536"/>
                    </a:cubicBezTo>
                    <a:cubicBezTo>
                      <a:pt x="739874" y="1307536"/>
                      <a:pt x="746933" y="1306819"/>
                      <a:pt x="754698" y="1305386"/>
                    </a:cubicBezTo>
                    <a:close/>
                    <a:moveTo>
                      <a:pt x="232705" y="1221828"/>
                    </a:moveTo>
                    <a:cubicBezTo>
                      <a:pt x="232705" y="1221828"/>
                      <a:pt x="232705" y="1221828"/>
                      <a:pt x="711026" y="1460617"/>
                    </a:cubicBezTo>
                    <a:cubicBezTo>
                      <a:pt x="705314" y="1469171"/>
                      <a:pt x="701031" y="1479150"/>
                      <a:pt x="699603" y="1489842"/>
                    </a:cubicBezTo>
                    <a:cubicBezTo>
                      <a:pt x="699603" y="1489842"/>
                      <a:pt x="699603" y="1489842"/>
                      <a:pt x="219141" y="1250340"/>
                    </a:cubicBezTo>
                    <a:cubicBezTo>
                      <a:pt x="225566" y="1241787"/>
                      <a:pt x="229849" y="1232520"/>
                      <a:pt x="232705" y="1221828"/>
                    </a:cubicBezTo>
                    <a:close/>
                    <a:moveTo>
                      <a:pt x="836273" y="1215522"/>
                    </a:moveTo>
                    <a:cubicBezTo>
                      <a:pt x="836273" y="1215522"/>
                      <a:pt x="836273" y="1215522"/>
                      <a:pt x="1213946" y="1271670"/>
                    </a:cubicBezTo>
                    <a:cubicBezTo>
                      <a:pt x="1208224" y="1280910"/>
                      <a:pt x="1205363" y="1291571"/>
                      <a:pt x="1205363" y="1302232"/>
                    </a:cubicBezTo>
                    <a:cubicBezTo>
                      <a:pt x="1205363" y="1302232"/>
                      <a:pt x="1205363" y="1302232"/>
                      <a:pt x="827690" y="1246084"/>
                    </a:cubicBezTo>
                    <a:cubicBezTo>
                      <a:pt x="831981" y="1236134"/>
                      <a:pt x="834843" y="1226183"/>
                      <a:pt x="836273" y="1215522"/>
                    </a:cubicBezTo>
                    <a:close/>
                    <a:moveTo>
                      <a:pt x="611424" y="1120928"/>
                    </a:moveTo>
                    <a:cubicBezTo>
                      <a:pt x="611424" y="1120928"/>
                      <a:pt x="611424" y="1120928"/>
                      <a:pt x="644810" y="1142723"/>
                    </a:cubicBezTo>
                    <a:cubicBezTo>
                      <a:pt x="638550" y="1151863"/>
                      <a:pt x="633681" y="1161706"/>
                      <a:pt x="630203" y="1172955"/>
                    </a:cubicBezTo>
                    <a:lnTo>
                      <a:pt x="597513" y="1152566"/>
                    </a:lnTo>
                    <a:cubicBezTo>
                      <a:pt x="604468" y="1143426"/>
                      <a:pt x="609337" y="1132880"/>
                      <a:pt x="611424" y="1120928"/>
                    </a:cubicBezTo>
                    <a:close/>
                    <a:moveTo>
                      <a:pt x="484598" y="1113046"/>
                    </a:moveTo>
                    <a:cubicBezTo>
                      <a:pt x="484598" y="1124469"/>
                      <a:pt x="487458" y="1134463"/>
                      <a:pt x="493179" y="1143744"/>
                    </a:cubicBezTo>
                    <a:cubicBezTo>
                      <a:pt x="493179" y="1143744"/>
                      <a:pt x="493179" y="1143744"/>
                      <a:pt x="435973" y="1155167"/>
                    </a:cubicBezTo>
                    <a:cubicBezTo>
                      <a:pt x="435973" y="1155167"/>
                      <a:pt x="435973" y="1155167"/>
                      <a:pt x="285091" y="1185151"/>
                    </a:cubicBezTo>
                    <a:cubicBezTo>
                      <a:pt x="285091" y="1185151"/>
                      <a:pt x="285091" y="1185151"/>
                      <a:pt x="560396" y="1193004"/>
                    </a:cubicBezTo>
                    <a:cubicBezTo>
                      <a:pt x="560396" y="1193004"/>
                      <a:pt x="560396" y="1193004"/>
                      <a:pt x="626899" y="1195146"/>
                    </a:cubicBezTo>
                    <a:cubicBezTo>
                      <a:pt x="626183" y="1197288"/>
                      <a:pt x="626183" y="1200143"/>
                      <a:pt x="626183" y="1202285"/>
                    </a:cubicBezTo>
                    <a:cubicBezTo>
                      <a:pt x="626183" y="1210852"/>
                      <a:pt x="627614" y="1218705"/>
                      <a:pt x="629044" y="1226558"/>
                    </a:cubicBezTo>
                    <a:cubicBezTo>
                      <a:pt x="629044" y="1226558"/>
                      <a:pt x="629044" y="1226558"/>
                      <a:pt x="234320" y="1214422"/>
                    </a:cubicBezTo>
                    <a:cubicBezTo>
                      <a:pt x="235035" y="1209424"/>
                      <a:pt x="235751" y="1204427"/>
                      <a:pt x="235751" y="1198716"/>
                    </a:cubicBezTo>
                    <a:cubicBezTo>
                      <a:pt x="235751" y="1186579"/>
                      <a:pt x="232890" y="1174443"/>
                      <a:pt x="228600" y="1164448"/>
                    </a:cubicBezTo>
                    <a:cubicBezTo>
                      <a:pt x="228600" y="1164448"/>
                      <a:pt x="228600" y="1164448"/>
                      <a:pt x="484598" y="1113046"/>
                    </a:cubicBezTo>
                    <a:close/>
                    <a:moveTo>
                      <a:pt x="1398975" y="1102010"/>
                    </a:moveTo>
                    <a:cubicBezTo>
                      <a:pt x="1403991" y="1111351"/>
                      <a:pt x="1411157" y="1119973"/>
                      <a:pt x="1420473" y="1125721"/>
                    </a:cubicBezTo>
                    <a:cubicBezTo>
                      <a:pt x="1420473" y="1125721"/>
                      <a:pt x="1420473" y="1125721"/>
                      <a:pt x="1318714" y="1264395"/>
                    </a:cubicBezTo>
                    <a:cubicBezTo>
                      <a:pt x="1312265" y="1256491"/>
                      <a:pt x="1303665" y="1249306"/>
                      <a:pt x="1294349" y="1244995"/>
                    </a:cubicBezTo>
                    <a:cubicBezTo>
                      <a:pt x="1294349" y="1244995"/>
                      <a:pt x="1294349" y="1244995"/>
                      <a:pt x="1398975" y="1102010"/>
                    </a:cubicBezTo>
                    <a:close/>
                    <a:moveTo>
                      <a:pt x="1391827" y="1067326"/>
                    </a:moveTo>
                    <a:cubicBezTo>
                      <a:pt x="1391827" y="1069465"/>
                      <a:pt x="1391827" y="1071604"/>
                      <a:pt x="1391827" y="1073743"/>
                    </a:cubicBezTo>
                    <a:cubicBezTo>
                      <a:pt x="1391827" y="1082299"/>
                      <a:pt x="1393256" y="1090856"/>
                      <a:pt x="1396827" y="1098699"/>
                    </a:cubicBezTo>
                    <a:cubicBezTo>
                      <a:pt x="1396827" y="1098699"/>
                      <a:pt x="1396827" y="1098699"/>
                      <a:pt x="836854" y="1209216"/>
                    </a:cubicBezTo>
                    <a:cubicBezTo>
                      <a:pt x="837568" y="1207077"/>
                      <a:pt x="837568" y="1204938"/>
                      <a:pt x="837568" y="1202799"/>
                    </a:cubicBezTo>
                    <a:cubicBezTo>
                      <a:pt x="837568" y="1194243"/>
                      <a:pt x="836140" y="1185687"/>
                      <a:pt x="833997" y="1177843"/>
                    </a:cubicBezTo>
                    <a:cubicBezTo>
                      <a:pt x="833997" y="1177843"/>
                      <a:pt x="833997" y="1177843"/>
                      <a:pt x="1391827" y="1067326"/>
                    </a:cubicBezTo>
                    <a:close/>
                    <a:moveTo>
                      <a:pt x="1282680" y="889176"/>
                    </a:moveTo>
                    <a:cubicBezTo>
                      <a:pt x="1282680" y="889176"/>
                      <a:pt x="1282680" y="889176"/>
                      <a:pt x="1323413" y="931382"/>
                    </a:cubicBezTo>
                    <a:cubicBezTo>
                      <a:pt x="1323413" y="931382"/>
                      <a:pt x="1323413" y="931382"/>
                      <a:pt x="1414168" y="1025808"/>
                    </a:cubicBezTo>
                    <a:cubicBezTo>
                      <a:pt x="1405593" y="1032247"/>
                      <a:pt x="1399876" y="1041546"/>
                      <a:pt x="1395588" y="1051561"/>
                    </a:cubicBezTo>
                    <a:cubicBezTo>
                      <a:pt x="1395588" y="1051561"/>
                      <a:pt x="1395588" y="1051561"/>
                      <a:pt x="1379152" y="1034393"/>
                    </a:cubicBezTo>
                    <a:cubicBezTo>
                      <a:pt x="1379152" y="1034393"/>
                      <a:pt x="1379152" y="1034393"/>
                      <a:pt x="1261242" y="912067"/>
                    </a:cubicBezTo>
                    <a:cubicBezTo>
                      <a:pt x="1269818" y="905629"/>
                      <a:pt x="1276964" y="898476"/>
                      <a:pt x="1282680" y="889176"/>
                    </a:cubicBezTo>
                    <a:close/>
                    <a:moveTo>
                      <a:pt x="1129929" y="876563"/>
                    </a:moveTo>
                    <a:cubicBezTo>
                      <a:pt x="1134201" y="886585"/>
                      <a:pt x="1140610" y="895176"/>
                      <a:pt x="1147731" y="903051"/>
                    </a:cubicBezTo>
                    <a:lnTo>
                      <a:pt x="826574" y="1157189"/>
                    </a:lnTo>
                    <a:cubicBezTo>
                      <a:pt x="821590" y="1147167"/>
                      <a:pt x="815893" y="1138576"/>
                      <a:pt x="808772" y="1130701"/>
                    </a:cubicBezTo>
                    <a:cubicBezTo>
                      <a:pt x="808772" y="1130701"/>
                      <a:pt x="808772" y="1130701"/>
                      <a:pt x="1129929" y="876563"/>
                    </a:cubicBezTo>
                    <a:close/>
                    <a:moveTo>
                      <a:pt x="33922" y="793005"/>
                    </a:moveTo>
                    <a:lnTo>
                      <a:pt x="137161" y="1114069"/>
                    </a:lnTo>
                    <a:cubicBezTo>
                      <a:pt x="126481" y="1115499"/>
                      <a:pt x="116513" y="1119075"/>
                      <a:pt x="107257" y="1124080"/>
                    </a:cubicBezTo>
                    <a:cubicBezTo>
                      <a:pt x="107257" y="1124080"/>
                      <a:pt x="107257" y="1124080"/>
                      <a:pt x="4730" y="805161"/>
                    </a:cubicBezTo>
                    <a:cubicBezTo>
                      <a:pt x="15410" y="803731"/>
                      <a:pt x="25378" y="799441"/>
                      <a:pt x="33922" y="793005"/>
                    </a:cubicBezTo>
                    <a:close/>
                    <a:moveTo>
                      <a:pt x="1486759" y="774087"/>
                    </a:moveTo>
                    <a:cubicBezTo>
                      <a:pt x="1495298" y="779806"/>
                      <a:pt x="1505259" y="783381"/>
                      <a:pt x="1516644" y="784096"/>
                    </a:cubicBezTo>
                    <a:cubicBezTo>
                      <a:pt x="1516644" y="784096"/>
                      <a:pt x="1516644" y="784096"/>
                      <a:pt x="1468259" y="1010717"/>
                    </a:cubicBezTo>
                    <a:cubicBezTo>
                      <a:pt x="1463990" y="1010002"/>
                      <a:pt x="1459720" y="1009288"/>
                      <a:pt x="1455451" y="1009288"/>
                    </a:cubicBezTo>
                    <a:cubicBezTo>
                      <a:pt x="1448336" y="1009288"/>
                      <a:pt x="1441932" y="1010717"/>
                      <a:pt x="1436239" y="1012147"/>
                    </a:cubicBezTo>
                    <a:cubicBezTo>
                      <a:pt x="1436239" y="1012147"/>
                      <a:pt x="1436239" y="1012147"/>
                      <a:pt x="1486759" y="774087"/>
                    </a:cubicBezTo>
                    <a:close/>
                    <a:moveTo>
                      <a:pt x="52851" y="759899"/>
                    </a:moveTo>
                    <a:cubicBezTo>
                      <a:pt x="52851" y="759899"/>
                      <a:pt x="52851" y="759899"/>
                      <a:pt x="513957" y="1058201"/>
                    </a:cubicBezTo>
                    <a:cubicBezTo>
                      <a:pt x="503948" y="1064639"/>
                      <a:pt x="496084" y="1073224"/>
                      <a:pt x="490365" y="1084669"/>
                    </a:cubicBezTo>
                    <a:lnTo>
                      <a:pt x="37838" y="787798"/>
                    </a:lnTo>
                    <a:cubicBezTo>
                      <a:pt x="45702" y="779929"/>
                      <a:pt x="50706" y="770629"/>
                      <a:pt x="52851" y="759899"/>
                    </a:cubicBezTo>
                    <a:close/>
                    <a:moveTo>
                      <a:pt x="1458598" y="728368"/>
                    </a:moveTo>
                    <a:cubicBezTo>
                      <a:pt x="1459315" y="739101"/>
                      <a:pt x="1463614" y="749118"/>
                      <a:pt x="1469347" y="757704"/>
                    </a:cubicBezTo>
                    <a:cubicBezTo>
                      <a:pt x="1469347" y="757704"/>
                      <a:pt x="1469347" y="757704"/>
                      <a:pt x="1293059" y="821385"/>
                    </a:cubicBezTo>
                    <a:cubicBezTo>
                      <a:pt x="1290910" y="810652"/>
                      <a:pt x="1285893" y="801351"/>
                      <a:pt x="1280160" y="792765"/>
                    </a:cubicBezTo>
                    <a:cubicBezTo>
                      <a:pt x="1280160" y="792765"/>
                      <a:pt x="1280160" y="792765"/>
                      <a:pt x="1458598" y="728368"/>
                    </a:cubicBezTo>
                    <a:close/>
                    <a:moveTo>
                      <a:pt x="551912" y="698412"/>
                    </a:moveTo>
                    <a:cubicBezTo>
                      <a:pt x="551912" y="698412"/>
                      <a:pt x="551912" y="698412"/>
                      <a:pt x="628529" y="904018"/>
                    </a:cubicBezTo>
                    <a:cubicBezTo>
                      <a:pt x="628529" y="904018"/>
                      <a:pt x="628529" y="904018"/>
                      <a:pt x="701565" y="1101772"/>
                    </a:cubicBezTo>
                    <a:cubicBezTo>
                      <a:pt x="691540" y="1104627"/>
                      <a:pt x="682232" y="1108911"/>
                      <a:pt x="672923" y="1114622"/>
                    </a:cubicBezTo>
                    <a:cubicBezTo>
                      <a:pt x="672923" y="1114622"/>
                      <a:pt x="672923" y="1114622"/>
                      <a:pt x="521839" y="708407"/>
                    </a:cubicBezTo>
                    <a:cubicBezTo>
                      <a:pt x="533295" y="707693"/>
                      <a:pt x="543320" y="704123"/>
                      <a:pt x="551912" y="698412"/>
                    </a:cubicBezTo>
                    <a:close/>
                    <a:moveTo>
                      <a:pt x="580726" y="649540"/>
                    </a:moveTo>
                    <a:cubicBezTo>
                      <a:pt x="580726" y="649540"/>
                      <a:pt x="580726" y="649540"/>
                      <a:pt x="1135117" y="799313"/>
                    </a:cubicBezTo>
                    <a:cubicBezTo>
                      <a:pt x="1129394" y="808629"/>
                      <a:pt x="1125818" y="819378"/>
                      <a:pt x="1124387" y="830844"/>
                    </a:cubicBezTo>
                    <a:cubicBezTo>
                      <a:pt x="1124387" y="830844"/>
                      <a:pt x="1124387" y="830844"/>
                      <a:pt x="570711" y="679638"/>
                    </a:cubicBezTo>
                    <a:cubicBezTo>
                      <a:pt x="576433" y="670322"/>
                      <a:pt x="580010" y="660289"/>
                      <a:pt x="580726" y="649540"/>
                    </a:cubicBezTo>
                    <a:close/>
                    <a:moveTo>
                      <a:pt x="454766" y="644810"/>
                    </a:moveTo>
                    <a:cubicBezTo>
                      <a:pt x="454766" y="644810"/>
                      <a:pt x="454766" y="644810"/>
                      <a:pt x="454766" y="645519"/>
                    </a:cubicBezTo>
                    <a:cubicBezTo>
                      <a:pt x="454766" y="656153"/>
                      <a:pt x="457632" y="666078"/>
                      <a:pt x="461930" y="674585"/>
                    </a:cubicBezTo>
                    <a:cubicBezTo>
                      <a:pt x="461930" y="674585"/>
                      <a:pt x="461930" y="674585"/>
                      <a:pt x="53600" y="750440"/>
                    </a:cubicBezTo>
                    <a:cubicBezTo>
                      <a:pt x="53600" y="749731"/>
                      <a:pt x="53600" y="749731"/>
                      <a:pt x="53600" y="749022"/>
                    </a:cubicBezTo>
                    <a:cubicBezTo>
                      <a:pt x="53600" y="738388"/>
                      <a:pt x="50734" y="728463"/>
                      <a:pt x="45720" y="720665"/>
                    </a:cubicBezTo>
                    <a:cubicBezTo>
                      <a:pt x="45720" y="720665"/>
                      <a:pt x="45720" y="720665"/>
                      <a:pt x="454766" y="644810"/>
                    </a:cubicBezTo>
                    <a:close/>
                    <a:moveTo>
                      <a:pt x="79516" y="424092"/>
                    </a:moveTo>
                    <a:cubicBezTo>
                      <a:pt x="87326" y="430552"/>
                      <a:pt x="97265" y="435576"/>
                      <a:pt x="107205" y="438446"/>
                    </a:cubicBezTo>
                    <a:lnTo>
                      <a:pt x="29818" y="704718"/>
                    </a:lnTo>
                    <a:cubicBezTo>
                      <a:pt x="21299" y="698259"/>
                      <a:pt x="11359" y="694670"/>
                      <a:pt x="0" y="694670"/>
                    </a:cubicBezTo>
                    <a:cubicBezTo>
                      <a:pt x="0" y="694670"/>
                      <a:pt x="0" y="694670"/>
                      <a:pt x="79516" y="424092"/>
                    </a:cubicBezTo>
                    <a:close/>
                    <a:moveTo>
                      <a:pt x="208506" y="395715"/>
                    </a:moveTo>
                    <a:cubicBezTo>
                      <a:pt x="208506" y="395715"/>
                      <a:pt x="208506" y="395715"/>
                      <a:pt x="476120" y="597037"/>
                    </a:cubicBezTo>
                    <a:cubicBezTo>
                      <a:pt x="468249" y="604177"/>
                      <a:pt x="461809" y="612743"/>
                      <a:pt x="458231" y="622738"/>
                    </a:cubicBezTo>
                    <a:cubicBezTo>
                      <a:pt x="458231" y="622738"/>
                      <a:pt x="458231" y="622738"/>
                      <a:pt x="272190" y="482812"/>
                    </a:cubicBezTo>
                    <a:cubicBezTo>
                      <a:pt x="272190" y="482812"/>
                      <a:pt x="272190" y="482812"/>
                      <a:pt x="189187" y="420702"/>
                    </a:cubicBezTo>
                    <a:cubicBezTo>
                      <a:pt x="197058" y="413563"/>
                      <a:pt x="203498" y="404996"/>
                      <a:pt x="208506" y="395715"/>
                    </a:cubicBezTo>
                    <a:close/>
                    <a:moveTo>
                      <a:pt x="1322678" y="383102"/>
                    </a:moveTo>
                    <a:cubicBezTo>
                      <a:pt x="1331965" y="388092"/>
                      <a:pt x="1341967" y="390943"/>
                      <a:pt x="1352682" y="392369"/>
                    </a:cubicBezTo>
                    <a:cubicBezTo>
                      <a:pt x="1352682" y="392369"/>
                      <a:pt x="1352682" y="392369"/>
                      <a:pt x="1246240" y="763051"/>
                    </a:cubicBezTo>
                    <a:cubicBezTo>
                      <a:pt x="1236953" y="758774"/>
                      <a:pt x="1226237" y="756635"/>
                      <a:pt x="1215521" y="755923"/>
                    </a:cubicBezTo>
                    <a:cubicBezTo>
                      <a:pt x="1215521" y="755923"/>
                      <a:pt x="1215521" y="755923"/>
                      <a:pt x="1322678" y="383102"/>
                    </a:cubicBezTo>
                    <a:close/>
                    <a:moveTo>
                      <a:pt x="1411158" y="381526"/>
                    </a:moveTo>
                    <a:cubicBezTo>
                      <a:pt x="1411158" y="381526"/>
                      <a:pt x="1411158" y="381526"/>
                      <a:pt x="1507184" y="659746"/>
                    </a:cubicBezTo>
                    <a:cubicBezTo>
                      <a:pt x="1496435" y="661891"/>
                      <a:pt x="1486402" y="667613"/>
                      <a:pt x="1478520" y="674765"/>
                    </a:cubicBezTo>
                    <a:cubicBezTo>
                      <a:pt x="1478520" y="674765"/>
                      <a:pt x="1478520" y="674765"/>
                      <a:pt x="1381060" y="391539"/>
                    </a:cubicBezTo>
                    <a:cubicBezTo>
                      <a:pt x="1391809" y="389394"/>
                      <a:pt x="1401842" y="385817"/>
                      <a:pt x="1411158" y="381526"/>
                    </a:cubicBezTo>
                    <a:close/>
                    <a:moveTo>
                      <a:pt x="1011554" y="316887"/>
                    </a:moveTo>
                    <a:cubicBezTo>
                      <a:pt x="1011554" y="316887"/>
                      <a:pt x="1011554" y="316887"/>
                      <a:pt x="1193450" y="757939"/>
                    </a:cubicBezTo>
                    <a:cubicBezTo>
                      <a:pt x="1182708" y="759367"/>
                      <a:pt x="1172683" y="763649"/>
                      <a:pt x="1164089" y="769358"/>
                    </a:cubicBezTo>
                    <a:lnTo>
                      <a:pt x="1036618" y="461050"/>
                    </a:lnTo>
                    <a:cubicBezTo>
                      <a:pt x="1036618" y="461050"/>
                      <a:pt x="1036618" y="461050"/>
                      <a:pt x="982192" y="329020"/>
                    </a:cubicBezTo>
                    <a:cubicBezTo>
                      <a:pt x="992934" y="326879"/>
                      <a:pt x="1002959" y="322597"/>
                      <a:pt x="1011554" y="316887"/>
                    </a:cubicBezTo>
                    <a:close/>
                    <a:moveTo>
                      <a:pt x="883902" y="279050"/>
                    </a:moveTo>
                    <a:cubicBezTo>
                      <a:pt x="888194" y="289036"/>
                      <a:pt x="894633" y="297595"/>
                      <a:pt x="901788" y="305442"/>
                    </a:cubicBezTo>
                    <a:lnTo>
                      <a:pt x="574117" y="616432"/>
                    </a:lnTo>
                    <a:cubicBezTo>
                      <a:pt x="569109" y="607159"/>
                      <a:pt x="561955" y="599313"/>
                      <a:pt x="553370" y="592894"/>
                    </a:cubicBezTo>
                    <a:cubicBezTo>
                      <a:pt x="553370" y="592894"/>
                      <a:pt x="553370" y="592894"/>
                      <a:pt x="883902" y="279050"/>
                    </a:cubicBezTo>
                    <a:close/>
                    <a:moveTo>
                      <a:pt x="501344" y="277473"/>
                    </a:moveTo>
                    <a:cubicBezTo>
                      <a:pt x="507077" y="278899"/>
                      <a:pt x="513526" y="280325"/>
                      <a:pt x="520692" y="280325"/>
                    </a:cubicBezTo>
                    <a:cubicBezTo>
                      <a:pt x="524275" y="280325"/>
                      <a:pt x="528575" y="279612"/>
                      <a:pt x="532875" y="278899"/>
                    </a:cubicBezTo>
                    <a:cubicBezTo>
                      <a:pt x="532875" y="278899"/>
                      <a:pt x="532875" y="278899"/>
                      <a:pt x="532875" y="583324"/>
                    </a:cubicBezTo>
                    <a:cubicBezTo>
                      <a:pt x="527858" y="581898"/>
                      <a:pt x="522126" y="581185"/>
                      <a:pt x="517109" y="581185"/>
                    </a:cubicBezTo>
                    <a:cubicBezTo>
                      <a:pt x="511376" y="581185"/>
                      <a:pt x="506360" y="581898"/>
                      <a:pt x="501344" y="583324"/>
                    </a:cubicBezTo>
                    <a:cubicBezTo>
                      <a:pt x="501344" y="583324"/>
                      <a:pt x="501344" y="583324"/>
                      <a:pt x="501344" y="277473"/>
                    </a:cubicBezTo>
                    <a:close/>
                    <a:moveTo>
                      <a:pt x="1048408" y="227024"/>
                    </a:moveTo>
                    <a:cubicBezTo>
                      <a:pt x="1048408" y="227024"/>
                      <a:pt x="1048408" y="227024"/>
                      <a:pt x="1275431" y="263418"/>
                    </a:cubicBezTo>
                    <a:cubicBezTo>
                      <a:pt x="1271873" y="273408"/>
                      <a:pt x="1269738" y="284112"/>
                      <a:pt x="1269026" y="294816"/>
                    </a:cubicBezTo>
                    <a:lnTo>
                      <a:pt x="1049120" y="259136"/>
                    </a:lnTo>
                    <a:cubicBezTo>
                      <a:pt x="1049832" y="254141"/>
                      <a:pt x="1050543" y="249146"/>
                      <a:pt x="1050543" y="244864"/>
                    </a:cubicBezTo>
                    <a:cubicBezTo>
                      <a:pt x="1050543" y="238442"/>
                      <a:pt x="1049832" y="232733"/>
                      <a:pt x="1048408" y="227024"/>
                    </a:cubicBezTo>
                    <a:close/>
                    <a:moveTo>
                      <a:pt x="552154" y="61486"/>
                    </a:moveTo>
                    <a:cubicBezTo>
                      <a:pt x="560815" y="67162"/>
                      <a:pt x="570920" y="70709"/>
                      <a:pt x="581747" y="72128"/>
                    </a:cubicBezTo>
                    <a:cubicBezTo>
                      <a:pt x="581747" y="72128"/>
                      <a:pt x="581747" y="72128"/>
                      <a:pt x="576694" y="89155"/>
                    </a:cubicBezTo>
                    <a:cubicBezTo>
                      <a:pt x="576694" y="89155"/>
                      <a:pt x="576694" y="89155"/>
                      <a:pt x="552154" y="160809"/>
                    </a:cubicBezTo>
                    <a:cubicBezTo>
                      <a:pt x="543492" y="155843"/>
                      <a:pt x="532665" y="153005"/>
                      <a:pt x="521839" y="153005"/>
                    </a:cubicBezTo>
                    <a:cubicBezTo>
                      <a:pt x="521839" y="153005"/>
                      <a:pt x="521839" y="153005"/>
                      <a:pt x="552154" y="61486"/>
                    </a:cubicBezTo>
                    <a:close/>
                    <a:moveTo>
                      <a:pt x="1026661" y="44144"/>
                    </a:moveTo>
                    <a:cubicBezTo>
                      <a:pt x="1026661" y="44144"/>
                      <a:pt x="1026661" y="44144"/>
                      <a:pt x="1297502" y="229622"/>
                    </a:cubicBezTo>
                    <a:cubicBezTo>
                      <a:pt x="1290375" y="237500"/>
                      <a:pt x="1283960" y="246093"/>
                      <a:pt x="1278971" y="255403"/>
                    </a:cubicBezTo>
                    <a:cubicBezTo>
                      <a:pt x="1278971" y="255403"/>
                      <a:pt x="1278971" y="255403"/>
                      <a:pt x="1007417" y="69209"/>
                    </a:cubicBezTo>
                    <a:cubicBezTo>
                      <a:pt x="1015970" y="62764"/>
                      <a:pt x="1022385" y="54170"/>
                      <a:pt x="1026661" y="44144"/>
                    </a:cubicBezTo>
                    <a:close/>
                    <a:moveTo>
                      <a:pt x="530014" y="33107"/>
                    </a:moveTo>
                    <a:cubicBezTo>
                      <a:pt x="533596" y="43116"/>
                      <a:pt x="540759" y="51695"/>
                      <a:pt x="548639" y="58129"/>
                    </a:cubicBezTo>
                    <a:cubicBezTo>
                      <a:pt x="548639" y="58129"/>
                      <a:pt x="548639" y="58129"/>
                      <a:pt x="209812" y="301196"/>
                    </a:cubicBezTo>
                    <a:cubicBezTo>
                      <a:pt x="209812" y="301196"/>
                      <a:pt x="209812" y="301196"/>
                      <a:pt x="457664" y="219697"/>
                    </a:cubicBezTo>
                    <a:cubicBezTo>
                      <a:pt x="458380" y="230421"/>
                      <a:pt x="461246" y="241144"/>
                      <a:pt x="466976" y="249723"/>
                    </a:cubicBezTo>
                    <a:cubicBezTo>
                      <a:pt x="466976" y="249723"/>
                      <a:pt x="466976" y="249723"/>
                      <a:pt x="214826" y="332652"/>
                    </a:cubicBezTo>
                    <a:cubicBezTo>
                      <a:pt x="209096" y="312635"/>
                      <a:pt x="196201" y="295477"/>
                      <a:pt x="179726" y="284039"/>
                    </a:cubicBezTo>
                    <a:cubicBezTo>
                      <a:pt x="179726" y="284039"/>
                      <a:pt x="179726" y="284039"/>
                      <a:pt x="530014" y="33107"/>
                    </a:cubicBezTo>
                    <a:close/>
                    <a:moveTo>
                      <a:pt x="650512" y="0"/>
                    </a:moveTo>
                    <a:cubicBezTo>
                      <a:pt x="650512" y="0"/>
                      <a:pt x="650512" y="0"/>
                      <a:pt x="905591" y="5692"/>
                    </a:cubicBezTo>
                    <a:cubicBezTo>
                      <a:pt x="904879" y="9961"/>
                      <a:pt x="904166" y="14231"/>
                      <a:pt x="904166" y="18500"/>
                    </a:cubicBezTo>
                    <a:cubicBezTo>
                      <a:pt x="904166" y="34154"/>
                      <a:pt x="909866" y="49097"/>
                      <a:pt x="919129" y="59770"/>
                    </a:cubicBezTo>
                    <a:cubicBezTo>
                      <a:pt x="919129" y="59770"/>
                      <a:pt x="919129" y="59770"/>
                      <a:pt x="589236" y="202078"/>
                    </a:cubicBezTo>
                    <a:cubicBezTo>
                      <a:pt x="589236" y="202078"/>
                      <a:pt x="589236" y="202078"/>
                      <a:pt x="882791" y="210617"/>
                    </a:cubicBezTo>
                    <a:cubicBezTo>
                      <a:pt x="879228" y="219867"/>
                      <a:pt x="876378" y="230540"/>
                      <a:pt x="876378" y="241213"/>
                    </a:cubicBezTo>
                    <a:cubicBezTo>
                      <a:pt x="876378" y="241213"/>
                      <a:pt x="876378" y="241213"/>
                      <a:pt x="582111" y="233386"/>
                    </a:cubicBezTo>
                    <a:cubicBezTo>
                      <a:pt x="584248" y="227694"/>
                      <a:pt x="584961" y="222001"/>
                      <a:pt x="584961" y="216309"/>
                    </a:cubicBezTo>
                    <a:cubicBezTo>
                      <a:pt x="584961" y="201367"/>
                      <a:pt x="579261" y="187136"/>
                      <a:pt x="570711" y="176463"/>
                    </a:cubicBezTo>
                    <a:cubicBezTo>
                      <a:pt x="570711" y="176463"/>
                      <a:pt x="570711" y="176463"/>
                      <a:pt x="894191" y="36289"/>
                    </a:cubicBezTo>
                    <a:lnTo>
                      <a:pt x="647662" y="31308"/>
                    </a:lnTo>
                    <a:cubicBezTo>
                      <a:pt x="649800" y="24192"/>
                      <a:pt x="651225" y="16365"/>
                      <a:pt x="651225" y="8538"/>
                    </a:cubicBezTo>
                    <a:cubicBezTo>
                      <a:pt x="651225" y="5692"/>
                      <a:pt x="651225" y="2846"/>
                      <a:pt x="65051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43" name="Freeform 131">
                <a:extLst>
                  <a:ext uri="{FF2B5EF4-FFF2-40B4-BE49-F238E27FC236}">
                    <a16:creationId xmlns:a16="http://schemas.microsoft.com/office/drawing/2014/main" id="{B5625510-2A78-4EB3-A143-4798A54C677C}"/>
                  </a:ext>
                </a:extLst>
              </p:cNvPr>
              <p:cNvSpPr>
                <a:spLocks noChangeArrowheads="1"/>
              </p:cNvSpPr>
              <p:nvPr/>
            </p:nvSpPr>
            <p:spPr bwMode="auto">
              <a:xfrm>
                <a:off x="5306394" y="2654914"/>
                <a:ext cx="1579208" cy="1548175"/>
              </a:xfrm>
              <a:custGeom>
                <a:avLst/>
                <a:gdLst>
                  <a:gd name="connsiteX0" fmla="*/ 790640 w 1579208"/>
                  <a:gd name="connsiteY0" fmla="*/ 1483535 h 1548175"/>
                  <a:gd name="connsiteX1" fmla="*/ 822960 w 1579208"/>
                  <a:gd name="connsiteY1" fmla="*/ 1515855 h 1548175"/>
                  <a:gd name="connsiteX2" fmla="*/ 790640 w 1579208"/>
                  <a:gd name="connsiteY2" fmla="*/ 1548175 h 1548175"/>
                  <a:gd name="connsiteX3" fmla="*/ 758320 w 1579208"/>
                  <a:gd name="connsiteY3" fmla="*/ 1515855 h 1548175"/>
                  <a:gd name="connsiteX4" fmla="*/ 790640 w 1579208"/>
                  <a:gd name="connsiteY4" fmla="*/ 1483535 h 1548175"/>
                  <a:gd name="connsiteX5" fmla="*/ 1295138 w 1579208"/>
                  <a:gd name="connsiteY5" fmla="*/ 1288043 h 1548175"/>
                  <a:gd name="connsiteX6" fmla="*/ 1327458 w 1579208"/>
                  <a:gd name="connsiteY6" fmla="*/ 1320363 h 1548175"/>
                  <a:gd name="connsiteX7" fmla="*/ 1295138 w 1579208"/>
                  <a:gd name="connsiteY7" fmla="*/ 1352683 h 1548175"/>
                  <a:gd name="connsiteX8" fmla="*/ 1262818 w 1579208"/>
                  <a:gd name="connsiteY8" fmla="*/ 1320363 h 1548175"/>
                  <a:gd name="connsiteX9" fmla="*/ 1295138 w 1579208"/>
                  <a:gd name="connsiteY9" fmla="*/ 1288043 h 1548175"/>
                  <a:gd name="connsiteX10" fmla="*/ 176574 w 1579208"/>
                  <a:gd name="connsiteY10" fmla="*/ 1168225 h 1548175"/>
                  <a:gd name="connsiteX11" fmla="*/ 231754 w 1579208"/>
                  <a:gd name="connsiteY11" fmla="*/ 1222616 h 1548175"/>
                  <a:gd name="connsiteX12" fmla="*/ 176574 w 1579208"/>
                  <a:gd name="connsiteY12" fmla="*/ 1277007 h 1548175"/>
                  <a:gd name="connsiteX13" fmla="*/ 121394 w 1579208"/>
                  <a:gd name="connsiteY13" fmla="*/ 1222616 h 1548175"/>
                  <a:gd name="connsiteX14" fmla="*/ 176574 w 1579208"/>
                  <a:gd name="connsiteY14" fmla="*/ 1168225 h 1548175"/>
                  <a:gd name="connsiteX15" fmla="*/ 758322 w 1579208"/>
                  <a:gd name="connsiteY15" fmla="*/ 1146153 h 1548175"/>
                  <a:gd name="connsiteX16" fmla="*/ 832420 w 1579208"/>
                  <a:gd name="connsiteY16" fmla="*/ 1220251 h 1548175"/>
                  <a:gd name="connsiteX17" fmla="*/ 758322 w 1579208"/>
                  <a:gd name="connsiteY17" fmla="*/ 1294349 h 1548175"/>
                  <a:gd name="connsiteX18" fmla="*/ 684224 w 1579208"/>
                  <a:gd name="connsiteY18" fmla="*/ 1220251 h 1548175"/>
                  <a:gd name="connsiteX19" fmla="*/ 758322 w 1579208"/>
                  <a:gd name="connsiteY19" fmla="*/ 1146153 h 1548175"/>
                  <a:gd name="connsiteX20" fmla="*/ 574654 w 1579208"/>
                  <a:gd name="connsiteY20" fmla="*/ 1103586 h 1548175"/>
                  <a:gd name="connsiteX21" fmla="*/ 606974 w 1579208"/>
                  <a:gd name="connsiteY21" fmla="*/ 1135906 h 1548175"/>
                  <a:gd name="connsiteX22" fmla="*/ 574654 w 1579208"/>
                  <a:gd name="connsiteY22" fmla="*/ 1168226 h 1548175"/>
                  <a:gd name="connsiteX23" fmla="*/ 542334 w 1579208"/>
                  <a:gd name="connsiteY23" fmla="*/ 1135906 h 1548175"/>
                  <a:gd name="connsiteX24" fmla="*/ 574654 w 1579208"/>
                  <a:gd name="connsiteY24" fmla="*/ 1103586 h 1548175"/>
                  <a:gd name="connsiteX25" fmla="*/ 1481171 w 1579208"/>
                  <a:gd name="connsiteY25" fmla="*/ 1057866 h 1548175"/>
                  <a:gd name="connsiteX26" fmla="*/ 1513491 w 1579208"/>
                  <a:gd name="connsiteY26" fmla="*/ 1090186 h 1548175"/>
                  <a:gd name="connsiteX27" fmla="*/ 1481171 w 1579208"/>
                  <a:gd name="connsiteY27" fmla="*/ 1122506 h 1548175"/>
                  <a:gd name="connsiteX28" fmla="*/ 1448851 w 1579208"/>
                  <a:gd name="connsiteY28" fmla="*/ 1090186 h 1548175"/>
                  <a:gd name="connsiteX29" fmla="*/ 1481171 w 1579208"/>
                  <a:gd name="connsiteY29" fmla="*/ 1057866 h 1548175"/>
                  <a:gd name="connsiteX30" fmla="*/ 1235519 w 1579208"/>
                  <a:gd name="connsiteY30" fmla="*/ 809523 h 1548175"/>
                  <a:gd name="connsiteX31" fmla="*/ 1290699 w 1579208"/>
                  <a:gd name="connsiteY31" fmla="*/ 864703 h 1548175"/>
                  <a:gd name="connsiteX32" fmla="*/ 1235519 w 1579208"/>
                  <a:gd name="connsiteY32" fmla="*/ 919883 h 1548175"/>
                  <a:gd name="connsiteX33" fmla="*/ 1180339 w 1579208"/>
                  <a:gd name="connsiteY33" fmla="*/ 864703 h 1548175"/>
                  <a:gd name="connsiteX34" fmla="*/ 1235519 w 1579208"/>
                  <a:gd name="connsiteY34" fmla="*/ 809523 h 1548175"/>
                  <a:gd name="connsiteX35" fmla="*/ 24437 w 1579208"/>
                  <a:gd name="connsiteY35" fmla="*/ 748862 h 1548175"/>
                  <a:gd name="connsiteX36" fmla="*/ 48874 w 1579208"/>
                  <a:gd name="connsiteY36" fmla="*/ 773299 h 1548175"/>
                  <a:gd name="connsiteX37" fmla="*/ 24437 w 1579208"/>
                  <a:gd name="connsiteY37" fmla="*/ 797736 h 1548175"/>
                  <a:gd name="connsiteX38" fmla="*/ 0 w 1579208"/>
                  <a:gd name="connsiteY38" fmla="*/ 773299 h 1548175"/>
                  <a:gd name="connsiteX39" fmla="*/ 24437 w 1579208"/>
                  <a:gd name="connsiteY39" fmla="*/ 748862 h 1548175"/>
                  <a:gd name="connsiteX40" fmla="*/ 1547677 w 1579208"/>
                  <a:gd name="connsiteY40" fmla="*/ 711777 h 1548175"/>
                  <a:gd name="connsiteX41" fmla="*/ 1579208 w 1579208"/>
                  <a:gd name="connsiteY41" fmla="*/ 744097 h 1548175"/>
                  <a:gd name="connsiteX42" fmla="*/ 1547677 w 1579208"/>
                  <a:gd name="connsiteY42" fmla="*/ 776417 h 1548175"/>
                  <a:gd name="connsiteX43" fmla="*/ 1516146 w 1579208"/>
                  <a:gd name="connsiteY43" fmla="*/ 744097 h 1548175"/>
                  <a:gd name="connsiteX44" fmla="*/ 1547677 w 1579208"/>
                  <a:gd name="connsiteY44" fmla="*/ 711777 h 1548175"/>
                  <a:gd name="connsiteX45" fmla="*/ 544699 w 1579208"/>
                  <a:gd name="connsiteY45" fmla="*/ 636927 h 1548175"/>
                  <a:gd name="connsiteX46" fmla="*/ 577019 w 1579208"/>
                  <a:gd name="connsiteY46" fmla="*/ 669247 h 1548175"/>
                  <a:gd name="connsiteX47" fmla="*/ 544699 w 1579208"/>
                  <a:gd name="connsiteY47" fmla="*/ 701567 h 1548175"/>
                  <a:gd name="connsiteX48" fmla="*/ 512379 w 1579208"/>
                  <a:gd name="connsiteY48" fmla="*/ 669247 h 1548175"/>
                  <a:gd name="connsiteX49" fmla="*/ 544699 w 1579208"/>
                  <a:gd name="connsiteY49" fmla="*/ 636927 h 1548175"/>
                  <a:gd name="connsiteX50" fmla="*/ 159232 w 1579208"/>
                  <a:gd name="connsiteY50" fmla="*/ 324770 h 1548175"/>
                  <a:gd name="connsiteX51" fmla="*/ 214412 w 1579208"/>
                  <a:gd name="connsiteY51" fmla="*/ 379950 h 1548175"/>
                  <a:gd name="connsiteX52" fmla="*/ 159232 w 1579208"/>
                  <a:gd name="connsiteY52" fmla="*/ 435130 h 1548175"/>
                  <a:gd name="connsiteX53" fmla="*/ 104052 w 1579208"/>
                  <a:gd name="connsiteY53" fmla="*/ 379950 h 1548175"/>
                  <a:gd name="connsiteX54" fmla="*/ 159232 w 1579208"/>
                  <a:gd name="connsiteY54" fmla="*/ 324770 h 1548175"/>
                  <a:gd name="connsiteX55" fmla="*/ 1391598 w 1579208"/>
                  <a:gd name="connsiteY55" fmla="*/ 256154 h 1548175"/>
                  <a:gd name="connsiteX56" fmla="*/ 1456237 w 1579208"/>
                  <a:gd name="connsiteY56" fmla="*/ 320793 h 1548175"/>
                  <a:gd name="connsiteX57" fmla="*/ 1391598 w 1579208"/>
                  <a:gd name="connsiteY57" fmla="*/ 385432 h 1548175"/>
                  <a:gd name="connsiteX58" fmla="*/ 1326959 w 1579208"/>
                  <a:gd name="connsiteY58" fmla="*/ 320793 h 1548175"/>
                  <a:gd name="connsiteX59" fmla="*/ 1391598 w 1579208"/>
                  <a:gd name="connsiteY59" fmla="*/ 256154 h 1548175"/>
                  <a:gd name="connsiteX60" fmla="*/ 990074 w 1579208"/>
                  <a:gd name="connsiteY60" fmla="*/ 212835 h 1548175"/>
                  <a:gd name="connsiteX61" fmla="*/ 1045254 w 1579208"/>
                  <a:gd name="connsiteY61" fmla="*/ 268015 h 1548175"/>
                  <a:gd name="connsiteX62" fmla="*/ 990074 w 1579208"/>
                  <a:gd name="connsiteY62" fmla="*/ 323195 h 1548175"/>
                  <a:gd name="connsiteX63" fmla="*/ 934894 w 1579208"/>
                  <a:gd name="connsiteY63" fmla="*/ 268015 h 1548175"/>
                  <a:gd name="connsiteX64" fmla="*/ 990074 w 1579208"/>
                  <a:gd name="connsiteY64" fmla="*/ 212835 h 1548175"/>
                  <a:gd name="connsiteX65" fmla="*/ 547852 w 1579208"/>
                  <a:gd name="connsiteY65" fmla="*/ 208105 h 1548175"/>
                  <a:gd name="connsiteX66" fmla="*/ 580172 w 1579208"/>
                  <a:gd name="connsiteY66" fmla="*/ 240425 h 1548175"/>
                  <a:gd name="connsiteX67" fmla="*/ 547852 w 1579208"/>
                  <a:gd name="connsiteY67" fmla="*/ 272745 h 1548175"/>
                  <a:gd name="connsiteX68" fmla="*/ 515532 w 1579208"/>
                  <a:gd name="connsiteY68" fmla="*/ 240425 h 1548175"/>
                  <a:gd name="connsiteX69" fmla="*/ 547852 w 1579208"/>
                  <a:gd name="connsiteY69" fmla="*/ 208105 h 1548175"/>
                  <a:gd name="connsiteX70" fmla="*/ 995592 w 1579208"/>
                  <a:gd name="connsiteY70" fmla="*/ 11037 h 1548175"/>
                  <a:gd name="connsiteX71" fmla="*/ 1027912 w 1579208"/>
                  <a:gd name="connsiteY71" fmla="*/ 42568 h 1548175"/>
                  <a:gd name="connsiteX72" fmla="*/ 995592 w 1579208"/>
                  <a:gd name="connsiteY72" fmla="*/ 74099 h 1548175"/>
                  <a:gd name="connsiteX73" fmla="*/ 963272 w 1579208"/>
                  <a:gd name="connsiteY73" fmla="*/ 42568 h 1548175"/>
                  <a:gd name="connsiteX74" fmla="*/ 995592 w 1579208"/>
                  <a:gd name="connsiteY74" fmla="*/ 11037 h 1548175"/>
                  <a:gd name="connsiteX75" fmla="*/ 614067 w 1579208"/>
                  <a:gd name="connsiteY75" fmla="*/ 0 h 1548175"/>
                  <a:gd name="connsiteX76" fmla="*/ 646387 w 1579208"/>
                  <a:gd name="connsiteY76" fmla="*/ 32320 h 1548175"/>
                  <a:gd name="connsiteX77" fmla="*/ 614067 w 1579208"/>
                  <a:gd name="connsiteY77" fmla="*/ 64640 h 1548175"/>
                  <a:gd name="connsiteX78" fmla="*/ 581747 w 1579208"/>
                  <a:gd name="connsiteY78" fmla="*/ 32320 h 1548175"/>
                  <a:gd name="connsiteX79" fmla="*/ 614067 w 1579208"/>
                  <a:gd name="connsiteY79" fmla="*/ 0 h 15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79208" h="1548175">
                    <a:moveTo>
                      <a:pt x="790640" y="1483535"/>
                    </a:moveTo>
                    <a:cubicBezTo>
                      <a:pt x="808490" y="1483535"/>
                      <a:pt x="822960" y="1498005"/>
                      <a:pt x="822960" y="1515855"/>
                    </a:cubicBezTo>
                    <a:cubicBezTo>
                      <a:pt x="822960" y="1533705"/>
                      <a:pt x="808490" y="1548175"/>
                      <a:pt x="790640" y="1548175"/>
                    </a:cubicBezTo>
                    <a:cubicBezTo>
                      <a:pt x="772790" y="1548175"/>
                      <a:pt x="758320" y="1533705"/>
                      <a:pt x="758320" y="1515855"/>
                    </a:cubicBezTo>
                    <a:cubicBezTo>
                      <a:pt x="758320" y="1498005"/>
                      <a:pt x="772790" y="1483535"/>
                      <a:pt x="790640" y="1483535"/>
                    </a:cubicBezTo>
                    <a:close/>
                    <a:moveTo>
                      <a:pt x="1295138" y="1288043"/>
                    </a:moveTo>
                    <a:cubicBezTo>
                      <a:pt x="1312988" y="1288043"/>
                      <a:pt x="1327458" y="1302513"/>
                      <a:pt x="1327458" y="1320363"/>
                    </a:cubicBezTo>
                    <a:cubicBezTo>
                      <a:pt x="1327458" y="1338213"/>
                      <a:pt x="1312988" y="1352683"/>
                      <a:pt x="1295138" y="1352683"/>
                    </a:cubicBezTo>
                    <a:cubicBezTo>
                      <a:pt x="1277288" y="1352683"/>
                      <a:pt x="1262818" y="1338213"/>
                      <a:pt x="1262818" y="1320363"/>
                    </a:cubicBezTo>
                    <a:cubicBezTo>
                      <a:pt x="1262818" y="1302513"/>
                      <a:pt x="1277288" y="1288043"/>
                      <a:pt x="1295138" y="1288043"/>
                    </a:cubicBezTo>
                    <a:close/>
                    <a:moveTo>
                      <a:pt x="176574" y="1168225"/>
                    </a:moveTo>
                    <a:cubicBezTo>
                      <a:pt x="207049" y="1168225"/>
                      <a:pt x="231754" y="1192577"/>
                      <a:pt x="231754" y="1222616"/>
                    </a:cubicBezTo>
                    <a:cubicBezTo>
                      <a:pt x="231754" y="1252655"/>
                      <a:pt x="207049" y="1277007"/>
                      <a:pt x="176574" y="1277007"/>
                    </a:cubicBezTo>
                    <a:cubicBezTo>
                      <a:pt x="146099" y="1277007"/>
                      <a:pt x="121394" y="1252655"/>
                      <a:pt x="121394" y="1222616"/>
                    </a:cubicBezTo>
                    <a:cubicBezTo>
                      <a:pt x="121394" y="1192577"/>
                      <a:pt x="146099" y="1168225"/>
                      <a:pt x="176574" y="1168225"/>
                    </a:cubicBezTo>
                    <a:close/>
                    <a:moveTo>
                      <a:pt x="758322" y="1146153"/>
                    </a:moveTo>
                    <a:cubicBezTo>
                      <a:pt x="799245" y="1146153"/>
                      <a:pt x="832420" y="1179328"/>
                      <a:pt x="832420" y="1220251"/>
                    </a:cubicBezTo>
                    <a:cubicBezTo>
                      <a:pt x="832420" y="1261174"/>
                      <a:pt x="799245" y="1294349"/>
                      <a:pt x="758322" y="1294349"/>
                    </a:cubicBezTo>
                    <a:cubicBezTo>
                      <a:pt x="717399" y="1294349"/>
                      <a:pt x="684224" y="1261174"/>
                      <a:pt x="684224" y="1220251"/>
                    </a:cubicBezTo>
                    <a:cubicBezTo>
                      <a:pt x="684224" y="1179328"/>
                      <a:pt x="717399" y="1146153"/>
                      <a:pt x="758322" y="1146153"/>
                    </a:cubicBezTo>
                    <a:close/>
                    <a:moveTo>
                      <a:pt x="574654" y="1103586"/>
                    </a:moveTo>
                    <a:cubicBezTo>
                      <a:pt x="592504" y="1103586"/>
                      <a:pt x="606974" y="1118056"/>
                      <a:pt x="606974" y="1135906"/>
                    </a:cubicBezTo>
                    <a:cubicBezTo>
                      <a:pt x="606974" y="1153756"/>
                      <a:pt x="592504" y="1168226"/>
                      <a:pt x="574654" y="1168226"/>
                    </a:cubicBezTo>
                    <a:cubicBezTo>
                      <a:pt x="556804" y="1168226"/>
                      <a:pt x="542334" y="1153756"/>
                      <a:pt x="542334" y="1135906"/>
                    </a:cubicBezTo>
                    <a:cubicBezTo>
                      <a:pt x="542334" y="1118056"/>
                      <a:pt x="556804" y="1103586"/>
                      <a:pt x="574654" y="1103586"/>
                    </a:cubicBezTo>
                    <a:close/>
                    <a:moveTo>
                      <a:pt x="1481171" y="1057866"/>
                    </a:moveTo>
                    <a:cubicBezTo>
                      <a:pt x="1499021" y="1057866"/>
                      <a:pt x="1513491" y="1072336"/>
                      <a:pt x="1513491" y="1090186"/>
                    </a:cubicBezTo>
                    <a:cubicBezTo>
                      <a:pt x="1513491" y="1108036"/>
                      <a:pt x="1499021" y="1122506"/>
                      <a:pt x="1481171" y="1122506"/>
                    </a:cubicBezTo>
                    <a:cubicBezTo>
                      <a:pt x="1463321" y="1122506"/>
                      <a:pt x="1448851" y="1108036"/>
                      <a:pt x="1448851" y="1090186"/>
                    </a:cubicBezTo>
                    <a:cubicBezTo>
                      <a:pt x="1448851" y="1072336"/>
                      <a:pt x="1463321" y="1057866"/>
                      <a:pt x="1481171" y="1057866"/>
                    </a:cubicBezTo>
                    <a:close/>
                    <a:moveTo>
                      <a:pt x="1235519" y="809523"/>
                    </a:moveTo>
                    <a:cubicBezTo>
                      <a:pt x="1265994" y="809523"/>
                      <a:pt x="1290699" y="834228"/>
                      <a:pt x="1290699" y="864703"/>
                    </a:cubicBezTo>
                    <a:cubicBezTo>
                      <a:pt x="1290699" y="895178"/>
                      <a:pt x="1265994" y="919883"/>
                      <a:pt x="1235519" y="919883"/>
                    </a:cubicBezTo>
                    <a:cubicBezTo>
                      <a:pt x="1205044" y="919883"/>
                      <a:pt x="1180339" y="895178"/>
                      <a:pt x="1180339" y="864703"/>
                    </a:cubicBezTo>
                    <a:cubicBezTo>
                      <a:pt x="1180339" y="834228"/>
                      <a:pt x="1205044" y="809523"/>
                      <a:pt x="1235519" y="809523"/>
                    </a:cubicBezTo>
                    <a:close/>
                    <a:moveTo>
                      <a:pt x="24437" y="748862"/>
                    </a:moveTo>
                    <a:cubicBezTo>
                      <a:pt x="37933" y="748862"/>
                      <a:pt x="48874" y="759803"/>
                      <a:pt x="48874" y="773299"/>
                    </a:cubicBezTo>
                    <a:cubicBezTo>
                      <a:pt x="48874" y="786795"/>
                      <a:pt x="37933" y="797736"/>
                      <a:pt x="24437" y="797736"/>
                    </a:cubicBezTo>
                    <a:cubicBezTo>
                      <a:pt x="10941" y="797736"/>
                      <a:pt x="0" y="786795"/>
                      <a:pt x="0" y="773299"/>
                    </a:cubicBezTo>
                    <a:cubicBezTo>
                      <a:pt x="0" y="759803"/>
                      <a:pt x="10941" y="748862"/>
                      <a:pt x="24437" y="748862"/>
                    </a:cubicBezTo>
                    <a:close/>
                    <a:moveTo>
                      <a:pt x="1547677" y="711777"/>
                    </a:moveTo>
                    <a:cubicBezTo>
                      <a:pt x="1565091" y="711777"/>
                      <a:pt x="1579208" y="726247"/>
                      <a:pt x="1579208" y="744097"/>
                    </a:cubicBezTo>
                    <a:cubicBezTo>
                      <a:pt x="1579208" y="761947"/>
                      <a:pt x="1565091" y="776417"/>
                      <a:pt x="1547677" y="776417"/>
                    </a:cubicBezTo>
                    <a:cubicBezTo>
                      <a:pt x="1530263" y="776417"/>
                      <a:pt x="1516146" y="761947"/>
                      <a:pt x="1516146" y="744097"/>
                    </a:cubicBezTo>
                    <a:cubicBezTo>
                      <a:pt x="1516146" y="726247"/>
                      <a:pt x="1530263" y="711777"/>
                      <a:pt x="1547677" y="711777"/>
                    </a:cubicBezTo>
                    <a:close/>
                    <a:moveTo>
                      <a:pt x="544699" y="636927"/>
                    </a:moveTo>
                    <a:cubicBezTo>
                      <a:pt x="562549" y="636927"/>
                      <a:pt x="577019" y="651397"/>
                      <a:pt x="577019" y="669247"/>
                    </a:cubicBezTo>
                    <a:cubicBezTo>
                      <a:pt x="577019" y="687097"/>
                      <a:pt x="562549" y="701567"/>
                      <a:pt x="544699" y="701567"/>
                    </a:cubicBezTo>
                    <a:cubicBezTo>
                      <a:pt x="526849" y="701567"/>
                      <a:pt x="512379" y="687097"/>
                      <a:pt x="512379" y="669247"/>
                    </a:cubicBezTo>
                    <a:cubicBezTo>
                      <a:pt x="512379" y="651397"/>
                      <a:pt x="526849" y="636927"/>
                      <a:pt x="544699" y="636927"/>
                    </a:cubicBezTo>
                    <a:close/>
                    <a:moveTo>
                      <a:pt x="159232" y="324770"/>
                    </a:moveTo>
                    <a:cubicBezTo>
                      <a:pt x="189707" y="324770"/>
                      <a:pt x="214412" y="349475"/>
                      <a:pt x="214412" y="379950"/>
                    </a:cubicBezTo>
                    <a:cubicBezTo>
                      <a:pt x="214412" y="410425"/>
                      <a:pt x="189707" y="435130"/>
                      <a:pt x="159232" y="435130"/>
                    </a:cubicBezTo>
                    <a:cubicBezTo>
                      <a:pt x="128757" y="435130"/>
                      <a:pt x="104052" y="410425"/>
                      <a:pt x="104052" y="379950"/>
                    </a:cubicBezTo>
                    <a:cubicBezTo>
                      <a:pt x="104052" y="349475"/>
                      <a:pt x="128757" y="324770"/>
                      <a:pt x="159232" y="324770"/>
                    </a:cubicBezTo>
                    <a:close/>
                    <a:moveTo>
                      <a:pt x="1391598" y="256154"/>
                    </a:moveTo>
                    <a:cubicBezTo>
                      <a:pt x="1427297" y="256154"/>
                      <a:pt x="1456237" y="285094"/>
                      <a:pt x="1456237" y="320793"/>
                    </a:cubicBezTo>
                    <a:cubicBezTo>
                      <a:pt x="1456237" y="356492"/>
                      <a:pt x="1427297" y="385432"/>
                      <a:pt x="1391598" y="385432"/>
                    </a:cubicBezTo>
                    <a:cubicBezTo>
                      <a:pt x="1355899" y="385432"/>
                      <a:pt x="1326959" y="356492"/>
                      <a:pt x="1326959" y="320793"/>
                    </a:cubicBezTo>
                    <a:cubicBezTo>
                      <a:pt x="1326959" y="285094"/>
                      <a:pt x="1355899" y="256154"/>
                      <a:pt x="1391598" y="256154"/>
                    </a:cubicBezTo>
                    <a:close/>
                    <a:moveTo>
                      <a:pt x="990074" y="212835"/>
                    </a:moveTo>
                    <a:cubicBezTo>
                      <a:pt x="1020549" y="212835"/>
                      <a:pt x="1045254" y="237540"/>
                      <a:pt x="1045254" y="268015"/>
                    </a:cubicBezTo>
                    <a:cubicBezTo>
                      <a:pt x="1045254" y="298490"/>
                      <a:pt x="1020549" y="323195"/>
                      <a:pt x="990074" y="323195"/>
                    </a:cubicBezTo>
                    <a:cubicBezTo>
                      <a:pt x="959599" y="323195"/>
                      <a:pt x="934894" y="298490"/>
                      <a:pt x="934894" y="268015"/>
                    </a:cubicBezTo>
                    <a:cubicBezTo>
                      <a:pt x="934894" y="237540"/>
                      <a:pt x="959599" y="212835"/>
                      <a:pt x="990074" y="212835"/>
                    </a:cubicBezTo>
                    <a:close/>
                    <a:moveTo>
                      <a:pt x="547852" y="208105"/>
                    </a:moveTo>
                    <a:cubicBezTo>
                      <a:pt x="565702" y="208105"/>
                      <a:pt x="580172" y="222575"/>
                      <a:pt x="580172" y="240425"/>
                    </a:cubicBezTo>
                    <a:cubicBezTo>
                      <a:pt x="580172" y="258275"/>
                      <a:pt x="565702" y="272745"/>
                      <a:pt x="547852" y="272745"/>
                    </a:cubicBezTo>
                    <a:cubicBezTo>
                      <a:pt x="530002" y="272745"/>
                      <a:pt x="515532" y="258275"/>
                      <a:pt x="515532" y="240425"/>
                    </a:cubicBezTo>
                    <a:cubicBezTo>
                      <a:pt x="515532" y="222575"/>
                      <a:pt x="530002" y="208105"/>
                      <a:pt x="547852" y="208105"/>
                    </a:cubicBezTo>
                    <a:close/>
                    <a:moveTo>
                      <a:pt x="995592" y="11037"/>
                    </a:moveTo>
                    <a:cubicBezTo>
                      <a:pt x="1013442" y="11037"/>
                      <a:pt x="1027912" y="25154"/>
                      <a:pt x="1027912" y="42568"/>
                    </a:cubicBezTo>
                    <a:cubicBezTo>
                      <a:pt x="1027912" y="59982"/>
                      <a:pt x="1013442" y="74099"/>
                      <a:pt x="995592" y="74099"/>
                    </a:cubicBezTo>
                    <a:cubicBezTo>
                      <a:pt x="977742" y="74099"/>
                      <a:pt x="963272" y="59982"/>
                      <a:pt x="963272" y="42568"/>
                    </a:cubicBezTo>
                    <a:cubicBezTo>
                      <a:pt x="963272" y="25154"/>
                      <a:pt x="977742" y="11037"/>
                      <a:pt x="995592" y="11037"/>
                    </a:cubicBezTo>
                    <a:close/>
                    <a:moveTo>
                      <a:pt x="614067" y="0"/>
                    </a:moveTo>
                    <a:cubicBezTo>
                      <a:pt x="631917" y="0"/>
                      <a:pt x="646387" y="14470"/>
                      <a:pt x="646387" y="32320"/>
                    </a:cubicBezTo>
                    <a:cubicBezTo>
                      <a:pt x="646387" y="50170"/>
                      <a:pt x="631917" y="64640"/>
                      <a:pt x="614067" y="64640"/>
                    </a:cubicBezTo>
                    <a:cubicBezTo>
                      <a:pt x="596217" y="64640"/>
                      <a:pt x="581747" y="50170"/>
                      <a:pt x="581747" y="32320"/>
                    </a:cubicBezTo>
                    <a:cubicBezTo>
                      <a:pt x="581747" y="14470"/>
                      <a:pt x="596217" y="0"/>
                      <a:pt x="614067" y="0"/>
                    </a:cubicBezTo>
                    <a:close/>
                  </a:path>
                </a:pathLst>
              </a:cu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grpSp>
      <p:sp>
        <p:nvSpPr>
          <p:cNvPr id="49" name="Freeform 5">
            <a:extLst>
              <a:ext uri="{FF2B5EF4-FFF2-40B4-BE49-F238E27FC236}">
                <a16:creationId xmlns:a16="http://schemas.microsoft.com/office/drawing/2014/main" id="{1B2CC4EC-F906-47E7-B01F-E34594C6A561}"/>
              </a:ext>
            </a:extLst>
          </p:cNvPr>
          <p:cNvSpPr>
            <a:spLocks noChangeAspect="1" noEditPoints="1"/>
          </p:cNvSpPr>
          <p:nvPr/>
        </p:nvSpPr>
        <p:spPr bwMode="auto">
          <a:xfrm>
            <a:off x="2163883" y="7365841"/>
            <a:ext cx="930467" cy="805436"/>
          </a:xfrm>
          <a:custGeom>
            <a:avLst/>
            <a:gdLst>
              <a:gd name="T0" fmla="*/ 1063 w 1082"/>
              <a:gd name="T1" fmla="*/ 936 h 936"/>
              <a:gd name="T2" fmla="*/ 901 w 1082"/>
              <a:gd name="T3" fmla="*/ 792 h 936"/>
              <a:gd name="T4" fmla="*/ 954 w 1082"/>
              <a:gd name="T5" fmla="*/ 900 h 936"/>
              <a:gd name="T6" fmla="*/ 954 w 1082"/>
              <a:gd name="T7" fmla="*/ 936 h 936"/>
              <a:gd name="T8" fmla="*/ 725 w 1082"/>
              <a:gd name="T9" fmla="*/ 930 h 936"/>
              <a:gd name="T10" fmla="*/ 901 w 1082"/>
              <a:gd name="T11" fmla="*/ 756 h 936"/>
              <a:gd name="T12" fmla="*/ 1065 w 1082"/>
              <a:gd name="T13" fmla="*/ 936 h 936"/>
              <a:gd name="T14" fmla="*/ 901 w 1082"/>
              <a:gd name="T15" fmla="*/ 540 h 936"/>
              <a:gd name="T16" fmla="*/ 901 w 1082"/>
              <a:gd name="T17" fmla="*/ 720 h 936"/>
              <a:gd name="T18" fmla="*/ 847 w 1082"/>
              <a:gd name="T19" fmla="*/ 630 h 936"/>
              <a:gd name="T20" fmla="*/ 955 w 1082"/>
              <a:gd name="T21" fmla="*/ 630 h 936"/>
              <a:gd name="T22" fmla="*/ 847 w 1082"/>
              <a:gd name="T23" fmla="*/ 630 h 936"/>
              <a:gd name="T24" fmla="*/ 1 w 1082"/>
              <a:gd name="T25" fmla="*/ 916 h 936"/>
              <a:gd name="T26" fmla="*/ 19 w 1082"/>
              <a:gd name="T27" fmla="*/ 936 h 936"/>
              <a:gd name="T28" fmla="*/ 252 w 1082"/>
              <a:gd name="T29" fmla="*/ 918 h 936"/>
              <a:gd name="T30" fmla="*/ 40 w 1082"/>
              <a:gd name="T31" fmla="*/ 900 h 936"/>
              <a:gd name="T32" fmla="*/ 325 w 1082"/>
              <a:gd name="T33" fmla="*/ 920 h 936"/>
              <a:gd name="T34" fmla="*/ 345 w 1082"/>
              <a:gd name="T35" fmla="*/ 936 h 936"/>
              <a:gd name="T36" fmla="*/ 181 w 1082"/>
              <a:gd name="T37" fmla="*/ 756 h 936"/>
              <a:gd name="T38" fmla="*/ 181 w 1082"/>
              <a:gd name="T39" fmla="*/ 540 h 936"/>
              <a:gd name="T40" fmla="*/ 181 w 1082"/>
              <a:gd name="T41" fmla="*/ 720 h 936"/>
              <a:gd name="T42" fmla="*/ 127 w 1082"/>
              <a:gd name="T43" fmla="*/ 630 h 936"/>
              <a:gd name="T44" fmla="*/ 235 w 1082"/>
              <a:gd name="T45" fmla="*/ 630 h 936"/>
              <a:gd name="T46" fmla="*/ 127 w 1082"/>
              <a:gd name="T47" fmla="*/ 630 h 936"/>
              <a:gd name="T48" fmla="*/ 361 w 1082"/>
              <a:gd name="T49" fmla="*/ 376 h 936"/>
              <a:gd name="T50" fmla="*/ 379 w 1082"/>
              <a:gd name="T51" fmla="*/ 396 h 936"/>
              <a:gd name="T52" fmla="*/ 612 w 1082"/>
              <a:gd name="T53" fmla="*/ 378 h 936"/>
              <a:gd name="T54" fmla="*/ 400 w 1082"/>
              <a:gd name="T55" fmla="*/ 360 h 936"/>
              <a:gd name="T56" fmla="*/ 685 w 1082"/>
              <a:gd name="T57" fmla="*/ 380 h 936"/>
              <a:gd name="T58" fmla="*/ 705 w 1082"/>
              <a:gd name="T59" fmla="*/ 396 h 936"/>
              <a:gd name="T60" fmla="*/ 541 w 1082"/>
              <a:gd name="T61" fmla="*/ 216 h 936"/>
              <a:gd name="T62" fmla="*/ 541 w 1082"/>
              <a:gd name="T63" fmla="*/ 0 h 936"/>
              <a:gd name="T64" fmla="*/ 541 w 1082"/>
              <a:gd name="T65" fmla="*/ 180 h 936"/>
              <a:gd name="T66" fmla="*/ 487 w 1082"/>
              <a:gd name="T67" fmla="*/ 90 h 936"/>
              <a:gd name="T68" fmla="*/ 595 w 1082"/>
              <a:gd name="T69" fmla="*/ 90 h 936"/>
              <a:gd name="T70" fmla="*/ 487 w 1082"/>
              <a:gd name="T71" fmla="*/ 90 h 936"/>
              <a:gd name="T72" fmla="*/ 559 w 1082"/>
              <a:gd name="T73" fmla="*/ 639 h 936"/>
              <a:gd name="T74" fmla="*/ 541 w 1082"/>
              <a:gd name="T75" fmla="*/ 468 h 936"/>
              <a:gd name="T76" fmla="*/ 523 w 1082"/>
              <a:gd name="T77" fmla="*/ 639 h 936"/>
              <a:gd name="T78" fmla="*/ 400 w 1082"/>
              <a:gd name="T79" fmla="*/ 749 h 936"/>
              <a:gd name="T80" fmla="*/ 425 w 1082"/>
              <a:gd name="T81" fmla="*/ 753 h 936"/>
              <a:gd name="T82" fmla="*/ 656 w 1082"/>
              <a:gd name="T83" fmla="*/ 753 h 936"/>
              <a:gd name="T84" fmla="*/ 681 w 1082"/>
              <a:gd name="T85" fmla="*/ 74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2" h="936">
                <a:moveTo>
                  <a:pt x="1065" y="936"/>
                </a:moveTo>
                <a:cubicBezTo>
                  <a:pt x="1064" y="936"/>
                  <a:pt x="1064" y="936"/>
                  <a:pt x="1063" y="936"/>
                </a:cubicBezTo>
                <a:cubicBezTo>
                  <a:pt x="1054" y="936"/>
                  <a:pt x="1046" y="930"/>
                  <a:pt x="1045" y="920"/>
                </a:cubicBezTo>
                <a:cubicBezTo>
                  <a:pt x="1037" y="847"/>
                  <a:pt x="975" y="792"/>
                  <a:pt x="901" y="792"/>
                </a:cubicBezTo>
                <a:cubicBezTo>
                  <a:pt x="834" y="792"/>
                  <a:pt x="777" y="838"/>
                  <a:pt x="760" y="900"/>
                </a:cubicBezTo>
                <a:cubicBezTo>
                  <a:pt x="954" y="900"/>
                  <a:pt x="954" y="900"/>
                  <a:pt x="954" y="900"/>
                </a:cubicBezTo>
                <a:cubicBezTo>
                  <a:pt x="964" y="900"/>
                  <a:pt x="972" y="908"/>
                  <a:pt x="972" y="918"/>
                </a:cubicBezTo>
                <a:cubicBezTo>
                  <a:pt x="972" y="928"/>
                  <a:pt x="964" y="936"/>
                  <a:pt x="954" y="936"/>
                </a:cubicBezTo>
                <a:cubicBezTo>
                  <a:pt x="739" y="936"/>
                  <a:pt x="739" y="936"/>
                  <a:pt x="739" y="936"/>
                </a:cubicBezTo>
                <a:cubicBezTo>
                  <a:pt x="734" y="936"/>
                  <a:pt x="729" y="934"/>
                  <a:pt x="725" y="930"/>
                </a:cubicBezTo>
                <a:cubicBezTo>
                  <a:pt x="722" y="927"/>
                  <a:pt x="720" y="921"/>
                  <a:pt x="721" y="916"/>
                </a:cubicBezTo>
                <a:cubicBezTo>
                  <a:pt x="731" y="825"/>
                  <a:pt x="808" y="756"/>
                  <a:pt x="901" y="756"/>
                </a:cubicBezTo>
                <a:cubicBezTo>
                  <a:pt x="993" y="756"/>
                  <a:pt x="1071" y="825"/>
                  <a:pt x="1081" y="916"/>
                </a:cubicBezTo>
                <a:cubicBezTo>
                  <a:pt x="1082" y="926"/>
                  <a:pt x="1075" y="935"/>
                  <a:pt x="1065" y="936"/>
                </a:cubicBezTo>
                <a:close/>
                <a:moveTo>
                  <a:pt x="811" y="630"/>
                </a:moveTo>
                <a:cubicBezTo>
                  <a:pt x="811" y="581"/>
                  <a:pt x="851" y="540"/>
                  <a:pt x="901" y="540"/>
                </a:cubicBezTo>
                <a:cubicBezTo>
                  <a:pt x="951" y="540"/>
                  <a:pt x="991" y="581"/>
                  <a:pt x="991" y="630"/>
                </a:cubicBezTo>
                <a:cubicBezTo>
                  <a:pt x="991" y="680"/>
                  <a:pt x="951" y="720"/>
                  <a:pt x="901" y="720"/>
                </a:cubicBezTo>
                <a:cubicBezTo>
                  <a:pt x="851" y="720"/>
                  <a:pt x="811" y="680"/>
                  <a:pt x="811" y="630"/>
                </a:cubicBezTo>
                <a:close/>
                <a:moveTo>
                  <a:pt x="847" y="630"/>
                </a:moveTo>
                <a:cubicBezTo>
                  <a:pt x="847" y="660"/>
                  <a:pt x="871" y="684"/>
                  <a:pt x="901" y="684"/>
                </a:cubicBezTo>
                <a:cubicBezTo>
                  <a:pt x="931" y="684"/>
                  <a:pt x="955" y="660"/>
                  <a:pt x="955" y="630"/>
                </a:cubicBezTo>
                <a:cubicBezTo>
                  <a:pt x="955" y="601"/>
                  <a:pt x="931" y="576"/>
                  <a:pt x="901" y="576"/>
                </a:cubicBezTo>
                <a:cubicBezTo>
                  <a:pt x="871" y="576"/>
                  <a:pt x="847" y="601"/>
                  <a:pt x="847" y="630"/>
                </a:cubicBezTo>
                <a:close/>
                <a:moveTo>
                  <a:pt x="181" y="756"/>
                </a:moveTo>
                <a:cubicBezTo>
                  <a:pt x="88" y="756"/>
                  <a:pt x="11" y="825"/>
                  <a:pt x="1" y="916"/>
                </a:cubicBezTo>
                <a:cubicBezTo>
                  <a:pt x="0" y="921"/>
                  <a:pt x="2" y="927"/>
                  <a:pt x="5" y="930"/>
                </a:cubicBezTo>
                <a:cubicBezTo>
                  <a:pt x="9" y="934"/>
                  <a:pt x="14" y="936"/>
                  <a:pt x="19" y="936"/>
                </a:cubicBezTo>
                <a:cubicBezTo>
                  <a:pt x="234" y="936"/>
                  <a:pt x="234" y="936"/>
                  <a:pt x="234" y="936"/>
                </a:cubicBezTo>
                <a:cubicBezTo>
                  <a:pt x="244" y="936"/>
                  <a:pt x="252" y="928"/>
                  <a:pt x="252" y="918"/>
                </a:cubicBezTo>
                <a:cubicBezTo>
                  <a:pt x="252" y="908"/>
                  <a:pt x="244" y="900"/>
                  <a:pt x="234" y="900"/>
                </a:cubicBezTo>
                <a:cubicBezTo>
                  <a:pt x="40" y="900"/>
                  <a:pt x="40" y="900"/>
                  <a:pt x="40" y="900"/>
                </a:cubicBezTo>
                <a:cubicBezTo>
                  <a:pt x="57" y="838"/>
                  <a:pt x="114" y="792"/>
                  <a:pt x="181" y="792"/>
                </a:cubicBezTo>
                <a:cubicBezTo>
                  <a:pt x="255" y="792"/>
                  <a:pt x="317" y="847"/>
                  <a:pt x="325" y="920"/>
                </a:cubicBezTo>
                <a:cubicBezTo>
                  <a:pt x="326" y="930"/>
                  <a:pt x="334" y="936"/>
                  <a:pt x="343" y="936"/>
                </a:cubicBezTo>
                <a:cubicBezTo>
                  <a:pt x="344" y="936"/>
                  <a:pt x="344" y="936"/>
                  <a:pt x="345" y="936"/>
                </a:cubicBezTo>
                <a:cubicBezTo>
                  <a:pt x="355" y="935"/>
                  <a:pt x="362" y="926"/>
                  <a:pt x="361" y="916"/>
                </a:cubicBezTo>
                <a:cubicBezTo>
                  <a:pt x="351" y="825"/>
                  <a:pt x="273" y="756"/>
                  <a:pt x="181" y="756"/>
                </a:cubicBezTo>
                <a:close/>
                <a:moveTo>
                  <a:pt x="91" y="630"/>
                </a:moveTo>
                <a:cubicBezTo>
                  <a:pt x="91" y="581"/>
                  <a:pt x="131" y="540"/>
                  <a:pt x="181" y="540"/>
                </a:cubicBezTo>
                <a:cubicBezTo>
                  <a:pt x="231" y="540"/>
                  <a:pt x="271" y="581"/>
                  <a:pt x="271" y="630"/>
                </a:cubicBezTo>
                <a:cubicBezTo>
                  <a:pt x="271" y="680"/>
                  <a:pt x="231" y="720"/>
                  <a:pt x="181" y="720"/>
                </a:cubicBezTo>
                <a:cubicBezTo>
                  <a:pt x="131" y="720"/>
                  <a:pt x="91" y="680"/>
                  <a:pt x="91" y="630"/>
                </a:cubicBezTo>
                <a:close/>
                <a:moveTo>
                  <a:pt x="127" y="630"/>
                </a:moveTo>
                <a:cubicBezTo>
                  <a:pt x="127" y="660"/>
                  <a:pt x="151" y="684"/>
                  <a:pt x="181" y="684"/>
                </a:cubicBezTo>
                <a:cubicBezTo>
                  <a:pt x="211" y="684"/>
                  <a:pt x="235" y="660"/>
                  <a:pt x="235" y="630"/>
                </a:cubicBezTo>
                <a:cubicBezTo>
                  <a:pt x="235" y="601"/>
                  <a:pt x="211" y="576"/>
                  <a:pt x="181" y="576"/>
                </a:cubicBezTo>
                <a:cubicBezTo>
                  <a:pt x="151" y="576"/>
                  <a:pt x="127" y="601"/>
                  <a:pt x="127" y="630"/>
                </a:cubicBezTo>
                <a:close/>
                <a:moveTo>
                  <a:pt x="541" y="216"/>
                </a:moveTo>
                <a:cubicBezTo>
                  <a:pt x="448" y="216"/>
                  <a:pt x="371" y="285"/>
                  <a:pt x="361" y="376"/>
                </a:cubicBezTo>
                <a:cubicBezTo>
                  <a:pt x="360" y="381"/>
                  <a:pt x="362" y="387"/>
                  <a:pt x="365" y="390"/>
                </a:cubicBezTo>
                <a:cubicBezTo>
                  <a:pt x="369" y="394"/>
                  <a:pt x="374" y="396"/>
                  <a:pt x="379" y="396"/>
                </a:cubicBezTo>
                <a:cubicBezTo>
                  <a:pt x="594" y="396"/>
                  <a:pt x="594" y="396"/>
                  <a:pt x="594" y="396"/>
                </a:cubicBezTo>
                <a:cubicBezTo>
                  <a:pt x="604" y="396"/>
                  <a:pt x="612" y="388"/>
                  <a:pt x="612" y="378"/>
                </a:cubicBezTo>
                <a:cubicBezTo>
                  <a:pt x="612" y="368"/>
                  <a:pt x="604" y="360"/>
                  <a:pt x="594" y="360"/>
                </a:cubicBezTo>
                <a:cubicBezTo>
                  <a:pt x="400" y="360"/>
                  <a:pt x="400" y="360"/>
                  <a:pt x="400" y="360"/>
                </a:cubicBezTo>
                <a:cubicBezTo>
                  <a:pt x="417" y="298"/>
                  <a:pt x="474" y="252"/>
                  <a:pt x="541" y="252"/>
                </a:cubicBezTo>
                <a:cubicBezTo>
                  <a:pt x="615" y="252"/>
                  <a:pt x="677" y="307"/>
                  <a:pt x="685" y="380"/>
                </a:cubicBezTo>
                <a:cubicBezTo>
                  <a:pt x="686" y="390"/>
                  <a:pt x="694" y="396"/>
                  <a:pt x="703" y="396"/>
                </a:cubicBezTo>
                <a:cubicBezTo>
                  <a:pt x="704" y="396"/>
                  <a:pt x="704" y="396"/>
                  <a:pt x="705" y="396"/>
                </a:cubicBezTo>
                <a:cubicBezTo>
                  <a:pt x="715" y="395"/>
                  <a:pt x="722" y="386"/>
                  <a:pt x="721" y="376"/>
                </a:cubicBezTo>
                <a:cubicBezTo>
                  <a:pt x="711" y="285"/>
                  <a:pt x="633" y="216"/>
                  <a:pt x="541" y="216"/>
                </a:cubicBezTo>
                <a:close/>
                <a:moveTo>
                  <a:pt x="451" y="90"/>
                </a:moveTo>
                <a:cubicBezTo>
                  <a:pt x="451" y="41"/>
                  <a:pt x="491" y="0"/>
                  <a:pt x="541" y="0"/>
                </a:cubicBezTo>
                <a:cubicBezTo>
                  <a:pt x="591" y="0"/>
                  <a:pt x="631" y="41"/>
                  <a:pt x="631" y="90"/>
                </a:cubicBezTo>
                <a:cubicBezTo>
                  <a:pt x="631" y="140"/>
                  <a:pt x="591" y="180"/>
                  <a:pt x="541" y="180"/>
                </a:cubicBezTo>
                <a:cubicBezTo>
                  <a:pt x="491" y="180"/>
                  <a:pt x="451" y="140"/>
                  <a:pt x="451" y="90"/>
                </a:cubicBezTo>
                <a:close/>
                <a:moveTo>
                  <a:pt x="487" y="90"/>
                </a:moveTo>
                <a:cubicBezTo>
                  <a:pt x="487" y="120"/>
                  <a:pt x="511" y="144"/>
                  <a:pt x="541" y="144"/>
                </a:cubicBezTo>
                <a:cubicBezTo>
                  <a:pt x="571" y="144"/>
                  <a:pt x="595" y="120"/>
                  <a:pt x="595" y="90"/>
                </a:cubicBezTo>
                <a:cubicBezTo>
                  <a:pt x="595" y="61"/>
                  <a:pt x="571" y="36"/>
                  <a:pt x="541" y="36"/>
                </a:cubicBezTo>
                <a:cubicBezTo>
                  <a:pt x="511" y="36"/>
                  <a:pt x="487" y="61"/>
                  <a:pt x="487" y="90"/>
                </a:cubicBezTo>
                <a:close/>
                <a:moveTo>
                  <a:pt x="677" y="724"/>
                </a:moveTo>
                <a:cubicBezTo>
                  <a:pt x="559" y="639"/>
                  <a:pt x="559" y="639"/>
                  <a:pt x="559" y="639"/>
                </a:cubicBezTo>
                <a:cubicBezTo>
                  <a:pt x="559" y="486"/>
                  <a:pt x="559" y="486"/>
                  <a:pt x="559" y="486"/>
                </a:cubicBezTo>
                <a:cubicBezTo>
                  <a:pt x="559" y="476"/>
                  <a:pt x="551" y="468"/>
                  <a:pt x="541" y="468"/>
                </a:cubicBezTo>
                <a:cubicBezTo>
                  <a:pt x="531" y="468"/>
                  <a:pt x="523" y="476"/>
                  <a:pt x="523" y="486"/>
                </a:cubicBezTo>
                <a:cubicBezTo>
                  <a:pt x="523" y="639"/>
                  <a:pt x="523" y="639"/>
                  <a:pt x="523" y="639"/>
                </a:cubicBezTo>
                <a:cubicBezTo>
                  <a:pt x="404" y="724"/>
                  <a:pt x="404" y="724"/>
                  <a:pt x="404" y="724"/>
                </a:cubicBezTo>
                <a:cubicBezTo>
                  <a:pt x="396" y="729"/>
                  <a:pt x="394" y="741"/>
                  <a:pt x="400" y="749"/>
                </a:cubicBezTo>
                <a:cubicBezTo>
                  <a:pt x="404" y="754"/>
                  <a:pt x="409" y="756"/>
                  <a:pt x="415" y="756"/>
                </a:cubicBezTo>
                <a:cubicBezTo>
                  <a:pt x="418" y="756"/>
                  <a:pt x="422" y="755"/>
                  <a:pt x="425" y="753"/>
                </a:cubicBezTo>
                <a:cubicBezTo>
                  <a:pt x="541" y="670"/>
                  <a:pt x="541" y="670"/>
                  <a:pt x="541" y="670"/>
                </a:cubicBezTo>
                <a:cubicBezTo>
                  <a:pt x="656" y="753"/>
                  <a:pt x="656" y="753"/>
                  <a:pt x="656" y="753"/>
                </a:cubicBezTo>
                <a:cubicBezTo>
                  <a:pt x="660" y="755"/>
                  <a:pt x="663" y="756"/>
                  <a:pt x="667" y="756"/>
                </a:cubicBezTo>
                <a:cubicBezTo>
                  <a:pt x="672" y="756"/>
                  <a:pt x="678" y="754"/>
                  <a:pt x="681" y="749"/>
                </a:cubicBezTo>
                <a:cubicBezTo>
                  <a:pt x="687" y="741"/>
                  <a:pt x="685" y="729"/>
                  <a:pt x="677" y="724"/>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50" name="Group 49">
            <a:extLst>
              <a:ext uri="{FF2B5EF4-FFF2-40B4-BE49-F238E27FC236}">
                <a16:creationId xmlns:a16="http://schemas.microsoft.com/office/drawing/2014/main" id="{6D0CC7E1-EB98-4CF8-857A-CA2A48CA5CF8}"/>
              </a:ext>
            </a:extLst>
          </p:cNvPr>
          <p:cNvGrpSpPr/>
          <p:nvPr/>
        </p:nvGrpSpPr>
        <p:grpSpPr>
          <a:xfrm>
            <a:off x="2267246" y="4876495"/>
            <a:ext cx="698726" cy="1038253"/>
            <a:chOff x="10816973" y="10812285"/>
            <a:chExt cx="416034" cy="618194"/>
          </a:xfrm>
          <a:noFill/>
        </p:grpSpPr>
        <p:sp>
          <p:nvSpPr>
            <p:cNvPr id="51" name="Freeform 594">
              <a:extLst>
                <a:ext uri="{FF2B5EF4-FFF2-40B4-BE49-F238E27FC236}">
                  <a16:creationId xmlns:a16="http://schemas.microsoft.com/office/drawing/2014/main" id="{36D5FAB7-7519-4315-AC0F-37E01188A901}"/>
                </a:ext>
              </a:extLst>
            </p:cNvPr>
            <p:cNvSpPr>
              <a:spLocks noChangeArrowheads="1"/>
            </p:cNvSpPr>
            <p:nvPr/>
          </p:nvSpPr>
          <p:spPr bwMode="auto">
            <a:xfrm>
              <a:off x="10816973" y="10812285"/>
              <a:ext cx="416034" cy="436545"/>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52" name="Line 595">
              <a:extLst>
                <a:ext uri="{FF2B5EF4-FFF2-40B4-BE49-F238E27FC236}">
                  <a16:creationId xmlns:a16="http://schemas.microsoft.com/office/drawing/2014/main" id="{8D22DC16-7085-41B8-9015-6453140A704D}"/>
                </a:ext>
              </a:extLst>
            </p:cNvPr>
            <p:cNvSpPr>
              <a:spLocks noChangeShapeType="1"/>
            </p:cNvSpPr>
            <p:nvPr/>
          </p:nvSpPr>
          <p:spPr bwMode="auto">
            <a:xfrm flipH="1" flipV="1">
              <a:off x="10951745" y="11046673"/>
              <a:ext cx="3515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3" name="Line 596">
              <a:extLst>
                <a:ext uri="{FF2B5EF4-FFF2-40B4-BE49-F238E27FC236}">
                  <a16:creationId xmlns:a16="http://schemas.microsoft.com/office/drawing/2014/main" id="{AD1D3466-41E4-418A-9AC8-AABB6393C477}"/>
                </a:ext>
              </a:extLst>
            </p:cNvPr>
            <p:cNvSpPr>
              <a:spLocks noChangeShapeType="1"/>
            </p:cNvSpPr>
            <p:nvPr/>
          </p:nvSpPr>
          <p:spPr bwMode="auto">
            <a:xfrm flipV="1">
              <a:off x="11063078" y="11046673"/>
              <a:ext cx="2929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4" name="Freeform 597">
              <a:extLst>
                <a:ext uri="{FF2B5EF4-FFF2-40B4-BE49-F238E27FC236}">
                  <a16:creationId xmlns:a16="http://schemas.microsoft.com/office/drawing/2014/main" id="{C4C8F52E-2ACD-46C3-9F20-FE811D9A8A15}"/>
                </a:ext>
              </a:extLst>
            </p:cNvPr>
            <p:cNvSpPr>
              <a:spLocks noChangeArrowheads="1"/>
            </p:cNvSpPr>
            <p:nvPr/>
          </p:nvSpPr>
          <p:spPr bwMode="auto">
            <a:xfrm>
              <a:off x="10954676" y="11061322"/>
              <a:ext cx="140631" cy="29298"/>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5" name="Freeform 598">
              <a:extLst>
                <a:ext uri="{FF2B5EF4-FFF2-40B4-BE49-F238E27FC236}">
                  <a16:creationId xmlns:a16="http://schemas.microsoft.com/office/drawing/2014/main" id="{1D407B90-7044-492D-A4D3-886482D13238}"/>
                </a:ext>
              </a:extLst>
            </p:cNvPr>
            <p:cNvSpPr>
              <a:spLocks noChangeArrowheads="1"/>
            </p:cNvSpPr>
            <p:nvPr/>
          </p:nvSpPr>
          <p:spPr bwMode="auto">
            <a:xfrm>
              <a:off x="10916588" y="11248831"/>
              <a:ext cx="219737" cy="61526"/>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6" name="Freeform 599">
              <a:extLst>
                <a:ext uri="{FF2B5EF4-FFF2-40B4-BE49-F238E27FC236}">
                  <a16:creationId xmlns:a16="http://schemas.microsoft.com/office/drawing/2014/main" id="{9BE71E97-5D2D-4327-9F80-B670F8454CC6}"/>
                </a:ext>
              </a:extLst>
            </p:cNvPr>
            <p:cNvSpPr>
              <a:spLocks noChangeArrowheads="1"/>
            </p:cNvSpPr>
            <p:nvPr/>
          </p:nvSpPr>
          <p:spPr bwMode="auto">
            <a:xfrm>
              <a:off x="10934165" y="11310355"/>
              <a:ext cx="178721" cy="58597"/>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7" name="Freeform 600">
              <a:extLst>
                <a:ext uri="{FF2B5EF4-FFF2-40B4-BE49-F238E27FC236}">
                  <a16:creationId xmlns:a16="http://schemas.microsoft.com/office/drawing/2014/main" id="{C8FD12C4-4C36-4C90-9F56-BB91D181DB7B}"/>
                </a:ext>
              </a:extLst>
            </p:cNvPr>
            <p:cNvSpPr>
              <a:spLocks noChangeArrowheads="1"/>
            </p:cNvSpPr>
            <p:nvPr/>
          </p:nvSpPr>
          <p:spPr bwMode="auto">
            <a:xfrm>
              <a:off x="10954676" y="11368952"/>
              <a:ext cx="140631" cy="61527"/>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grpSp>
      <p:sp>
        <p:nvSpPr>
          <p:cNvPr id="47" name="TextBox 46">
            <a:extLst>
              <a:ext uri="{FF2B5EF4-FFF2-40B4-BE49-F238E27FC236}">
                <a16:creationId xmlns:a16="http://schemas.microsoft.com/office/drawing/2014/main" id="{6B8CB631-B582-4E92-AF25-0B583DADCCAA}"/>
              </a:ext>
            </a:extLst>
          </p:cNvPr>
          <p:cNvSpPr txBox="1"/>
          <p:nvPr/>
        </p:nvSpPr>
        <p:spPr>
          <a:xfrm>
            <a:off x="7792943" y="903185"/>
            <a:ext cx="9214255" cy="338554"/>
          </a:xfrm>
          <a:prstGeom prst="rect">
            <a:avLst/>
          </a:prstGeom>
          <a:noFill/>
        </p:spPr>
        <p:txBody>
          <a:bodyPr wrap="square" rtlCol="0">
            <a:spAutoFit/>
          </a:bodyPr>
          <a:lstStyle/>
          <a:p>
            <a:pPr algn="ctr"/>
            <a:r>
              <a:rPr lang="en-US" sz="1600" spc="1200" dirty="0">
                <a:solidFill>
                  <a:schemeClr val="tx2"/>
                </a:solidFill>
                <a:latin typeface="Arial Nova" panose="020B0504020202020204" pitchFamily="34" charset="0"/>
                <a:ea typeface="Montserrat" charset="0"/>
                <a:cs typeface="Montserrat" charset="0"/>
              </a:rPr>
              <a:t>DIGITAL PROPOSAL MANAGER</a:t>
            </a:r>
          </a:p>
        </p:txBody>
      </p:sp>
      <p:sp>
        <p:nvSpPr>
          <p:cNvPr id="48" name="Rectangle 47">
            <a:extLst>
              <a:ext uri="{FF2B5EF4-FFF2-40B4-BE49-F238E27FC236}">
                <a16:creationId xmlns:a16="http://schemas.microsoft.com/office/drawing/2014/main" id="{6D194D93-2CF1-458F-974F-EC49889CEB6D}"/>
              </a:ext>
            </a:extLst>
          </p:cNvPr>
          <p:cNvSpPr/>
          <p:nvPr/>
        </p:nvSpPr>
        <p:spPr>
          <a:xfrm>
            <a:off x="23836522" y="0"/>
            <a:ext cx="586847" cy="66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6EF229-1348-BD4E-B57E-F86DBE10EF9E}"/>
              </a:ext>
            </a:extLst>
          </p:cNvPr>
          <p:cNvSpPr txBox="1"/>
          <p:nvPr/>
        </p:nvSpPr>
        <p:spPr>
          <a:xfrm>
            <a:off x="916091" y="2675828"/>
            <a:ext cx="22545467" cy="10618291"/>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“Holistic” multi-parameter, multi-objective wind farm design optimization evolving through all stages of the proposal flow:</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Wind plant prospecting</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Conceptual design</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Detail design</a:t>
            </a:r>
          </a:p>
          <a:p>
            <a:pPr marL="1485717" lvl="1" indent="-571500">
              <a:buFont typeface="Arial" panose="020B0604020202020204" pitchFamily="34" charset="0"/>
              <a:buChar char="•"/>
            </a:pPr>
            <a:endParaRPr lang="en-US" dirty="0">
              <a:solidFill>
                <a:schemeClr val="accent1">
                  <a:lumMod val="75000"/>
                  <a:lumOff val="25000"/>
                </a:schemeClr>
              </a:solidFill>
              <a:latin typeface="Arial Nova" panose="020B0504020202020204" pitchFamily="34" charset="0"/>
            </a:endParaRPr>
          </a:p>
          <a:p>
            <a:pPr marL="571500"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Activate different “levers” in the optimization according to proposal stage, freeze portions of the dependency graphs, optimize in different directions. (i.e. not just plant design optimization but go the other other way and advise into a data/model-driven product portfolio roadmap).</a:t>
            </a:r>
          </a:p>
          <a:p>
            <a:pPr lvl="1"/>
            <a:endParaRPr lang="en-US" dirty="0">
              <a:solidFill>
                <a:schemeClr val="accent1">
                  <a:lumMod val="75000"/>
                  <a:lumOff val="25000"/>
                </a:schemeClr>
              </a:solidFill>
              <a:latin typeface="Arial Nova" panose="020B0504020202020204" pitchFamily="34" charset="0"/>
            </a:endParaRPr>
          </a:p>
          <a:p>
            <a:pPr marL="571500"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Capture elements as accurately as needed:</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Constants</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Historical models</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Engineering &amp; ML-based models</a:t>
            </a:r>
          </a:p>
          <a:p>
            <a:pPr marL="1485717" lvl="1"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First-principles</a:t>
            </a:r>
          </a:p>
          <a:p>
            <a:pPr marL="1485717" lvl="1" indent="-571500">
              <a:buFont typeface="Arial" panose="020B0604020202020204" pitchFamily="34" charset="0"/>
              <a:buChar char="•"/>
            </a:pPr>
            <a:endParaRPr lang="en-US" dirty="0">
              <a:solidFill>
                <a:schemeClr val="accent1">
                  <a:lumMod val="75000"/>
                  <a:lumOff val="25000"/>
                </a:schemeClr>
              </a:solidFill>
              <a:latin typeface="Arial Nova" panose="020B0504020202020204" pitchFamily="34" charset="0"/>
            </a:endParaRPr>
          </a:p>
          <a:p>
            <a:pPr marL="571500" indent="-571500">
              <a:buFont typeface="Arial" panose="020B0604020202020204" pitchFamily="34" charset="0"/>
              <a:buChar char="•"/>
            </a:pPr>
            <a:r>
              <a:rPr lang="en-US" dirty="0">
                <a:solidFill>
                  <a:schemeClr val="accent1">
                    <a:lumMod val="75000"/>
                    <a:lumOff val="25000"/>
                  </a:schemeClr>
                </a:solidFill>
                <a:latin typeface="Arial Nova" panose="020B0504020202020204" pitchFamily="34" charset="0"/>
              </a:rPr>
              <a:t>Multi-modal design space, discontinuous models, precludes the use of gradient-based methods</a:t>
            </a:r>
          </a:p>
          <a:p>
            <a:pPr marL="1485717" lvl="1" indent="-571500">
              <a:buFont typeface="Arial" panose="020B0604020202020204" pitchFamily="34" charset="0"/>
              <a:buChar char="•"/>
            </a:pPr>
            <a:endParaRPr lang="en-US" dirty="0">
              <a:solidFill>
                <a:schemeClr val="accent1">
                  <a:lumMod val="75000"/>
                  <a:lumOff val="25000"/>
                </a:schemeClr>
              </a:solidFill>
              <a:latin typeface="Arial Nova" panose="020B0504020202020204" pitchFamily="34" charset="0"/>
            </a:endParaRPr>
          </a:p>
          <a:p>
            <a:pPr marL="1485717" lvl="1" indent="-571500">
              <a:buFont typeface="Arial" panose="020B0604020202020204" pitchFamily="34" charset="0"/>
              <a:buChar char="•"/>
            </a:pPr>
            <a:endParaRPr lang="en-US" dirty="0"/>
          </a:p>
        </p:txBody>
      </p:sp>
    </p:spTree>
    <p:extLst>
      <p:ext uri="{BB962C8B-B14F-4D97-AF65-F5344CB8AC3E}">
        <p14:creationId xmlns:p14="http://schemas.microsoft.com/office/powerpoint/2010/main" val="67898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18242" y="1390006"/>
            <a:ext cx="7941213" cy="1107996"/>
          </a:xfrm>
          <a:prstGeom prst="rect">
            <a:avLst/>
          </a:prstGeom>
          <a:noFill/>
        </p:spPr>
        <p:txBody>
          <a:bodyPr wrap="none" rtlCol="0">
            <a:spAutoFit/>
          </a:bodyPr>
          <a:lstStyle/>
          <a:p>
            <a:pPr algn="ctr"/>
            <a:r>
              <a:rPr lang="en-US" sz="6600" cap="all" spc="600" dirty="0">
                <a:solidFill>
                  <a:schemeClr val="tx2"/>
                </a:solidFill>
                <a:latin typeface="Arial Nova" panose="020B0504020202020204" pitchFamily="34" charset="0"/>
                <a:ea typeface="Montserrat" charset="0"/>
                <a:cs typeface="Montserrat" charset="0"/>
              </a:rPr>
              <a:t>WHAT WE NEED?</a:t>
            </a:r>
          </a:p>
        </p:txBody>
      </p:sp>
      <p:grpSp>
        <p:nvGrpSpPr>
          <p:cNvPr id="37" name="Group 36">
            <a:extLst>
              <a:ext uri="{FF2B5EF4-FFF2-40B4-BE49-F238E27FC236}">
                <a16:creationId xmlns:a16="http://schemas.microsoft.com/office/drawing/2014/main" id="{BDCE49CC-153B-4BD8-AC2E-0E3161DC6930}"/>
              </a:ext>
            </a:extLst>
          </p:cNvPr>
          <p:cNvGrpSpPr>
            <a:grpSpLocks noChangeAspect="1"/>
          </p:cNvGrpSpPr>
          <p:nvPr/>
        </p:nvGrpSpPr>
        <p:grpSpPr>
          <a:xfrm>
            <a:off x="2178831" y="9904705"/>
            <a:ext cx="953476" cy="953476"/>
            <a:chOff x="5273038" y="2606042"/>
            <a:chExt cx="1645920" cy="1645920"/>
          </a:xfrm>
        </p:grpSpPr>
        <p:sp>
          <p:nvSpPr>
            <p:cNvPr id="40" name="AutoShape 3">
              <a:extLst>
                <a:ext uri="{FF2B5EF4-FFF2-40B4-BE49-F238E27FC236}">
                  <a16:creationId xmlns:a16="http://schemas.microsoft.com/office/drawing/2014/main" id="{66EE9C37-6896-44ED-833D-B16F088AEDDD}"/>
                </a:ext>
              </a:extLst>
            </p:cNvPr>
            <p:cNvSpPr>
              <a:spLocks noChangeAspect="1" noChangeArrowheads="1" noTextEdit="1"/>
            </p:cNvSpPr>
            <p:nvPr/>
          </p:nvSpPr>
          <p:spPr bwMode="auto">
            <a:xfrm>
              <a:off x="5273038" y="2606042"/>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B63B8D79-ADBF-4FF3-881C-A91F474B31B8}"/>
                </a:ext>
              </a:extLst>
            </p:cNvPr>
            <p:cNvGrpSpPr/>
            <p:nvPr/>
          </p:nvGrpSpPr>
          <p:grpSpPr>
            <a:xfrm>
              <a:off x="5306394" y="2654914"/>
              <a:ext cx="1579208" cy="1548175"/>
              <a:chOff x="5306394" y="2654914"/>
              <a:chExt cx="1579208" cy="1548175"/>
            </a:xfrm>
          </p:grpSpPr>
          <p:sp>
            <p:nvSpPr>
              <p:cNvPr id="42" name="Freeform 130">
                <a:extLst>
                  <a:ext uri="{FF2B5EF4-FFF2-40B4-BE49-F238E27FC236}">
                    <a16:creationId xmlns:a16="http://schemas.microsoft.com/office/drawing/2014/main" id="{1065FD20-92D3-4725-A794-D0537CC8E4E6}"/>
                  </a:ext>
                </a:extLst>
              </p:cNvPr>
              <p:cNvSpPr>
                <a:spLocks/>
              </p:cNvSpPr>
              <p:nvPr/>
            </p:nvSpPr>
            <p:spPr bwMode="auto">
              <a:xfrm>
                <a:off x="5333195" y="2678562"/>
                <a:ext cx="1516644" cy="1497725"/>
              </a:xfrm>
              <a:custGeom>
                <a:avLst/>
                <a:gdLst>
                  <a:gd name="connsiteX0" fmla="*/ 1204823 w 1516644"/>
                  <a:gd name="connsiteY0" fmla="*/ 1308538 h 1497725"/>
                  <a:gd name="connsiteX1" fmla="*/ 1215522 w 1516644"/>
                  <a:gd name="connsiteY1" fmla="*/ 1338636 h 1497725"/>
                  <a:gd name="connsiteX2" fmla="*/ 826790 w 1516644"/>
                  <a:gd name="connsiteY2" fmla="*/ 1497725 h 1497725"/>
                  <a:gd name="connsiteX3" fmla="*/ 818231 w 1516644"/>
                  <a:gd name="connsiteY3" fmla="*/ 1466911 h 1497725"/>
                  <a:gd name="connsiteX4" fmla="*/ 754698 w 1516644"/>
                  <a:gd name="connsiteY4" fmla="*/ 1305386 h 1497725"/>
                  <a:gd name="connsiteX5" fmla="*/ 770935 w 1516644"/>
                  <a:gd name="connsiteY5" fmla="*/ 1435810 h 1497725"/>
                  <a:gd name="connsiteX6" fmla="*/ 763170 w 1516644"/>
                  <a:gd name="connsiteY6" fmla="*/ 1435093 h 1497725"/>
                  <a:gd name="connsiteX7" fmla="*/ 739874 w 1516644"/>
                  <a:gd name="connsiteY7" fmla="*/ 1439393 h 1497725"/>
                  <a:gd name="connsiteX8" fmla="*/ 723638 w 1516644"/>
                  <a:gd name="connsiteY8" fmla="*/ 1307536 h 1497725"/>
                  <a:gd name="connsiteX9" fmla="*/ 732109 w 1516644"/>
                  <a:gd name="connsiteY9" fmla="*/ 1307536 h 1497725"/>
                  <a:gd name="connsiteX10" fmla="*/ 754698 w 1516644"/>
                  <a:gd name="connsiteY10" fmla="*/ 1305386 h 1497725"/>
                  <a:gd name="connsiteX11" fmla="*/ 232705 w 1516644"/>
                  <a:gd name="connsiteY11" fmla="*/ 1221828 h 1497725"/>
                  <a:gd name="connsiteX12" fmla="*/ 711026 w 1516644"/>
                  <a:gd name="connsiteY12" fmla="*/ 1460617 h 1497725"/>
                  <a:gd name="connsiteX13" fmla="*/ 699603 w 1516644"/>
                  <a:gd name="connsiteY13" fmla="*/ 1489842 h 1497725"/>
                  <a:gd name="connsiteX14" fmla="*/ 219141 w 1516644"/>
                  <a:gd name="connsiteY14" fmla="*/ 1250340 h 1497725"/>
                  <a:gd name="connsiteX15" fmla="*/ 232705 w 1516644"/>
                  <a:gd name="connsiteY15" fmla="*/ 1221828 h 1497725"/>
                  <a:gd name="connsiteX16" fmla="*/ 836273 w 1516644"/>
                  <a:gd name="connsiteY16" fmla="*/ 1215522 h 1497725"/>
                  <a:gd name="connsiteX17" fmla="*/ 1213946 w 1516644"/>
                  <a:gd name="connsiteY17" fmla="*/ 1271670 h 1497725"/>
                  <a:gd name="connsiteX18" fmla="*/ 1205363 w 1516644"/>
                  <a:gd name="connsiteY18" fmla="*/ 1302232 h 1497725"/>
                  <a:gd name="connsiteX19" fmla="*/ 827690 w 1516644"/>
                  <a:gd name="connsiteY19" fmla="*/ 1246084 h 1497725"/>
                  <a:gd name="connsiteX20" fmla="*/ 836273 w 1516644"/>
                  <a:gd name="connsiteY20" fmla="*/ 1215522 h 1497725"/>
                  <a:gd name="connsiteX21" fmla="*/ 611424 w 1516644"/>
                  <a:gd name="connsiteY21" fmla="*/ 1120928 h 1497725"/>
                  <a:gd name="connsiteX22" fmla="*/ 644810 w 1516644"/>
                  <a:gd name="connsiteY22" fmla="*/ 1142723 h 1497725"/>
                  <a:gd name="connsiteX23" fmla="*/ 630203 w 1516644"/>
                  <a:gd name="connsiteY23" fmla="*/ 1172955 h 1497725"/>
                  <a:gd name="connsiteX24" fmla="*/ 597513 w 1516644"/>
                  <a:gd name="connsiteY24" fmla="*/ 1152566 h 1497725"/>
                  <a:gd name="connsiteX25" fmla="*/ 611424 w 1516644"/>
                  <a:gd name="connsiteY25" fmla="*/ 1120928 h 1497725"/>
                  <a:gd name="connsiteX26" fmla="*/ 484598 w 1516644"/>
                  <a:gd name="connsiteY26" fmla="*/ 1113046 h 1497725"/>
                  <a:gd name="connsiteX27" fmla="*/ 493179 w 1516644"/>
                  <a:gd name="connsiteY27" fmla="*/ 1143744 h 1497725"/>
                  <a:gd name="connsiteX28" fmla="*/ 435973 w 1516644"/>
                  <a:gd name="connsiteY28" fmla="*/ 1155167 h 1497725"/>
                  <a:gd name="connsiteX29" fmla="*/ 285091 w 1516644"/>
                  <a:gd name="connsiteY29" fmla="*/ 1185151 h 1497725"/>
                  <a:gd name="connsiteX30" fmla="*/ 560396 w 1516644"/>
                  <a:gd name="connsiteY30" fmla="*/ 1193004 h 1497725"/>
                  <a:gd name="connsiteX31" fmla="*/ 626899 w 1516644"/>
                  <a:gd name="connsiteY31" fmla="*/ 1195146 h 1497725"/>
                  <a:gd name="connsiteX32" fmla="*/ 626183 w 1516644"/>
                  <a:gd name="connsiteY32" fmla="*/ 1202285 h 1497725"/>
                  <a:gd name="connsiteX33" fmla="*/ 629044 w 1516644"/>
                  <a:gd name="connsiteY33" fmla="*/ 1226558 h 1497725"/>
                  <a:gd name="connsiteX34" fmla="*/ 234320 w 1516644"/>
                  <a:gd name="connsiteY34" fmla="*/ 1214422 h 1497725"/>
                  <a:gd name="connsiteX35" fmla="*/ 235751 w 1516644"/>
                  <a:gd name="connsiteY35" fmla="*/ 1198716 h 1497725"/>
                  <a:gd name="connsiteX36" fmla="*/ 228600 w 1516644"/>
                  <a:gd name="connsiteY36" fmla="*/ 1164448 h 1497725"/>
                  <a:gd name="connsiteX37" fmla="*/ 484598 w 1516644"/>
                  <a:gd name="connsiteY37" fmla="*/ 1113046 h 1497725"/>
                  <a:gd name="connsiteX38" fmla="*/ 1398975 w 1516644"/>
                  <a:gd name="connsiteY38" fmla="*/ 1102010 h 1497725"/>
                  <a:gd name="connsiteX39" fmla="*/ 1420473 w 1516644"/>
                  <a:gd name="connsiteY39" fmla="*/ 1125721 h 1497725"/>
                  <a:gd name="connsiteX40" fmla="*/ 1318714 w 1516644"/>
                  <a:gd name="connsiteY40" fmla="*/ 1264395 h 1497725"/>
                  <a:gd name="connsiteX41" fmla="*/ 1294349 w 1516644"/>
                  <a:gd name="connsiteY41" fmla="*/ 1244995 h 1497725"/>
                  <a:gd name="connsiteX42" fmla="*/ 1398975 w 1516644"/>
                  <a:gd name="connsiteY42" fmla="*/ 1102010 h 1497725"/>
                  <a:gd name="connsiteX43" fmla="*/ 1391827 w 1516644"/>
                  <a:gd name="connsiteY43" fmla="*/ 1067326 h 1497725"/>
                  <a:gd name="connsiteX44" fmla="*/ 1391827 w 1516644"/>
                  <a:gd name="connsiteY44" fmla="*/ 1073743 h 1497725"/>
                  <a:gd name="connsiteX45" fmla="*/ 1396827 w 1516644"/>
                  <a:gd name="connsiteY45" fmla="*/ 1098699 h 1497725"/>
                  <a:gd name="connsiteX46" fmla="*/ 836854 w 1516644"/>
                  <a:gd name="connsiteY46" fmla="*/ 1209216 h 1497725"/>
                  <a:gd name="connsiteX47" fmla="*/ 837568 w 1516644"/>
                  <a:gd name="connsiteY47" fmla="*/ 1202799 h 1497725"/>
                  <a:gd name="connsiteX48" fmla="*/ 833997 w 1516644"/>
                  <a:gd name="connsiteY48" fmla="*/ 1177843 h 1497725"/>
                  <a:gd name="connsiteX49" fmla="*/ 1391827 w 1516644"/>
                  <a:gd name="connsiteY49" fmla="*/ 1067326 h 1497725"/>
                  <a:gd name="connsiteX50" fmla="*/ 1282680 w 1516644"/>
                  <a:gd name="connsiteY50" fmla="*/ 889176 h 1497725"/>
                  <a:gd name="connsiteX51" fmla="*/ 1323413 w 1516644"/>
                  <a:gd name="connsiteY51" fmla="*/ 931382 h 1497725"/>
                  <a:gd name="connsiteX52" fmla="*/ 1414168 w 1516644"/>
                  <a:gd name="connsiteY52" fmla="*/ 1025808 h 1497725"/>
                  <a:gd name="connsiteX53" fmla="*/ 1395588 w 1516644"/>
                  <a:gd name="connsiteY53" fmla="*/ 1051561 h 1497725"/>
                  <a:gd name="connsiteX54" fmla="*/ 1379152 w 1516644"/>
                  <a:gd name="connsiteY54" fmla="*/ 1034393 h 1497725"/>
                  <a:gd name="connsiteX55" fmla="*/ 1261242 w 1516644"/>
                  <a:gd name="connsiteY55" fmla="*/ 912067 h 1497725"/>
                  <a:gd name="connsiteX56" fmla="*/ 1282680 w 1516644"/>
                  <a:gd name="connsiteY56" fmla="*/ 889176 h 1497725"/>
                  <a:gd name="connsiteX57" fmla="*/ 1129929 w 1516644"/>
                  <a:gd name="connsiteY57" fmla="*/ 876563 h 1497725"/>
                  <a:gd name="connsiteX58" fmla="*/ 1147731 w 1516644"/>
                  <a:gd name="connsiteY58" fmla="*/ 903051 h 1497725"/>
                  <a:gd name="connsiteX59" fmla="*/ 826574 w 1516644"/>
                  <a:gd name="connsiteY59" fmla="*/ 1157189 h 1497725"/>
                  <a:gd name="connsiteX60" fmla="*/ 808772 w 1516644"/>
                  <a:gd name="connsiteY60" fmla="*/ 1130701 h 1497725"/>
                  <a:gd name="connsiteX61" fmla="*/ 1129929 w 1516644"/>
                  <a:gd name="connsiteY61" fmla="*/ 876563 h 1497725"/>
                  <a:gd name="connsiteX62" fmla="*/ 33922 w 1516644"/>
                  <a:gd name="connsiteY62" fmla="*/ 793005 h 1497725"/>
                  <a:gd name="connsiteX63" fmla="*/ 137161 w 1516644"/>
                  <a:gd name="connsiteY63" fmla="*/ 1114069 h 1497725"/>
                  <a:gd name="connsiteX64" fmla="*/ 107257 w 1516644"/>
                  <a:gd name="connsiteY64" fmla="*/ 1124080 h 1497725"/>
                  <a:gd name="connsiteX65" fmla="*/ 4730 w 1516644"/>
                  <a:gd name="connsiteY65" fmla="*/ 805161 h 1497725"/>
                  <a:gd name="connsiteX66" fmla="*/ 33922 w 1516644"/>
                  <a:gd name="connsiteY66" fmla="*/ 793005 h 1497725"/>
                  <a:gd name="connsiteX67" fmla="*/ 1486759 w 1516644"/>
                  <a:gd name="connsiteY67" fmla="*/ 774087 h 1497725"/>
                  <a:gd name="connsiteX68" fmla="*/ 1516644 w 1516644"/>
                  <a:gd name="connsiteY68" fmla="*/ 784096 h 1497725"/>
                  <a:gd name="connsiteX69" fmla="*/ 1468259 w 1516644"/>
                  <a:gd name="connsiteY69" fmla="*/ 1010717 h 1497725"/>
                  <a:gd name="connsiteX70" fmla="*/ 1455451 w 1516644"/>
                  <a:gd name="connsiteY70" fmla="*/ 1009288 h 1497725"/>
                  <a:gd name="connsiteX71" fmla="*/ 1436239 w 1516644"/>
                  <a:gd name="connsiteY71" fmla="*/ 1012147 h 1497725"/>
                  <a:gd name="connsiteX72" fmla="*/ 1486759 w 1516644"/>
                  <a:gd name="connsiteY72" fmla="*/ 774087 h 1497725"/>
                  <a:gd name="connsiteX73" fmla="*/ 52851 w 1516644"/>
                  <a:gd name="connsiteY73" fmla="*/ 759899 h 1497725"/>
                  <a:gd name="connsiteX74" fmla="*/ 513957 w 1516644"/>
                  <a:gd name="connsiteY74" fmla="*/ 1058201 h 1497725"/>
                  <a:gd name="connsiteX75" fmla="*/ 490365 w 1516644"/>
                  <a:gd name="connsiteY75" fmla="*/ 1084669 h 1497725"/>
                  <a:gd name="connsiteX76" fmla="*/ 37838 w 1516644"/>
                  <a:gd name="connsiteY76" fmla="*/ 787798 h 1497725"/>
                  <a:gd name="connsiteX77" fmla="*/ 52851 w 1516644"/>
                  <a:gd name="connsiteY77" fmla="*/ 759899 h 1497725"/>
                  <a:gd name="connsiteX78" fmla="*/ 1458598 w 1516644"/>
                  <a:gd name="connsiteY78" fmla="*/ 728368 h 1497725"/>
                  <a:gd name="connsiteX79" fmla="*/ 1469347 w 1516644"/>
                  <a:gd name="connsiteY79" fmla="*/ 757704 h 1497725"/>
                  <a:gd name="connsiteX80" fmla="*/ 1293059 w 1516644"/>
                  <a:gd name="connsiteY80" fmla="*/ 821385 h 1497725"/>
                  <a:gd name="connsiteX81" fmla="*/ 1280160 w 1516644"/>
                  <a:gd name="connsiteY81" fmla="*/ 792765 h 1497725"/>
                  <a:gd name="connsiteX82" fmla="*/ 1458598 w 1516644"/>
                  <a:gd name="connsiteY82" fmla="*/ 728368 h 1497725"/>
                  <a:gd name="connsiteX83" fmla="*/ 551912 w 1516644"/>
                  <a:gd name="connsiteY83" fmla="*/ 698412 h 1497725"/>
                  <a:gd name="connsiteX84" fmla="*/ 628529 w 1516644"/>
                  <a:gd name="connsiteY84" fmla="*/ 904018 h 1497725"/>
                  <a:gd name="connsiteX85" fmla="*/ 701565 w 1516644"/>
                  <a:gd name="connsiteY85" fmla="*/ 1101772 h 1497725"/>
                  <a:gd name="connsiteX86" fmla="*/ 672923 w 1516644"/>
                  <a:gd name="connsiteY86" fmla="*/ 1114622 h 1497725"/>
                  <a:gd name="connsiteX87" fmla="*/ 521839 w 1516644"/>
                  <a:gd name="connsiteY87" fmla="*/ 708407 h 1497725"/>
                  <a:gd name="connsiteX88" fmla="*/ 551912 w 1516644"/>
                  <a:gd name="connsiteY88" fmla="*/ 698412 h 1497725"/>
                  <a:gd name="connsiteX89" fmla="*/ 580726 w 1516644"/>
                  <a:gd name="connsiteY89" fmla="*/ 649540 h 1497725"/>
                  <a:gd name="connsiteX90" fmla="*/ 1135117 w 1516644"/>
                  <a:gd name="connsiteY90" fmla="*/ 799313 h 1497725"/>
                  <a:gd name="connsiteX91" fmla="*/ 1124387 w 1516644"/>
                  <a:gd name="connsiteY91" fmla="*/ 830844 h 1497725"/>
                  <a:gd name="connsiteX92" fmla="*/ 570711 w 1516644"/>
                  <a:gd name="connsiteY92" fmla="*/ 679638 h 1497725"/>
                  <a:gd name="connsiteX93" fmla="*/ 580726 w 1516644"/>
                  <a:gd name="connsiteY93" fmla="*/ 649540 h 1497725"/>
                  <a:gd name="connsiteX94" fmla="*/ 454766 w 1516644"/>
                  <a:gd name="connsiteY94" fmla="*/ 644810 h 1497725"/>
                  <a:gd name="connsiteX95" fmla="*/ 454766 w 1516644"/>
                  <a:gd name="connsiteY95" fmla="*/ 645519 h 1497725"/>
                  <a:gd name="connsiteX96" fmla="*/ 461930 w 1516644"/>
                  <a:gd name="connsiteY96" fmla="*/ 674585 h 1497725"/>
                  <a:gd name="connsiteX97" fmla="*/ 53600 w 1516644"/>
                  <a:gd name="connsiteY97" fmla="*/ 750440 h 1497725"/>
                  <a:gd name="connsiteX98" fmla="*/ 53600 w 1516644"/>
                  <a:gd name="connsiteY98" fmla="*/ 749022 h 1497725"/>
                  <a:gd name="connsiteX99" fmla="*/ 45720 w 1516644"/>
                  <a:gd name="connsiteY99" fmla="*/ 720665 h 1497725"/>
                  <a:gd name="connsiteX100" fmla="*/ 454766 w 1516644"/>
                  <a:gd name="connsiteY100" fmla="*/ 644810 h 1497725"/>
                  <a:gd name="connsiteX101" fmla="*/ 79516 w 1516644"/>
                  <a:gd name="connsiteY101" fmla="*/ 424092 h 1497725"/>
                  <a:gd name="connsiteX102" fmla="*/ 107205 w 1516644"/>
                  <a:gd name="connsiteY102" fmla="*/ 438446 h 1497725"/>
                  <a:gd name="connsiteX103" fmla="*/ 29818 w 1516644"/>
                  <a:gd name="connsiteY103" fmla="*/ 704718 h 1497725"/>
                  <a:gd name="connsiteX104" fmla="*/ 0 w 1516644"/>
                  <a:gd name="connsiteY104" fmla="*/ 694670 h 1497725"/>
                  <a:gd name="connsiteX105" fmla="*/ 79516 w 1516644"/>
                  <a:gd name="connsiteY105" fmla="*/ 424092 h 1497725"/>
                  <a:gd name="connsiteX106" fmla="*/ 208506 w 1516644"/>
                  <a:gd name="connsiteY106" fmla="*/ 395715 h 1497725"/>
                  <a:gd name="connsiteX107" fmla="*/ 476120 w 1516644"/>
                  <a:gd name="connsiteY107" fmla="*/ 597037 h 1497725"/>
                  <a:gd name="connsiteX108" fmla="*/ 458231 w 1516644"/>
                  <a:gd name="connsiteY108" fmla="*/ 622738 h 1497725"/>
                  <a:gd name="connsiteX109" fmla="*/ 272190 w 1516644"/>
                  <a:gd name="connsiteY109" fmla="*/ 482812 h 1497725"/>
                  <a:gd name="connsiteX110" fmla="*/ 189187 w 1516644"/>
                  <a:gd name="connsiteY110" fmla="*/ 420702 h 1497725"/>
                  <a:gd name="connsiteX111" fmla="*/ 208506 w 1516644"/>
                  <a:gd name="connsiteY111" fmla="*/ 395715 h 1497725"/>
                  <a:gd name="connsiteX112" fmla="*/ 1322678 w 1516644"/>
                  <a:gd name="connsiteY112" fmla="*/ 383102 h 1497725"/>
                  <a:gd name="connsiteX113" fmla="*/ 1352682 w 1516644"/>
                  <a:gd name="connsiteY113" fmla="*/ 392369 h 1497725"/>
                  <a:gd name="connsiteX114" fmla="*/ 1246240 w 1516644"/>
                  <a:gd name="connsiteY114" fmla="*/ 763051 h 1497725"/>
                  <a:gd name="connsiteX115" fmla="*/ 1215521 w 1516644"/>
                  <a:gd name="connsiteY115" fmla="*/ 755923 h 1497725"/>
                  <a:gd name="connsiteX116" fmla="*/ 1322678 w 1516644"/>
                  <a:gd name="connsiteY116" fmla="*/ 383102 h 1497725"/>
                  <a:gd name="connsiteX117" fmla="*/ 1411158 w 1516644"/>
                  <a:gd name="connsiteY117" fmla="*/ 381526 h 1497725"/>
                  <a:gd name="connsiteX118" fmla="*/ 1507184 w 1516644"/>
                  <a:gd name="connsiteY118" fmla="*/ 659746 h 1497725"/>
                  <a:gd name="connsiteX119" fmla="*/ 1478520 w 1516644"/>
                  <a:gd name="connsiteY119" fmla="*/ 674765 h 1497725"/>
                  <a:gd name="connsiteX120" fmla="*/ 1381060 w 1516644"/>
                  <a:gd name="connsiteY120" fmla="*/ 391539 h 1497725"/>
                  <a:gd name="connsiteX121" fmla="*/ 1411158 w 1516644"/>
                  <a:gd name="connsiteY121" fmla="*/ 381526 h 1497725"/>
                  <a:gd name="connsiteX122" fmla="*/ 1011554 w 1516644"/>
                  <a:gd name="connsiteY122" fmla="*/ 316887 h 1497725"/>
                  <a:gd name="connsiteX123" fmla="*/ 1193450 w 1516644"/>
                  <a:gd name="connsiteY123" fmla="*/ 757939 h 1497725"/>
                  <a:gd name="connsiteX124" fmla="*/ 1164089 w 1516644"/>
                  <a:gd name="connsiteY124" fmla="*/ 769358 h 1497725"/>
                  <a:gd name="connsiteX125" fmla="*/ 1036618 w 1516644"/>
                  <a:gd name="connsiteY125" fmla="*/ 461050 h 1497725"/>
                  <a:gd name="connsiteX126" fmla="*/ 982192 w 1516644"/>
                  <a:gd name="connsiteY126" fmla="*/ 329020 h 1497725"/>
                  <a:gd name="connsiteX127" fmla="*/ 1011554 w 1516644"/>
                  <a:gd name="connsiteY127" fmla="*/ 316887 h 1497725"/>
                  <a:gd name="connsiteX128" fmla="*/ 883902 w 1516644"/>
                  <a:gd name="connsiteY128" fmla="*/ 279050 h 1497725"/>
                  <a:gd name="connsiteX129" fmla="*/ 901788 w 1516644"/>
                  <a:gd name="connsiteY129" fmla="*/ 305442 h 1497725"/>
                  <a:gd name="connsiteX130" fmla="*/ 574117 w 1516644"/>
                  <a:gd name="connsiteY130" fmla="*/ 616432 h 1497725"/>
                  <a:gd name="connsiteX131" fmla="*/ 553370 w 1516644"/>
                  <a:gd name="connsiteY131" fmla="*/ 592894 h 1497725"/>
                  <a:gd name="connsiteX132" fmla="*/ 883902 w 1516644"/>
                  <a:gd name="connsiteY132" fmla="*/ 279050 h 1497725"/>
                  <a:gd name="connsiteX133" fmla="*/ 501344 w 1516644"/>
                  <a:gd name="connsiteY133" fmla="*/ 277473 h 1497725"/>
                  <a:gd name="connsiteX134" fmla="*/ 520692 w 1516644"/>
                  <a:gd name="connsiteY134" fmla="*/ 280325 h 1497725"/>
                  <a:gd name="connsiteX135" fmla="*/ 532875 w 1516644"/>
                  <a:gd name="connsiteY135" fmla="*/ 278899 h 1497725"/>
                  <a:gd name="connsiteX136" fmla="*/ 532875 w 1516644"/>
                  <a:gd name="connsiteY136" fmla="*/ 583324 h 1497725"/>
                  <a:gd name="connsiteX137" fmla="*/ 517109 w 1516644"/>
                  <a:gd name="connsiteY137" fmla="*/ 581185 h 1497725"/>
                  <a:gd name="connsiteX138" fmla="*/ 501344 w 1516644"/>
                  <a:gd name="connsiteY138" fmla="*/ 583324 h 1497725"/>
                  <a:gd name="connsiteX139" fmla="*/ 501344 w 1516644"/>
                  <a:gd name="connsiteY139" fmla="*/ 277473 h 1497725"/>
                  <a:gd name="connsiteX140" fmla="*/ 1048408 w 1516644"/>
                  <a:gd name="connsiteY140" fmla="*/ 227024 h 1497725"/>
                  <a:gd name="connsiteX141" fmla="*/ 1275431 w 1516644"/>
                  <a:gd name="connsiteY141" fmla="*/ 263418 h 1497725"/>
                  <a:gd name="connsiteX142" fmla="*/ 1269026 w 1516644"/>
                  <a:gd name="connsiteY142" fmla="*/ 294816 h 1497725"/>
                  <a:gd name="connsiteX143" fmla="*/ 1049120 w 1516644"/>
                  <a:gd name="connsiteY143" fmla="*/ 259136 h 1497725"/>
                  <a:gd name="connsiteX144" fmla="*/ 1050543 w 1516644"/>
                  <a:gd name="connsiteY144" fmla="*/ 244864 h 1497725"/>
                  <a:gd name="connsiteX145" fmla="*/ 1048408 w 1516644"/>
                  <a:gd name="connsiteY145" fmla="*/ 227024 h 1497725"/>
                  <a:gd name="connsiteX146" fmla="*/ 552154 w 1516644"/>
                  <a:gd name="connsiteY146" fmla="*/ 61486 h 1497725"/>
                  <a:gd name="connsiteX147" fmla="*/ 581747 w 1516644"/>
                  <a:gd name="connsiteY147" fmla="*/ 72128 h 1497725"/>
                  <a:gd name="connsiteX148" fmla="*/ 576694 w 1516644"/>
                  <a:gd name="connsiteY148" fmla="*/ 89155 h 1497725"/>
                  <a:gd name="connsiteX149" fmla="*/ 552154 w 1516644"/>
                  <a:gd name="connsiteY149" fmla="*/ 160809 h 1497725"/>
                  <a:gd name="connsiteX150" fmla="*/ 521839 w 1516644"/>
                  <a:gd name="connsiteY150" fmla="*/ 153005 h 1497725"/>
                  <a:gd name="connsiteX151" fmla="*/ 552154 w 1516644"/>
                  <a:gd name="connsiteY151" fmla="*/ 61486 h 1497725"/>
                  <a:gd name="connsiteX152" fmla="*/ 1026661 w 1516644"/>
                  <a:gd name="connsiteY152" fmla="*/ 44144 h 1497725"/>
                  <a:gd name="connsiteX153" fmla="*/ 1297502 w 1516644"/>
                  <a:gd name="connsiteY153" fmla="*/ 229622 h 1497725"/>
                  <a:gd name="connsiteX154" fmla="*/ 1278971 w 1516644"/>
                  <a:gd name="connsiteY154" fmla="*/ 255403 h 1497725"/>
                  <a:gd name="connsiteX155" fmla="*/ 1007417 w 1516644"/>
                  <a:gd name="connsiteY155" fmla="*/ 69209 h 1497725"/>
                  <a:gd name="connsiteX156" fmla="*/ 1026661 w 1516644"/>
                  <a:gd name="connsiteY156" fmla="*/ 44144 h 1497725"/>
                  <a:gd name="connsiteX157" fmla="*/ 530014 w 1516644"/>
                  <a:gd name="connsiteY157" fmla="*/ 33107 h 1497725"/>
                  <a:gd name="connsiteX158" fmla="*/ 548639 w 1516644"/>
                  <a:gd name="connsiteY158" fmla="*/ 58129 h 1497725"/>
                  <a:gd name="connsiteX159" fmla="*/ 209812 w 1516644"/>
                  <a:gd name="connsiteY159" fmla="*/ 301196 h 1497725"/>
                  <a:gd name="connsiteX160" fmla="*/ 457664 w 1516644"/>
                  <a:gd name="connsiteY160" fmla="*/ 219697 h 1497725"/>
                  <a:gd name="connsiteX161" fmla="*/ 466976 w 1516644"/>
                  <a:gd name="connsiteY161" fmla="*/ 249723 h 1497725"/>
                  <a:gd name="connsiteX162" fmla="*/ 214826 w 1516644"/>
                  <a:gd name="connsiteY162" fmla="*/ 332652 h 1497725"/>
                  <a:gd name="connsiteX163" fmla="*/ 179726 w 1516644"/>
                  <a:gd name="connsiteY163" fmla="*/ 284039 h 1497725"/>
                  <a:gd name="connsiteX164" fmla="*/ 530014 w 1516644"/>
                  <a:gd name="connsiteY164" fmla="*/ 33107 h 1497725"/>
                  <a:gd name="connsiteX165" fmla="*/ 650512 w 1516644"/>
                  <a:gd name="connsiteY165" fmla="*/ 0 h 1497725"/>
                  <a:gd name="connsiteX166" fmla="*/ 905591 w 1516644"/>
                  <a:gd name="connsiteY166" fmla="*/ 5692 h 1497725"/>
                  <a:gd name="connsiteX167" fmla="*/ 904166 w 1516644"/>
                  <a:gd name="connsiteY167" fmla="*/ 18500 h 1497725"/>
                  <a:gd name="connsiteX168" fmla="*/ 919129 w 1516644"/>
                  <a:gd name="connsiteY168" fmla="*/ 59770 h 1497725"/>
                  <a:gd name="connsiteX169" fmla="*/ 589236 w 1516644"/>
                  <a:gd name="connsiteY169" fmla="*/ 202078 h 1497725"/>
                  <a:gd name="connsiteX170" fmla="*/ 882791 w 1516644"/>
                  <a:gd name="connsiteY170" fmla="*/ 210617 h 1497725"/>
                  <a:gd name="connsiteX171" fmla="*/ 876378 w 1516644"/>
                  <a:gd name="connsiteY171" fmla="*/ 241213 h 1497725"/>
                  <a:gd name="connsiteX172" fmla="*/ 582111 w 1516644"/>
                  <a:gd name="connsiteY172" fmla="*/ 233386 h 1497725"/>
                  <a:gd name="connsiteX173" fmla="*/ 584961 w 1516644"/>
                  <a:gd name="connsiteY173" fmla="*/ 216309 h 1497725"/>
                  <a:gd name="connsiteX174" fmla="*/ 570711 w 1516644"/>
                  <a:gd name="connsiteY174" fmla="*/ 176463 h 1497725"/>
                  <a:gd name="connsiteX175" fmla="*/ 894191 w 1516644"/>
                  <a:gd name="connsiteY175" fmla="*/ 36289 h 1497725"/>
                  <a:gd name="connsiteX176" fmla="*/ 647662 w 1516644"/>
                  <a:gd name="connsiteY176" fmla="*/ 31308 h 1497725"/>
                  <a:gd name="connsiteX177" fmla="*/ 651225 w 1516644"/>
                  <a:gd name="connsiteY177" fmla="*/ 8538 h 1497725"/>
                  <a:gd name="connsiteX178" fmla="*/ 650512 w 1516644"/>
                  <a:gd name="connsiteY178" fmla="*/ 0 h 14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516644" h="1497725">
                    <a:moveTo>
                      <a:pt x="1204823" y="1308538"/>
                    </a:moveTo>
                    <a:cubicBezTo>
                      <a:pt x="1206250" y="1320004"/>
                      <a:pt x="1209816" y="1330037"/>
                      <a:pt x="1215522" y="1338636"/>
                    </a:cubicBezTo>
                    <a:cubicBezTo>
                      <a:pt x="1215522" y="1338636"/>
                      <a:pt x="1215522" y="1338636"/>
                      <a:pt x="826790" y="1497725"/>
                    </a:cubicBezTo>
                    <a:cubicBezTo>
                      <a:pt x="826790" y="1486259"/>
                      <a:pt x="823937" y="1476227"/>
                      <a:pt x="818231" y="1466911"/>
                    </a:cubicBezTo>
                    <a:close/>
                    <a:moveTo>
                      <a:pt x="754698" y="1305386"/>
                    </a:moveTo>
                    <a:cubicBezTo>
                      <a:pt x="754698" y="1305386"/>
                      <a:pt x="754698" y="1305386"/>
                      <a:pt x="770935" y="1435810"/>
                    </a:cubicBezTo>
                    <a:cubicBezTo>
                      <a:pt x="768111" y="1435810"/>
                      <a:pt x="765287" y="1435093"/>
                      <a:pt x="763170" y="1435093"/>
                    </a:cubicBezTo>
                    <a:cubicBezTo>
                      <a:pt x="754698" y="1435093"/>
                      <a:pt x="746933" y="1436527"/>
                      <a:pt x="739874" y="1439393"/>
                    </a:cubicBezTo>
                    <a:cubicBezTo>
                      <a:pt x="739874" y="1439393"/>
                      <a:pt x="739874" y="1439393"/>
                      <a:pt x="723638" y="1307536"/>
                    </a:cubicBezTo>
                    <a:cubicBezTo>
                      <a:pt x="726461" y="1307536"/>
                      <a:pt x="729285" y="1307536"/>
                      <a:pt x="732109" y="1307536"/>
                    </a:cubicBezTo>
                    <a:cubicBezTo>
                      <a:pt x="739874" y="1307536"/>
                      <a:pt x="746933" y="1306819"/>
                      <a:pt x="754698" y="1305386"/>
                    </a:cubicBezTo>
                    <a:close/>
                    <a:moveTo>
                      <a:pt x="232705" y="1221828"/>
                    </a:moveTo>
                    <a:cubicBezTo>
                      <a:pt x="232705" y="1221828"/>
                      <a:pt x="232705" y="1221828"/>
                      <a:pt x="711026" y="1460617"/>
                    </a:cubicBezTo>
                    <a:cubicBezTo>
                      <a:pt x="705314" y="1469171"/>
                      <a:pt x="701031" y="1479150"/>
                      <a:pt x="699603" y="1489842"/>
                    </a:cubicBezTo>
                    <a:cubicBezTo>
                      <a:pt x="699603" y="1489842"/>
                      <a:pt x="699603" y="1489842"/>
                      <a:pt x="219141" y="1250340"/>
                    </a:cubicBezTo>
                    <a:cubicBezTo>
                      <a:pt x="225566" y="1241787"/>
                      <a:pt x="229849" y="1232520"/>
                      <a:pt x="232705" y="1221828"/>
                    </a:cubicBezTo>
                    <a:close/>
                    <a:moveTo>
                      <a:pt x="836273" y="1215522"/>
                    </a:moveTo>
                    <a:cubicBezTo>
                      <a:pt x="836273" y="1215522"/>
                      <a:pt x="836273" y="1215522"/>
                      <a:pt x="1213946" y="1271670"/>
                    </a:cubicBezTo>
                    <a:cubicBezTo>
                      <a:pt x="1208224" y="1280910"/>
                      <a:pt x="1205363" y="1291571"/>
                      <a:pt x="1205363" y="1302232"/>
                    </a:cubicBezTo>
                    <a:cubicBezTo>
                      <a:pt x="1205363" y="1302232"/>
                      <a:pt x="1205363" y="1302232"/>
                      <a:pt x="827690" y="1246084"/>
                    </a:cubicBezTo>
                    <a:cubicBezTo>
                      <a:pt x="831981" y="1236134"/>
                      <a:pt x="834843" y="1226183"/>
                      <a:pt x="836273" y="1215522"/>
                    </a:cubicBezTo>
                    <a:close/>
                    <a:moveTo>
                      <a:pt x="611424" y="1120928"/>
                    </a:moveTo>
                    <a:cubicBezTo>
                      <a:pt x="611424" y="1120928"/>
                      <a:pt x="611424" y="1120928"/>
                      <a:pt x="644810" y="1142723"/>
                    </a:cubicBezTo>
                    <a:cubicBezTo>
                      <a:pt x="638550" y="1151863"/>
                      <a:pt x="633681" y="1161706"/>
                      <a:pt x="630203" y="1172955"/>
                    </a:cubicBezTo>
                    <a:lnTo>
                      <a:pt x="597513" y="1152566"/>
                    </a:lnTo>
                    <a:cubicBezTo>
                      <a:pt x="604468" y="1143426"/>
                      <a:pt x="609337" y="1132880"/>
                      <a:pt x="611424" y="1120928"/>
                    </a:cubicBezTo>
                    <a:close/>
                    <a:moveTo>
                      <a:pt x="484598" y="1113046"/>
                    </a:moveTo>
                    <a:cubicBezTo>
                      <a:pt x="484598" y="1124469"/>
                      <a:pt x="487458" y="1134463"/>
                      <a:pt x="493179" y="1143744"/>
                    </a:cubicBezTo>
                    <a:cubicBezTo>
                      <a:pt x="493179" y="1143744"/>
                      <a:pt x="493179" y="1143744"/>
                      <a:pt x="435973" y="1155167"/>
                    </a:cubicBezTo>
                    <a:cubicBezTo>
                      <a:pt x="435973" y="1155167"/>
                      <a:pt x="435973" y="1155167"/>
                      <a:pt x="285091" y="1185151"/>
                    </a:cubicBezTo>
                    <a:cubicBezTo>
                      <a:pt x="285091" y="1185151"/>
                      <a:pt x="285091" y="1185151"/>
                      <a:pt x="560396" y="1193004"/>
                    </a:cubicBezTo>
                    <a:cubicBezTo>
                      <a:pt x="560396" y="1193004"/>
                      <a:pt x="560396" y="1193004"/>
                      <a:pt x="626899" y="1195146"/>
                    </a:cubicBezTo>
                    <a:cubicBezTo>
                      <a:pt x="626183" y="1197288"/>
                      <a:pt x="626183" y="1200143"/>
                      <a:pt x="626183" y="1202285"/>
                    </a:cubicBezTo>
                    <a:cubicBezTo>
                      <a:pt x="626183" y="1210852"/>
                      <a:pt x="627614" y="1218705"/>
                      <a:pt x="629044" y="1226558"/>
                    </a:cubicBezTo>
                    <a:cubicBezTo>
                      <a:pt x="629044" y="1226558"/>
                      <a:pt x="629044" y="1226558"/>
                      <a:pt x="234320" y="1214422"/>
                    </a:cubicBezTo>
                    <a:cubicBezTo>
                      <a:pt x="235035" y="1209424"/>
                      <a:pt x="235751" y="1204427"/>
                      <a:pt x="235751" y="1198716"/>
                    </a:cubicBezTo>
                    <a:cubicBezTo>
                      <a:pt x="235751" y="1186579"/>
                      <a:pt x="232890" y="1174443"/>
                      <a:pt x="228600" y="1164448"/>
                    </a:cubicBezTo>
                    <a:cubicBezTo>
                      <a:pt x="228600" y="1164448"/>
                      <a:pt x="228600" y="1164448"/>
                      <a:pt x="484598" y="1113046"/>
                    </a:cubicBezTo>
                    <a:close/>
                    <a:moveTo>
                      <a:pt x="1398975" y="1102010"/>
                    </a:moveTo>
                    <a:cubicBezTo>
                      <a:pt x="1403991" y="1111351"/>
                      <a:pt x="1411157" y="1119973"/>
                      <a:pt x="1420473" y="1125721"/>
                    </a:cubicBezTo>
                    <a:cubicBezTo>
                      <a:pt x="1420473" y="1125721"/>
                      <a:pt x="1420473" y="1125721"/>
                      <a:pt x="1318714" y="1264395"/>
                    </a:cubicBezTo>
                    <a:cubicBezTo>
                      <a:pt x="1312265" y="1256491"/>
                      <a:pt x="1303665" y="1249306"/>
                      <a:pt x="1294349" y="1244995"/>
                    </a:cubicBezTo>
                    <a:cubicBezTo>
                      <a:pt x="1294349" y="1244995"/>
                      <a:pt x="1294349" y="1244995"/>
                      <a:pt x="1398975" y="1102010"/>
                    </a:cubicBezTo>
                    <a:close/>
                    <a:moveTo>
                      <a:pt x="1391827" y="1067326"/>
                    </a:moveTo>
                    <a:cubicBezTo>
                      <a:pt x="1391827" y="1069465"/>
                      <a:pt x="1391827" y="1071604"/>
                      <a:pt x="1391827" y="1073743"/>
                    </a:cubicBezTo>
                    <a:cubicBezTo>
                      <a:pt x="1391827" y="1082299"/>
                      <a:pt x="1393256" y="1090856"/>
                      <a:pt x="1396827" y="1098699"/>
                    </a:cubicBezTo>
                    <a:cubicBezTo>
                      <a:pt x="1396827" y="1098699"/>
                      <a:pt x="1396827" y="1098699"/>
                      <a:pt x="836854" y="1209216"/>
                    </a:cubicBezTo>
                    <a:cubicBezTo>
                      <a:pt x="837568" y="1207077"/>
                      <a:pt x="837568" y="1204938"/>
                      <a:pt x="837568" y="1202799"/>
                    </a:cubicBezTo>
                    <a:cubicBezTo>
                      <a:pt x="837568" y="1194243"/>
                      <a:pt x="836140" y="1185687"/>
                      <a:pt x="833997" y="1177843"/>
                    </a:cubicBezTo>
                    <a:cubicBezTo>
                      <a:pt x="833997" y="1177843"/>
                      <a:pt x="833997" y="1177843"/>
                      <a:pt x="1391827" y="1067326"/>
                    </a:cubicBezTo>
                    <a:close/>
                    <a:moveTo>
                      <a:pt x="1282680" y="889176"/>
                    </a:moveTo>
                    <a:cubicBezTo>
                      <a:pt x="1282680" y="889176"/>
                      <a:pt x="1282680" y="889176"/>
                      <a:pt x="1323413" y="931382"/>
                    </a:cubicBezTo>
                    <a:cubicBezTo>
                      <a:pt x="1323413" y="931382"/>
                      <a:pt x="1323413" y="931382"/>
                      <a:pt x="1414168" y="1025808"/>
                    </a:cubicBezTo>
                    <a:cubicBezTo>
                      <a:pt x="1405593" y="1032247"/>
                      <a:pt x="1399876" y="1041546"/>
                      <a:pt x="1395588" y="1051561"/>
                    </a:cubicBezTo>
                    <a:cubicBezTo>
                      <a:pt x="1395588" y="1051561"/>
                      <a:pt x="1395588" y="1051561"/>
                      <a:pt x="1379152" y="1034393"/>
                    </a:cubicBezTo>
                    <a:cubicBezTo>
                      <a:pt x="1379152" y="1034393"/>
                      <a:pt x="1379152" y="1034393"/>
                      <a:pt x="1261242" y="912067"/>
                    </a:cubicBezTo>
                    <a:cubicBezTo>
                      <a:pt x="1269818" y="905629"/>
                      <a:pt x="1276964" y="898476"/>
                      <a:pt x="1282680" y="889176"/>
                    </a:cubicBezTo>
                    <a:close/>
                    <a:moveTo>
                      <a:pt x="1129929" y="876563"/>
                    </a:moveTo>
                    <a:cubicBezTo>
                      <a:pt x="1134201" y="886585"/>
                      <a:pt x="1140610" y="895176"/>
                      <a:pt x="1147731" y="903051"/>
                    </a:cubicBezTo>
                    <a:lnTo>
                      <a:pt x="826574" y="1157189"/>
                    </a:lnTo>
                    <a:cubicBezTo>
                      <a:pt x="821590" y="1147167"/>
                      <a:pt x="815893" y="1138576"/>
                      <a:pt x="808772" y="1130701"/>
                    </a:cubicBezTo>
                    <a:cubicBezTo>
                      <a:pt x="808772" y="1130701"/>
                      <a:pt x="808772" y="1130701"/>
                      <a:pt x="1129929" y="876563"/>
                    </a:cubicBezTo>
                    <a:close/>
                    <a:moveTo>
                      <a:pt x="33922" y="793005"/>
                    </a:moveTo>
                    <a:lnTo>
                      <a:pt x="137161" y="1114069"/>
                    </a:lnTo>
                    <a:cubicBezTo>
                      <a:pt x="126481" y="1115499"/>
                      <a:pt x="116513" y="1119075"/>
                      <a:pt x="107257" y="1124080"/>
                    </a:cubicBezTo>
                    <a:cubicBezTo>
                      <a:pt x="107257" y="1124080"/>
                      <a:pt x="107257" y="1124080"/>
                      <a:pt x="4730" y="805161"/>
                    </a:cubicBezTo>
                    <a:cubicBezTo>
                      <a:pt x="15410" y="803731"/>
                      <a:pt x="25378" y="799441"/>
                      <a:pt x="33922" y="793005"/>
                    </a:cubicBezTo>
                    <a:close/>
                    <a:moveTo>
                      <a:pt x="1486759" y="774087"/>
                    </a:moveTo>
                    <a:cubicBezTo>
                      <a:pt x="1495298" y="779806"/>
                      <a:pt x="1505259" y="783381"/>
                      <a:pt x="1516644" y="784096"/>
                    </a:cubicBezTo>
                    <a:cubicBezTo>
                      <a:pt x="1516644" y="784096"/>
                      <a:pt x="1516644" y="784096"/>
                      <a:pt x="1468259" y="1010717"/>
                    </a:cubicBezTo>
                    <a:cubicBezTo>
                      <a:pt x="1463990" y="1010002"/>
                      <a:pt x="1459720" y="1009288"/>
                      <a:pt x="1455451" y="1009288"/>
                    </a:cubicBezTo>
                    <a:cubicBezTo>
                      <a:pt x="1448336" y="1009288"/>
                      <a:pt x="1441932" y="1010717"/>
                      <a:pt x="1436239" y="1012147"/>
                    </a:cubicBezTo>
                    <a:cubicBezTo>
                      <a:pt x="1436239" y="1012147"/>
                      <a:pt x="1436239" y="1012147"/>
                      <a:pt x="1486759" y="774087"/>
                    </a:cubicBezTo>
                    <a:close/>
                    <a:moveTo>
                      <a:pt x="52851" y="759899"/>
                    </a:moveTo>
                    <a:cubicBezTo>
                      <a:pt x="52851" y="759899"/>
                      <a:pt x="52851" y="759899"/>
                      <a:pt x="513957" y="1058201"/>
                    </a:cubicBezTo>
                    <a:cubicBezTo>
                      <a:pt x="503948" y="1064639"/>
                      <a:pt x="496084" y="1073224"/>
                      <a:pt x="490365" y="1084669"/>
                    </a:cubicBezTo>
                    <a:lnTo>
                      <a:pt x="37838" y="787798"/>
                    </a:lnTo>
                    <a:cubicBezTo>
                      <a:pt x="45702" y="779929"/>
                      <a:pt x="50706" y="770629"/>
                      <a:pt x="52851" y="759899"/>
                    </a:cubicBezTo>
                    <a:close/>
                    <a:moveTo>
                      <a:pt x="1458598" y="728368"/>
                    </a:moveTo>
                    <a:cubicBezTo>
                      <a:pt x="1459315" y="739101"/>
                      <a:pt x="1463614" y="749118"/>
                      <a:pt x="1469347" y="757704"/>
                    </a:cubicBezTo>
                    <a:cubicBezTo>
                      <a:pt x="1469347" y="757704"/>
                      <a:pt x="1469347" y="757704"/>
                      <a:pt x="1293059" y="821385"/>
                    </a:cubicBezTo>
                    <a:cubicBezTo>
                      <a:pt x="1290910" y="810652"/>
                      <a:pt x="1285893" y="801351"/>
                      <a:pt x="1280160" y="792765"/>
                    </a:cubicBezTo>
                    <a:cubicBezTo>
                      <a:pt x="1280160" y="792765"/>
                      <a:pt x="1280160" y="792765"/>
                      <a:pt x="1458598" y="728368"/>
                    </a:cubicBezTo>
                    <a:close/>
                    <a:moveTo>
                      <a:pt x="551912" y="698412"/>
                    </a:moveTo>
                    <a:cubicBezTo>
                      <a:pt x="551912" y="698412"/>
                      <a:pt x="551912" y="698412"/>
                      <a:pt x="628529" y="904018"/>
                    </a:cubicBezTo>
                    <a:cubicBezTo>
                      <a:pt x="628529" y="904018"/>
                      <a:pt x="628529" y="904018"/>
                      <a:pt x="701565" y="1101772"/>
                    </a:cubicBezTo>
                    <a:cubicBezTo>
                      <a:pt x="691540" y="1104627"/>
                      <a:pt x="682232" y="1108911"/>
                      <a:pt x="672923" y="1114622"/>
                    </a:cubicBezTo>
                    <a:cubicBezTo>
                      <a:pt x="672923" y="1114622"/>
                      <a:pt x="672923" y="1114622"/>
                      <a:pt x="521839" y="708407"/>
                    </a:cubicBezTo>
                    <a:cubicBezTo>
                      <a:pt x="533295" y="707693"/>
                      <a:pt x="543320" y="704123"/>
                      <a:pt x="551912" y="698412"/>
                    </a:cubicBezTo>
                    <a:close/>
                    <a:moveTo>
                      <a:pt x="580726" y="649540"/>
                    </a:moveTo>
                    <a:cubicBezTo>
                      <a:pt x="580726" y="649540"/>
                      <a:pt x="580726" y="649540"/>
                      <a:pt x="1135117" y="799313"/>
                    </a:cubicBezTo>
                    <a:cubicBezTo>
                      <a:pt x="1129394" y="808629"/>
                      <a:pt x="1125818" y="819378"/>
                      <a:pt x="1124387" y="830844"/>
                    </a:cubicBezTo>
                    <a:cubicBezTo>
                      <a:pt x="1124387" y="830844"/>
                      <a:pt x="1124387" y="830844"/>
                      <a:pt x="570711" y="679638"/>
                    </a:cubicBezTo>
                    <a:cubicBezTo>
                      <a:pt x="576433" y="670322"/>
                      <a:pt x="580010" y="660289"/>
                      <a:pt x="580726" y="649540"/>
                    </a:cubicBezTo>
                    <a:close/>
                    <a:moveTo>
                      <a:pt x="454766" y="644810"/>
                    </a:moveTo>
                    <a:cubicBezTo>
                      <a:pt x="454766" y="644810"/>
                      <a:pt x="454766" y="644810"/>
                      <a:pt x="454766" y="645519"/>
                    </a:cubicBezTo>
                    <a:cubicBezTo>
                      <a:pt x="454766" y="656153"/>
                      <a:pt x="457632" y="666078"/>
                      <a:pt x="461930" y="674585"/>
                    </a:cubicBezTo>
                    <a:cubicBezTo>
                      <a:pt x="461930" y="674585"/>
                      <a:pt x="461930" y="674585"/>
                      <a:pt x="53600" y="750440"/>
                    </a:cubicBezTo>
                    <a:cubicBezTo>
                      <a:pt x="53600" y="749731"/>
                      <a:pt x="53600" y="749731"/>
                      <a:pt x="53600" y="749022"/>
                    </a:cubicBezTo>
                    <a:cubicBezTo>
                      <a:pt x="53600" y="738388"/>
                      <a:pt x="50734" y="728463"/>
                      <a:pt x="45720" y="720665"/>
                    </a:cubicBezTo>
                    <a:cubicBezTo>
                      <a:pt x="45720" y="720665"/>
                      <a:pt x="45720" y="720665"/>
                      <a:pt x="454766" y="644810"/>
                    </a:cubicBezTo>
                    <a:close/>
                    <a:moveTo>
                      <a:pt x="79516" y="424092"/>
                    </a:moveTo>
                    <a:cubicBezTo>
                      <a:pt x="87326" y="430552"/>
                      <a:pt x="97265" y="435576"/>
                      <a:pt x="107205" y="438446"/>
                    </a:cubicBezTo>
                    <a:lnTo>
                      <a:pt x="29818" y="704718"/>
                    </a:lnTo>
                    <a:cubicBezTo>
                      <a:pt x="21299" y="698259"/>
                      <a:pt x="11359" y="694670"/>
                      <a:pt x="0" y="694670"/>
                    </a:cubicBezTo>
                    <a:cubicBezTo>
                      <a:pt x="0" y="694670"/>
                      <a:pt x="0" y="694670"/>
                      <a:pt x="79516" y="424092"/>
                    </a:cubicBezTo>
                    <a:close/>
                    <a:moveTo>
                      <a:pt x="208506" y="395715"/>
                    </a:moveTo>
                    <a:cubicBezTo>
                      <a:pt x="208506" y="395715"/>
                      <a:pt x="208506" y="395715"/>
                      <a:pt x="476120" y="597037"/>
                    </a:cubicBezTo>
                    <a:cubicBezTo>
                      <a:pt x="468249" y="604177"/>
                      <a:pt x="461809" y="612743"/>
                      <a:pt x="458231" y="622738"/>
                    </a:cubicBezTo>
                    <a:cubicBezTo>
                      <a:pt x="458231" y="622738"/>
                      <a:pt x="458231" y="622738"/>
                      <a:pt x="272190" y="482812"/>
                    </a:cubicBezTo>
                    <a:cubicBezTo>
                      <a:pt x="272190" y="482812"/>
                      <a:pt x="272190" y="482812"/>
                      <a:pt x="189187" y="420702"/>
                    </a:cubicBezTo>
                    <a:cubicBezTo>
                      <a:pt x="197058" y="413563"/>
                      <a:pt x="203498" y="404996"/>
                      <a:pt x="208506" y="395715"/>
                    </a:cubicBezTo>
                    <a:close/>
                    <a:moveTo>
                      <a:pt x="1322678" y="383102"/>
                    </a:moveTo>
                    <a:cubicBezTo>
                      <a:pt x="1331965" y="388092"/>
                      <a:pt x="1341967" y="390943"/>
                      <a:pt x="1352682" y="392369"/>
                    </a:cubicBezTo>
                    <a:cubicBezTo>
                      <a:pt x="1352682" y="392369"/>
                      <a:pt x="1352682" y="392369"/>
                      <a:pt x="1246240" y="763051"/>
                    </a:cubicBezTo>
                    <a:cubicBezTo>
                      <a:pt x="1236953" y="758774"/>
                      <a:pt x="1226237" y="756635"/>
                      <a:pt x="1215521" y="755923"/>
                    </a:cubicBezTo>
                    <a:cubicBezTo>
                      <a:pt x="1215521" y="755923"/>
                      <a:pt x="1215521" y="755923"/>
                      <a:pt x="1322678" y="383102"/>
                    </a:cubicBezTo>
                    <a:close/>
                    <a:moveTo>
                      <a:pt x="1411158" y="381526"/>
                    </a:moveTo>
                    <a:cubicBezTo>
                      <a:pt x="1411158" y="381526"/>
                      <a:pt x="1411158" y="381526"/>
                      <a:pt x="1507184" y="659746"/>
                    </a:cubicBezTo>
                    <a:cubicBezTo>
                      <a:pt x="1496435" y="661891"/>
                      <a:pt x="1486402" y="667613"/>
                      <a:pt x="1478520" y="674765"/>
                    </a:cubicBezTo>
                    <a:cubicBezTo>
                      <a:pt x="1478520" y="674765"/>
                      <a:pt x="1478520" y="674765"/>
                      <a:pt x="1381060" y="391539"/>
                    </a:cubicBezTo>
                    <a:cubicBezTo>
                      <a:pt x="1391809" y="389394"/>
                      <a:pt x="1401842" y="385817"/>
                      <a:pt x="1411158" y="381526"/>
                    </a:cubicBezTo>
                    <a:close/>
                    <a:moveTo>
                      <a:pt x="1011554" y="316887"/>
                    </a:moveTo>
                    <a:cubicBezTo>
                      <a:pt x="1011554" y="316887"/>
                      <a:pt x="1011554" y="316887"/>
                      <a:pt x="1193450" y="757939"/>
                    </a:cubicBezTo>
                    <a:cubicBezTo>
                      <a:pt x="1182708" y="759367"/>
                      <a:pt x="1172683" y="763649"/>
                      <a:pt x="1164089" y="769358"/>
                    </a:cubicBezTo>
                    <a:lnTo>
                      <a:pt x="1036618" y="461050"/>
                    </a:lnTo>
                    <a:cubicBezTo>
                      <a:pt x="1036618" y="461050"/>
                      <a:pt x="1036618" y="461050"/>
                      <a:pt x="982192" y="329020"/>
                    </a:cubicBezTo>
                    <a:cubicBezTo>
                      <a:pt x="992934" y="326879"/>
                      <a:pt x="1002959" y="322597"/>
                      <a:pt x="1011554" y="316887"/>
                    </a:cubicBezTo>
                    <a:close/>
                    <a:moveTo>
                      <a:pt x="883902" y="279050"/>
                    </a:moveTo>
                    <a:cubicBezTo>
                      <a:pt x="888194" y="289036"/>
                      <a:pt x="894633" y="297595"/>
                      <a:pt x="901788" y="305442"/>
                    </a:cubicBezTo>
                    <a:lnTo>
                      <a:pt x="574117" y="616432"/>
                    </a:lnTo>
                    <a:cubicBezTo>
                      <a:pt x="569109" y="607159"/>
                      <a:pt x="561955" y="599313"/>
                      <a:pt x="553370" y="592894"/>
                    </a:cubicBezTo>
                    <a:cubicBezTo>
                      <a:pt x="553370" y="592894"/>
                      <a:pt x="553370" y="592894"/>
                      <a:pt x="883902" y="279050"/>
                    </a:cubicBezTo>
                    <a:close/>
                    <a:moveTo>
                      <a:pt x="501344" y="277473"/>
                    </a:moveTo>
                    <a:cubicBezTo>
                      <a:pt x="507077" y="278899"/>
                      <a:pt x="513526" y="280325"/>
                      <a:pt x="520692" y="280325"/>
                    </a:cubicBezTo>
                    <a:cubicBezTo>
                      <a:pt x="524275" y="280325"/>
                      <a:pt x="528575" y="279612"/>
                      <a:pt x="532875" y="278899"/>
                    </a:cubicBezTo>
                    <a:cubicBezTo>
                      <a:pt x="532875" y="278899"/>
                      <a:pt x="532875" y="278899"/>
                      <a:pt x="532875" y="583324"/>
                    </a:cubicBezTo>
                    <a:cubicBezTo>
                      <a:pt x="527858" y="581898"/>
                      <a:pt x="522126" y="581185"/>
                      <a:pt x="517109" y="581185"/>
                    </a:cubicBezTo>
                    <a:cubicBezTo>
                      <a:pt x="511376" y="581185"/>
                      <a:pt x="506360" y="581898"/>
                      <a:pt x="501344" y="583324"/>
                    </a:cubicBezTo>
                    <a:cubicBezTo>
                      <a:pt x="501344" y="583324"/>
                      <a:pt x="501344" y="583324"/>
                      <a:pt x="501344" y="277473"/>
                    </a:cubicBezTo>
                    <a:close/>
                    <a:moveTo>
                      <a:pt x="1048408" y="227024"/>
                    </a:moveTo>
                    <a:cubicBezTo>
                      <a:pt x="1048408" y="227024"/>
                      <a:pt x="1048408" y="227024"/>
                      <a:pt x="1275431" y="263418"/>
                    </a:cubicBezTo>
                    <a:cubicBezTo>
                      <a:pt x="1271873" y="273408"/>
                      <a:pt x="1269738" y="284112"/>
                      <a:pt x="1269026" y="294816"/>
                    </a:cubicBezTo>
                    <a:lnTo>
                      <a:pt x="1049120" y="259136"/>
                    </a:lnTo>
                    <a:cubicBezTo>
                      <a:pt x="1049832" y="254141"/>
                      <a:pt x="1050543" y="249146"/>
                      <a:pt x="1050543" y="244864"/>
                    </a:cubicBezTo>
                    <a:cubicBezTo>
                      <a:pt x="1050543" y="238442"/>
                      <a:pt x="1049832" y="232733"/>
                      <a:pt x="1048408" y="227024"/>
                    </a:cubicBezTo>
                    <a:close/>
                    <a:moveTo>
                      <a:pt x="552154" y="61486"/>
                    </a:moveTo>
                    <a:cubicBezTo>
                      <a:pt x="560815" y="67162"/>
                      <a:pt x="570920" y="70709"/>
                      <a:pt x="581747" y="72128"/>
                    </a:cubicBezTo>
                    <a:cubicBezTo>
                      <a:pt x="581747" y="72128"/>
                      <a:pt x="581747" y="72128"/>
                      <a:pt x="576694" y="89155"/>
                    </a:cubicBezTo>
                    <a:cubicBezTo>
                      <a:pt x="576694" y="89155"/>
                      <a:pt x="576694" y="89155"/>
                      <a:pt x="552154" y="160809"/>
                    </a:cubicBezTo>
                    <a:cubicBezTo>
                      <a:pt x="543492" y="155843"/>
                      <a:pt x="532665" y="153005"/>
                      <a:pt x="521839" y="153005"/>
                    </a:cubicBezTo>
                    <a:cubicBezTo>
                      <a:pt x="521839" y="153005"/>
                      <a:pt x="521839" y="153005"/>
                      <a:pt x="552154" y="61486"/>
                    </a:cubicBezTo>
                    <a:close/>
                    <a:moveTo>
                      <a:pt x="1026661" y="44144"/>
                    </a:moveTo>
                    <a:cubicBezTo>
                      <a:pt x="1026661" y="44144"/>
                      <a:pt x="1026661" y="44144"/>
                      <a:pt x="1297502" y="229622"/>
                    </a:cubicBezTo>
                    <a:cubicBezTo>
                      <a:pt x="1290375" y="237500"/>
                      <a:pt x="1283960" y="246093"/>
                      <a:pt x="1278971" y="255403"/>
                    </a:cubicBezTo>
                    <a:cubicBezTo>
                      <a:pt x="1278971" y="255403"/>
                      <a:pt x="1278971" y="255403"/>
                      <a:pt x="1007417" y="69209"/>
                    </a:cubicBezTo>
                    <a:cubicBezTo>
                      <a:pt x="1015970" y="62764"/>
                      <a:pt x="1022385" y="54170"/>
                      <a:pt x="1026661" y="44144"/>
                    </a:cubicBezTo>
                    <a:close/>
                    <a:moveTo>
                      <a:pt x="530014" y="33107"/>
                    </a:moveTo>
                    <a:cubicBezTo>
                      <a:pt x="533596" y="43116"/>
                      <a:pt x="540759" y="51695"/>
                      <a:pt x="548639" y="58129"/>
                    </a:cubicBezTo>
                    <a:cubicBezTo>
                      <a:pt x="548639" y="58129"/>
                      <a:pt x="548639" y="58129"/>
                      <a:pt x="209812" y="301196"/>
                    </a:cubicBezTo>
                    <a:cubicBezTo>
                      <a:pt x="209812" y="301196"/>
                      <a:pt x="209812" y="301196"/>
                      <a:pt x="457664" y="219697"/>
                    </a:cubicBezTo>
                    <a:cubicBezTo>
                      <a:pt x="458380" y="230421"/>
                      <a:pt x="461246" y="241144"/>
                      <a:pt x="466976" y="249723"/>
                    </a:cubicBezTo>
                    <a:cubicBezTo>
                      <a:pt x="466976" y="249723"/>
                      <a:pt x="466976" y="249723"/>
                      <a:pt x="214826" y="332652"/>
                    </a:cubicBezTo>
                    <a:cubicBezTo>
                      <a:pt x="209096" y="312635"/>
                      <a:pt x="196201" y="295477"/>
                      <a:pt x="179726" y="284039"/>
                    </a:cubicBezTo>
                    <a:cubicBezTo>
                      <a:pt x="179726" y="284039"/>
                      <a:pt x="179726" y="284039"/>
                      <a:pt x="530014" y="33107"/>
                    </a:cubicBezTo>
                    <a:close/>
                    <a:moveTo>
                      <a:pt x="650512" y="0"/>
                    </a:moveTo>
                    <a:cubicBezTo>
                      <a:pt x="650512" y="0"/>
                      <a:pt x="650512" y="0"/>
                      <a:pt x="905591" y="5692"/>
                    </a:cubicBezTo>
                    <a:cubicBezTo>
                      <a:pt x="904879" y="9961"/>
                      <a:pt x="904166" y="14231"/>
                      <a:pt x="904166" y="18500"/>
                    </a:cubicBezTo>
                    <a:cubicBezTo>
                      <a:pt x="904166" y="34154"/>
                      <a:pt x="909866" y="49097"/>
                      <a:pt x="919129" y="59770"/>
                    </a:cubicBezTo>
                    <a:cubicBezTo>
                      <a:pt x="919129" y="59770"/>
                      <a:pt x="919129" y="59770"/>
                      <a:pt x="589236" y="202078"/>
                    </a:cubicBezTo>
                    <a:cubicBezTo>
                      <a:pt x="589236" y="202078"/>
                      <a:pt x="589236" y="202078"/>
                      <a:pt x="882791" y="210617"/>
                    </a:cubicBezTo>
                    <a:cubicBezTo>
                      <a:pt x="879228" y="219867"/>
                      <a:pt x="876378" y="230540"/>
                      <a:pt x="876378" y="241213"/>
                    </a:cubicBezTo>
                    <a:cubicBezTo>
                      <a:pt x="876378" y="241213"/>
                      <a:pt x="876378" y="241213"/>
                      <a:pt x="582111" y="233386"/>
                    </a:cubicBezTo>
                    <a:cubicBezTo>
                      <a:pt x="584248" y="227694"/>
                      <a:pt x="584961" y="222001"/>
                      <a:pt x="584961" y="216309"/>
                    </a:cubicBezTo>
                    <a:cubicBezTo>
                      <a:pt x="584961" y="201367"/>
                      <a:pt x="579261" y="187136"/>
                      <a:pt x="570711" y="176463"/>
                    </a:cubicBezTo>
                    <a:cubicBezTo>
                      <a:pt x="570711" y="176463"/>
                      <a:pt x="570711" y="176463"/>
                      <a:pt x="894191" y="36289"/>
                    </a:cubicBezTo>
                    <a:lnTo>
                      <a:pt x="647662" y="31308"/>
                    </a:lnTo>
                    <a:cubicBezTo>
                      <a:pt x="649800" y="24192"/>
                      <a:pt x="651225" y="16365"/>
                      <a:pt x="651225" y="8538"/>
                    </a:cubicBezTo>
                    <a:cubicBezTo>
                      <a:pt x="651225" y="5692"/>
                      <a:pt x="651225" y="2846"/>
                      <a:pt x="65051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43" name="Freeform 131">
                <a:extLst>
                  <a:ext uri="{FF2B5EF4-FFF2-40B4-BE49-F238E27FC236}">
                    <a16:creationId xmlns:a16="http://schemas.microsoft.com/office/drawing/2014/main" id="{B5625510-2A78-4EB3-A143-4798A54C677C}"/>
                  </a:ext>
                </a:extLst>
              </p:cNvPr>
              <p:cNvSpPr>
                <a:spLocks noChangeArrowheads="1"/>
              </p:cNvSpPr>
              <p:nvPr/>
            </p:nvSpPr>
            <p:spPr bwMode="auto">
              <a:xfrm>
                <a:off x="5306394" y="2654914"/>
                <a:ext cx="1579208" cy="1548175"/>
              </a:xfrm>
              <a:custGeom>
                <a:avLst/>
                <a:gdLst>
                  <a:gd name="connsiteX0" fmla="*/ 790640 w 1579208"/>
                  <a:gd name="connsiteY0" fmla="*/ 1483535 h 1548175"/>
                  <a:gd name="connsiteX1" fmla="*/ 822960 w 1579208"/>
                  <a:gd name="connsiteY1" fmla="*/ 1515855 h 1548175"/>
                  <a:gd name="connsiteX2" fmla="*/ 790640 w 1579208"/>
                  <a:gd name="connsiteY2" fmla="*/ 1548175 h 1548175"/>
                  <a:gd name="connsiteX3" fmla="*/ 758320 w 1579208"/>
                  <a:gd name="connsiteY3" fmla="*/ 1515855 h 1548175"/>
                  <a:gd name="connsiteX4" fmla="*/ 790640 w 1579208"/>
                  <a:gd name="connsiteY4" fmla="*/ 1483535 h 1548175"/>
                  <a:gd name="connsiteX5" fmla="*/ 1295138 w 1579208"/>
                  <a:gd name="connsiteY5" fmla="*/ 1288043 h 1548175"/>
                  <a:gd name="connsiteX6" fmla="*/ 1327458 w 1579208"/>
                  <a:gd name="connsiteY6" fmla="*/ 1320363 h 1548175"/>
                  <a:gd name="connsiteX7" fmla="*/ 1295138 w 1579208"/>
                  <a:gd name="connsiteY7" fmla="*/ 1352683 h 1548175"/>
                  <a:gd name="connsiteX8" fmla="*/ 1262818 w 1579208"/>
                  <a:gd name="connsiteY8" fmla="*/ 1320363 h 1548175"/>
                  <a:gd name="connsiteX9" fmla="*/ 1295138 w 1579208"/>
                  <a:gd name="connsiteY9" fmla="*/ 1288043 h 1548175"/>
                  <a:gd name="connsiteX10" fmla="*/ 176574 w 1579208"/>
                  <a:gd name="connsiteY10" fmla="*/ 1168225 h 1548175"/>
                  <a:gd name="connsiteX11" fmla="*/ 231754 w 1579208"/>
                  <a:gd name="connsiteY11" fmla="*/ 1222616 h 1548175"/>
                  <a:gd name="connsiteX12" fmla="*/ 176574 w 1579208"/>
                  <a:gd name="connsiteY12" fmla="*/ 1277007 h 1548175"/>
                  <a:gd name="connsiteX13" fmla="*/ 121394 w 1579208"/>
                  <a:gd name="connsiteY13" fmla="*/ 1222616 h 1548175"/>
                  <a:gd name="connsiteX14" fmla="*/ 176574 w 1579208"/>
                  <a:gd name="connsiteY14" fmla="*/ 1168225 h 1548175"/>
                  <a:gd name="connsiteX15" fmla="*/ 758322 w 1579208"/>
                  <a:gd name="connsiteY15" fmla="*/ 1146153 h 1548175"/>
                  <a:gd name="connsiteX16" fmla="*/ 832420 w 1579208"/>
                  <a:gd name="connsiteY16" fmla="*/ 1220251 h 1548175"/>
                  <a:gd name="connsiteX17" fmla="*/ 758322 w 1579208"/>
                  <a:gd name="connsiteY17" fmla="*/ 1294349 h 1548175"/>
                  <a:gd name="connsiteX18" fmla="*/ 684224 w 1579208"/>
                  <a:gd name="connsiteY18" fmla="*/ 1220251 h 1548175"/>
                  <a:gd name="connsiteX19" fmla="*/ 758322 w 1579208"/>
                  <a:gd name="connsiteY19" fmla="*/ 1146153 h 1548175"/>
                  <a:gd name="connsiteX20" fmla="*/ 574654 w 1579208"/>
                  <a:gd name="connsiteY20" fmla="*/ 1103586 h 1548175"/>
                  <a:gd name="connsiteX21" fmla="*/ 606974 w 1579208"/>
                  <a:gd name="connsiteY21" fmla="*/ 1135906 h 1548175"/>
                  <a:gd name="connsiteX22" fmla="*/ 574654 w 1579208"/>
                  <a:gd name="connsiteY22" fmla="*/ 1168226 h 1548175"/>
                  <a:gd name="connsiteX23" fmla="*/ 542334 w 1579208"/>
                  <a:gd name="connsiteY23" fmla="*/ 1135906 h 1548175"/>
                  <a:gd name="connsiteX24" fmla="*/ 574654 w 1579208"/>
                  <a:gd name="connsiteY24" fmla="*/ 1103586 h 1548175"/>
                  <a:gd name="connsiteX25" fmla="*/ 1481171 w 1579208"/>
                  <a:gd name="connsiteY25" fmla="*/ 1057866 h 1548175"/>
                  <a:gd name="connsiteX26" fmla="*/ 1513491 w 1579208"/>
                  <a:gd name="connsiteY26" fmla="*/ 1090186 h 1548175"/>
                  <a:gd name="connsiteX27" fmla="*/ 1481171 w 1579208"/>
                  <a:gd name="connsiteY27" fmla="*/ 1122506 h 1548175"/>
                  <a:gd name="connsiteX28" fmla="*/ 1448851 w 1579208"/>
                  <a:gd name="connsiteY28" fmla="*/ 1090186 h 1548175"/>
                  <a:gd name="connsiteX29" fmla="*/ 1481171 w 1579208"/>
                  <a:gd name="connsiteY29" fmla="*/ 1057866 h 1548175"/>
                  <a:gd name="connsiteX30" fmla="*/ 1235519 w 1579208"/>
                  <a:gd name="connsiteY30" fmla="*/ 809523 h 1548175"/>
                  <a:gd name="connsiteX31" fmla="*/ 1290699 w 1579208"/>
                  <a:gd name="connsiteY31" fmla="*/ 864703 h 1548175"/>
                  <a:gd name="connsiteX32" fmla="*/ 1235519 w 1579208"/>
                  <a:gd name="connsiteY32" fmla="*/ 919883 h 1548175"/>
                  <a:gd name="connsiteX33" fmla="*/ 1180339 w 1579208"/>
                  <a:gd name="connsiteY33" fmla="*/ 864703 h 1548175"/>
                  <a:gd name="connsiteX34" fmla="*/ 1235519 w 1579208"/>
                  <a:gd name="connsiteY34" fmla="*/ 809523 h 1548175"/>
                  <a:gd name="connsiteX35" fmla="*/ 24437 w 1579208"/>
                  <a:gd name="connsiteY35" fmla="*/ 748862 h 1548175"/>
                  <a:gd name="connsiteX36" fmla="*/ 48874 w 1579208"/>
                  <a:gd name="connsiteY36" fmla="*/ 773299 h 1548175"/>
                  <a:gd name="connsiteX37" fmla="*/ 24437 w 1579208"/>
                  <a:gd name="connsiteY37" fmla="*/ 797736 h 1548175"/>
                  <a:gd name="connsiteX38" fmla="*/ 0 w 1579208"/>
                  <a:gd name="connsiteY38" fmla="*/ 773299 h 1548175"/>
                  <a:gd name="connsiteX39" fmla="*/ 24437 w 1579208"/>
                  <a:gd name="connsiteY39" fmla="*/ 748862 h 1548175"/>
                  <a:gd name="connsiteX40" fmla="*/ 1547677 w 1579208"/>
                  <a:gd name="connsiteY40" fmla="*/ 711777 h 1548175"/>
                  <a:gd name="connsiteX41" fmla="*/ 1579208 w 1579208"/>
                  <a:gd name="connsiteY41" fmla="*/ 744097 h 1548175"/>
                  <a:gd name="connsiteX42" fmla="*/ 1547677 w 1579208"/>
                  <a:gd name="connsiteY42" fmla="*/ 776417 h 1548175"/>
                  <a:gd name="connsiteX43" fmla="*/ 1516146 w 1579208"/>
                  <a:gd name="connsiteY43" fmla="*/ 744097 h 1548175"/>
                  <a:gd name="connsiteX44" fmla="*/ 1547677 w 1579208"/>
                  <a:gd name="connsiteY44" fmla="*/ 711777 h 1548175"/>
                  <a:gd name="connsiteX45" fmla="*/ 544699 w 1579208"/>
                  <a:gd name="connsiteY45" fmla="*/ 636927 h 1548175"/>
                  <a:gd name="connsiteX46" fmla="*/ 577019 w 1579208"/>
                  <a:gd name="connsiteY46" fmla="*/ 669247 h 1548175"/>
                  <a:gd name="connsiteX47" fmla="*/ 544699 w 1579208"/>
                  <a:gd name="connsiteY47" fmla="*/ 701567 h 1548175"/>
                  <a:gd name="connsiteX48" fmla="*/ 512379 w 1579208"/>
                  <a:gd name="connsiteY48" fmla="*/ 669247 h 1548175"/>
                  <a:gd name="connsiteX49" fmla="*/ 544699 w 1579208"/>
                  <a:gd name="connsiteY49" fmla="*/ 636927 h 1548175"/>
                  <a:gd name="connsiteX50" fmla="*/ 159232 w 1579208"/>
                  <a:gd name="connsiteY50" fmla="*/ 324770 h 1548175"/>
                  <a:gd name="connsiteX51" fmla="*/ 214412 w 1579208"/>
                  <a:gd name="connsiteY51" fmla="*/ 379950 h 1548175"/>
                  <a:gd name="connsiteX52" fmla="*/ 159232 w 1579208"/>
                  <a:gd name="connsiteY52" fmla="*/ 435130 h 1548175"/>
                  <a:gd name="connsiteX53" fmla="*/ 104052 w 1579208"/>
                  <a:gd name="connsiteY53" fmla="*/ 379950 h 1548175"/>
                  <a:gd name="connsiteX54" fmla="*/ 159232 w 1579208"/>
                  <a:gd name="connsiteY54" fmla="*/ 324770 h 1548175"/>
                  <a:gd name="connsiteX55" fmla="*/ 1391598 w 1579208"/>
                  <a:gd name="connsiteY55" fmla="*/ 256154 h 1548175"/>
                  <a:gd name="connsiteX56" fmla="*/ 1456237 w 1579208"/>
                  <a:gd name="connsiteY56" fmla="*/ 320793 h 1548175"/>
                  <a:gd name="connsiteX57" fmla="*/ 1391598 w 1579208"/>
                  <a:gd name="connsiteY57" fmla="*/ 385432 h 1548175"/>
                  <a:gd name="connsiteX58" fmla="*/ 1326959 w 1579208"/>
                  <a:gd name="connsiteY58" fmla="*/ 320793 h 1548175"/>
                  <a:gd name="connsiteX59" fmla="*/ 1391598 w 1579208"/>
                  <a:gd name="connsiteY59" fmla="*/ 256154 h 1548175"/>
                  <a:gd name="connsiteX60" fmla="*/ 990074 w 1579208"/>
                  <a:gd name="connsiteY60" fmla="*/ 212835 h 1548175"/>
                  <a:gd name="connsiteX61" fmla="*/ 1045254 w 1579208"/>
                  <a:gd name="connsiteY61" fmla="*/ 268015 h 1548175"/>
                  <a:gd name="connsiteX62" fmla="*/ 990074 w 1579208"/>
                  <a:gd name="connsiteY62" fmla="*/ 323195 h 1548175"/>
                  <a:gd name="connsiteX63" fmla="*/ 934894 w 1579208"/>
                  <a:gd name="connsiteY63" fmla="*/ 268015 h 1548175"/>
                  <a:gd name="connsiteX64" fmla="*/ 990074 w 1579208"/>
                  <a:gd name="connsiteY64" fmla="*/ 212835 h 1548175"/>
                  <a:gd name="connsiteX65" fmla="*/ 547852 w 1579208"/>
                  <a:gd name="connsiteY65" fmla="*/ 208105 h 1548175"/>
                  <a:gd name="connsiteX66" fmla="*/ 580172 w 1579208"/>
                  <a:gd name="connsiteY66" fmla="*/ 240425 h 1548175"/>
                  <a:gd name="connsiteX67" fmla="*/ 547852 w 1579208"/>
                  <a:gd name="connsiteY67" fmla="*/ 272745 h 1548175"/>
                  <a:gd name="connsiteX68" fmla="*/ 515532 w 1579208"/>
                  <a:gd name="connsiteY68" fmla="*/ 240425 h 1548175"/>
                  <a:gd name="connsiteX69" fmla="*/ 547852 w 1579208"/>
                  <a:gd name="connsiteY69" fmla="*/ 208105 h 1548175"/>
                  <a:gd name="connsiteX70" fmla="*/ 995592 w 1579208"/>
                  <a:gd name="connsiteY70" fmla="*/ 11037 h 1548175"/>
                  <a:gd name="connsiteX71" fmla="*/ 1027912 w 1579208"/>
                  <a:gd name="connsiteY71" fmla="*/ 42568 h 1548175"/>
                  <a:gd name="connsiteX72" fmla="*/ 995592 w 1579208"/>
                  <a:gd name="connsiteY72" fmla="*/ 74099 h 1548175"/>
                  <a:gd name="connsiteX73" fmla="*/ 963272 w 1579208"/>
                  <a:gd name="connsiteY73" fmla="*/ 42568 h 1548175"/>
                  <a:gd name="connsiteX74" fmla="*/ 995592 w 1579208"/>
                  <a:gd name="connsiteY74" fmla="*/ 11037 h 1548175"/>
                  <a:gd name="connsiteX75" fmla="*/ 614067 w 1579208"/>
                  <a:gd name="connsiteY75" fmla="*/ 0 h 1548175"/>
                  <a:gd name="connsiteX76" fmla="*/ 646387 w 1579208"/>
                  <a:gd name="connsiteY76" fmla="*/ 32320 h 1548175"/>
                  <a:gd name="connsiteX77" fmla="*/ 614067 w 1579208"/>
                  <a:gd name="connsiteY77" fmla="*/ 64640 h 1548175"/>
                  <a:gd name="connsiteX78" fmla="*/ 581747 w 1579208"/>
                  <a:gd name="connsiteY78" fmla="*/ 32320 h 1548175"/>
                  <a:gd name="connsiteX79" fmla="*/ 614067 w 1579208"/>
                  <a:gd name="connsiteY79" fmla="*/ 0 h 15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79208" h="1548175">
                    <a:moveTo>
                      <a:pt x="790640" y="1483535"/>
                    </a:moveTo>
                    <a:cubicBezTo>
                      <a:pt x="808490" y="1483535"/>
                      <a:pt x="822960" y="1498005"/>
                      <a:pt x="822960" y="1515855"/>
                    </a:cubicBezTo>
                    <a:cubicBezTo>
                      <a:pt x="822960" y="1533705"/>
                      <a:pt x="808490" y="1548175"/>
                      <a:pt x="790640" y="1548175"/>
                    </a:cubicBezTo>
                    <a:cubicBezTo>
                      <a:pt x="772790" y="1548175"/>
                      <a:pt x="758320" y="1533705"/>
                      <a:pt x="758320" y="1515855"/>
                    </a:cubicBezTo>
                    <a:cubicBezTo>
                      <a:pt x="758320" y="1498005"/>
                      <a:pt x="772790" y="1483535"/>
                      <a:pt x="790640" y="1483535"/>
                    </a:cubicBezTo>
                    <a:close/>
                    <a:moveTo>
                      <a:pt x="1295138" y="1288043"/>
                    </a:moveTo>
                    <a:cubicBezTo>
                      <a:pt x="1312988" y="1288043"/>
                      <a:pt x="1327458" y="1302513"/>
                      <a:pt x="1327458" y="1320363"/>
                    </a:cubicBezTo>
                    <a:cubicBezTo>
                      <a:pt x="1327458" y="1338213"/>
                      <a:pt x="1312988" y="1352683"/>
                      <a:pt x="1295138" y="1352683"/>
                    </a:cubicBezTo>
                    <a:cubicBezTo>
                      <a:pt x="1277288" y="1352683"/>
                      <a:pt x="1262818" y="1338213"/>
                      <a:pt x="1262818" y="1320363"/>
                    </a:cubicBezTo>
                    <a:cubicBezTo>
                      <a:pt x="1262818" y="1302513"/>
                      <a:pt x="1277288" y="1288043"/>
                      <a:pt x="1295138" y="1288043"/>
                    </a:cubicBezTo>
                    <a:close/>
                    <a:moveTo>
                      <a:pt x="176574" y="1168225"/>
                    </a:moveTo>
                    <a:cubicBezTo>
                      <a:pt x="207049" y="1168225"/>
                      <a:pt x="231754" y="1192577"/>
                      <a:pt x="231754" y="1222616"/>
                    </a:cubicBezTo>
                    <a:cubicBezTo>
                      <a:pt x="231754" y="1252655"/>
                      <a:pt x="207049" y="1277007"/>
                      <a:pt x="176574" y="1277007"/>
                    </a:cubicBezTo>
                    <a:cubicBezTo>
                      <a:pt x="146099" y="1277007"/>
                      <a:pt x="121394" y="1252655"/>
                      <a:pt x="121394" y="1222616"/>
                    </a:cubicBezTo>
                    <a:cubicBezTo>
                      <a:pt x="121394" y="1192577"/>
                      <a:pt x="146099" y="1168225"/>
                      <a:pt x="176574" y="1168225"/>
                    </a:cubicBezTo>
                    <a:close/>
                    <a:moveTo>
                      <a:pt x="758322" y="1146153"/>
                    </a:moveTo>
                    <a:cubicBezTo>
                      <a:pt x="799245" y="1146153"/>
                      <a:pt x="832420" y="1179328"/>
                      <a:pt x="832420" y="1220251"/>
                    </a:cubicBezTo>
                    <a:cubicBezTo>
                      <a:pt x="832420" y="1261174"/>
                      <a:pt x="799245" y="1294349"/>
                      <a:pt x="758322" y="1294349"/>
                    </a:cubicBezTo>
                    <a:cubicBezTo>
                      <a:pt x="717399" y="1294349"/>
                      <a:pt x="684224" y="1261174"/>
                      <a:pt x="684224" y="1220251"/>
                    </a:cubicBezTo>
                    <a:cubicBezTo>
                      <a:pt x="684224" y="1179328"/>
                      <a:pt x="717399" y="1146153"/>
                      <a:pt x="758322" y="1146153"/>
                    </a:cubicBezTo>
                    <a:close/>
                    <a:moveTo>
                      <a:pt x="574654" y="1103586"/>
                    </a:moveTo>
                    <a:cubicBezTo>
                      <a:pt x="592504" y="1103586"/>
                      <a:pt x="606974" y="1118056"/>
                      <a:pt x="606974" y="1135906"/>
                    </a:cubicBezTo>
                    <a:cubicBezTo>
                      <a:pt x="606974" y="1153756"/>
                      <a:pt x="592504" y="1168226"/>
                      <a:pt x="574654" y="1168226"/>
                    </a:cubicBezTo>
                    <a:cubicBezTo>
                      <a:pt x="556804" y="1168226"/>
                      <a:pt x="542334" y="1153756"/>
                      <a:pt x="542334" y="1135906"/>
                    </a:cubicBezTo>
                    <a:cubicBezTo>
                      <a:pt x="542334" y="1118056"/>
                      <a:pt x="556804" y="1103586"/>
                      <a:pt x="574654" y="1103586"/>
                    </a:cubicBezTo>
                    <a:close/>
                    <a:moveTo>
                      <a:pt x="1481171" y="1057866"/>
                    </a:moveTo>
                    <a:cubicBezTo>
                      <a:pt x="1499021" y="1057866"/>
                      <a:pt x="1513491" y="1072336"/>
                      <a:pt x="1513491" y="1090186"/>
                    </a:cubicBezTo>
                    <a:cubicBezTo>
                      <a:pt x="1513491" y="1108036"/>
                      <a:pt x="1499021" y="1122506"/>
                      <a:pt x="1481171" y="1122506"/>
                    </a:cubicBezTo>
                    <a:cubicBezTo>
                      <a:pt x="1463321" y="1122506"/>
                      <a:pt x="1448851" y="1108036"/>
                      <a:pt x="1448851" y="1090186"/>
                    </a:cubicBezTo>
                    <a:cubicBezTo>
                      <a:pt x="1448851" y="1072336"/>
                      <a:pt x="1463321" y="1057866"/>
                      <a:pt x="1481171" y="1057866"/>
                    </a:cubicBezTo>
                    <a:close/>
                    <a:moveTo>
                      <a:pt x="1235519" y="809523"/>
                    </a:moveTo>
                    <a:cubicBezTo>
                      <a:pt x="1265994" y="809523"/>
                      <a:pt x="1290699" y="834228"/>
                      <a:pt x="1290699" y="864703"/>
                    </a:cubicBezTo>
                    <a:cubicBezTo>
                      <a:pt x="1290699" y="895178"/>
                      <a:pt x="1265994" y="919883"/>
                      <a:pt x="1235519" y="919883"/>
                    </a:cubicBezTo>
                    <a:cubicBezTo>
                      <a:pt x="1205044" y="919883"/>
                      <a:pt x="1180339" y="895178"/>
                      <a:pt x="1180339" y="864703"/>
                    </a:cubicBezTo>
                    <a:cubicBezTo>
                      <a:pt x="1180339" y="834228"/>
                      <a:pt x="1205044" y="809523"/>
                      <a:pt x="1235519" y="809523"/>
                    </a:cubicBezTo>
                    <a:close/>
                    <a:moveTo>
                      <a:pt x="24437" y="748862"/>
                    </a:moveTo>
                    <a:cubicBezTo>
                      <a:pt x="37933" y="748862"/>
                      <a:pt x="48874" y="759803"/>
                      <a:pt x="48874" y="773299"/>
                    </a:cubicBezTo>
                    <a:cubicBezTo>
                      <a:pt x="48874" y="786795"/>
                      <a:pt x="37933" y="797736"/>
                      <a:pt x="24437" y="797736"/>
                    </a:cubicBezTo>
                    <a:cubicBezTo>
                      <a:pt x="10941" y="797736"/>
                      <a:pt x="0" y="786795"/>
                      <a:pt x="0" y="773299"/>
                    </a:cubicBezTo>
                    <a:cubicBezTo>
                      <a:pt x="0" y="759803"/>
                      <a:pt x="10941" y="748862"/>
                      <a:pt x="24437" y="748862"/>
                    </a:cubicBezTo>
                    <a:close/>
                    <a:moveTo>
                      <a:pt x="1547677" y="711777"/>
                    </a:moveTo>
                    <a:cubicBezTo>
                      <a:pt x="1565091" y="711777"/>
                      <a:pt x="1579208" y="726247"/>
                      <a:pt x="1579208" y="744097"/>
                    </a:cubicBezTo>
                    <a:cubicBezTo>
                      <a:pt x="1579208" y="761947"/>
                      <a:pt x="1565091" y="776417"/>
                      <a:pt x="1547677" y="776417"/>
                    </a:cubicBezTo>
                    <a:cubicBezTo>
                      <a:pt x="1530263" y="776417"/>
                      <a:pt x="1516146" y="761947"/>
                      <a:pt x="1516146" y="744097"/>
                    </a:cubicBezTo>
                    <a:cubicBezTo>
                      <a:pt x="1516146" y="726247"/>
                      <a:pt x="1530263" y="711777"/>
                      <a:pt x="1547677" y="711777"/>
                    </a:cubicBezTo>
                    <a:close/>
                    <a:moveTo>
                      <a:pt x="544699" y="636927"/>
                    </a:moveTo>
                    <a:cubicBezTo>
                      <a:pt x="562549" y="636927"/>
                      <a:pt x="577019" y="651397"/>
                      <a:pt x="577019" y="669247"/>
                    </a:cubicBezTo>
                    <a:cubicBezTo>
                      <a:pt x="577019" y="687097"/>
                      <a:pt x="562549" y="701567"/>
                      <a:pt x="544699" y="701567"/>
                    </a:cubicBezTo>
                    <a:cubicBezTo>
                      <a:pt x="526849" y="701567"/>
                      <a:pt x="512379" y="687097"/>
                      <a:pt x="512379" y="669247"/>
                    </a:cubicBezTo>
                    <a:cubicBezTo>
                      <a:pt x="512379" y="651397"/>
                      <a:pt x="526849" y="636927"/>
                      <a:pt x="544699" y="636927"/>
                    </a:cubicBezTo>
                    <a:close/>
                    <a:moveTo>
                      <a:pt x="159232" y="324770"/>
                    </a:moveTo>
                    <a:cubicBezTo>
                      <a:pt x="189707" y="324770"/>
                      <a:pt x="214412" y="349475"/>
                      <a:pt x="214412" y="379950"/>
                    </a:cubicBezTo>
                    <a:cubicBezTo>
                      <a:pt x="214412" y="410425"/>
                      <a:pt x="189707" y="435130"/>
                      <a:pt x="159232" y="435130"/>
                    </a:cubicBezTo>
                    <a:cubicBezTo>
                      <a:pt x="128757" y="435130"/>
                      <a:pt x="104052" y="410425"/>
                      <a:pt x="104052" y="379950"/>
                    </a:cubicBezTo>
                    <a:cubicBezTo>
                      <a:pt x="104052" y="349475"/>
                      <a:pt x="128757" y="324770"/>
                      <a:pt x="159232" y="324770"/>
                    </a:cubicBezTo>
                    <a:close/>
                    <a:moveTo>
                      <a:pt x="1391598" y="256154"/>
                    </a:moveTo>
                    <a:cubicBezTo>
                      <a:pt x="1427297" y="256154"/>
                      <a:pt x="1456237" y="285094"/>
                      <a:pt x="1456237" y="320793"/>
                    </a:cubicBezTo>
                    <a:cubicBezTo>
                      <a:pt x="1456237" y="356492"/>
                      <a:pt x="1427297" y="385432"/>
                      <a:pt x="1391598" y="385432"/>
                    </a:cubicBezTo>
                    <a:cubicBezTo>
                      <a:pt x="1355899" y="385432"/>
                      <a:pt x="1326959" y="356492"/>
                      <a:pt x="1326959" y="320793"/>
                    </a:cubicBezTo>
                    <a:cubicBezTo>
                      <a:pt x="1326959" y="285094"/>
                      <a:pt x="1355899" y="256154"/>
                      <a:pt x="1391598" y="256154"/>
                    </a:cubicBezTo>
                    <a:close/>
                    <a:moveTo>
                      <a:pt x="990074" y="212835"/>
                    </a:moveTo>
                    <a:cubicBezTo>
                      <a:pt x="1020549" y="212835"/>
                      <a:pt x="1045254" y="237540"/>
                      <a:pt x="1045254" y="268015"/>
                    </a:cubicBezTo>
                    <a:cubicBezTo>
                      <a:pt x="1045254" y="298490"/>
                      <a:pt x="1020549" y="323195"/>
                      <a:pt x="990074" y="323195"/>
                    </a:cubicBezTo>
                    <a:cubicBezTo>
                      <a:pt x="959599" y="323195"/>
                      <a:pt x="934894" y="298490"/>
                      <a:pt x="934894" y="268015"/>
                    </a:cubicBezTo>
                    <a:cubicBezTo>
                      <a:pt x="934894" y="237540"/>
                      <a:pt x="959599" y="212835"/>
                      <a:pt x="990074" y="212835"/>
                    </a:cubicBezTo>
                    <a:close/>
                    <a:moveTo>
                      <a:pt x="547852" y="208105"/>
                    </a:moveTo>
                    <a:cubicBezTo>
                      <a:pt x="565702" y="208105"/>
                      <a:pt x="580172" y="222575"/>
                      <a:pt x="580172" y="240425"/>
                    </a:cubicBezTo>
                    <a:cubicBezTo>
                      <a:pt x="580172" y="258275"/>
                      <a:pt x="565702" y="272745"/>
                      <a:pt x="547852" y="272745"/>
                    </a:cubicBezTo>
                    <a:cubicBezTo>
                      <a:pt x="530002" y="272745"/>
                      <a:pt x="515532" y="258275"/>
                      <a:pt x="515532" y="240425"/>
                    </a:cubicBezTo>
                    <a:cubicBezTo>
                      <a:pt x="515532" y="222575"/>
                      <a:pt x="530002" y="208105"/>
                      <a:pt x="547852" y="208105"/>
                    </a:cubicBezTo>
                    <a:close/>
                    <a:moveTo>
                      <a:pt x="995592" y="11037"/>
                    </a:moveTo>
                    <a:cubicBezTo>
                      <a:pt x="1013442" y="11037"/>
                      <a:pt x="1027912" y="25154"/>
                      <a:pt x="1027912" y="42568"/>
                    </a:cubicBezTo>
                    <a:cubicBezTo>
                      <a:pt x="1027912" y="59982"/>
                      <a:pt x="1013442" y="74099"/>
                      <a:pt x="995592" y="74099"/>
                    </a:cubicBezTo>
                    <a:cubicBezTo>
                      <a:pt x="977742" y="74099"/>
                      <a:pt x="963272" y="59982"/>
                      <a:pt x="963272" y="42568"/>
                    </a:cubicBezTo>
                    <a:cubicBezTo>
                      <a:pt x="963272" y="25154"/>
                      <a:pt x="977742" y="11037"/>
                      <a:pt x="995592" y="11037"/>
                    </a:cubicBezTo>
                    <a:close/>
                    <a:moveTo>
                      <a:pt x="614067" y="0"/>
                    </a:moveTo>
                    <a:cubicBezTo>
                      <a:pt x="631917" y="0"/>
                      <a:pt x="646387" y="14470"/>
                      <a:pt x="646387" y="32320"/>
                    </a:cubicBezTo>
                    <a:cubicBezTo>
                      <a:pt x="646387" y="50170"/>
                      <a:pt x="631917" y="64640"/>
                      <a:pt x="614067" y="64640"/>
                    </a:cubicBezTo>
                    <a:cubicBezTo>
                      <a:pt x="596217" y="64640"/>
                      <a:pt x="581747" y="50170"/>
                      <a:pt x="581747" y="32320"/>
                    </a:cubicBezTo>
                    <a:cubicBezTo>
                      <a:pt x="581747" y="14470"/>
                      <a:pt x="596217" y="0"/>
                      <a:pt x="614067" y="0"/>
                    </a:cubicBezTo>
                    <a:close/>
                  </a:path>
                </a:pathLst>
              </a:cu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grpSp>
      <p:sp>
        <p:nvSpPr>
          <p:cNvPr id="49" name="Freeform 5">
            <a:extLst>
              <a:ext uri="{FF2B5EF4-FFF2-40B4-BE49-F238E27FC236}">
                <a16:creationId xmlns:a16="http://schemas.microsoft.com/office/drawing/2014/main" id="{1B2CC4EC-F906-47E7-B01F-E34594C6A561}"/>
              </a:ext>
            </a:extLst>
          </p:cNvPr>
          <p:cNvSpPr>
            <a:spLocks noChangeAspect="1" noEditPoints="1"/>
          </p:cNvSpPr>
          <p:nvPr/>
        </p:nvSpPr>
        <p:spPr bwMode="auto">
          <a:xfrm>
            <a:off x="2163883" y="7365841"/>
            <a:ext cx="930467" cy="805436"/>
          </a:xfrm>
          <a:custGeom>
            <a:avLst/>
            <a:gdLst>
              <a:gd name="T0" fmla="*/ 1063 w 1082"/>
              <a:gd name="T1" fmla="*/ 936 h 936"/>
              <a:gd name="T2" fmla="*/ 901 w 1082"/>
              <a:gd name="T3" fmla="*/ 792 h 936"/>
              <a:gd name="T4" fmla="*/ 954 w 1082"/>
              <a:gd name="T5" fmla="*/ 900 h 936"/>
              <a:gd name="T6" fmla="*/ 954 w 1082"/>
              <a:gd name="T7" fmla="*/ 936 h 936"/>
              <a:gd name="T8" fmla="*/ 725 w 1082"/>
              <a:gd name="T9" fmla="*/ 930 h 936"/>
              <a:gd name="T10" fmla="*/ 901 w 1082"/>
              <a:gd name="T11" fmla="*/ 756 h 936"/>
              <a:gd name="T12" fmla="*/ 1065 w 1082"/>
              <a:gd name="T13" fmla="*/ 936 h 936"/>
              <a:gd name="T14" fmla="*/ 901 w 1082"/>
              <a:gd name="T15" fmla="*/ 540 h 936"/>
              <a:gd name="T16" fmla="*/ 901 w 1082"/>
              <a:gd name="T17" fmla="*/ 720 h 936"/>
              <a:gd name="T18" fmla="*/ 847 w 1082"/>
              <a:gd name="T19" fmla="*/ 630 h 936"/>
              <a:gd name="T20" fmla="*/ 955 w 1082"/>
              <a:gd name="T21" fmla="*/ 630 h 936"/>
              <a:gd name="T22" fmla="*/ 847 w 1082"/>
              <a:gd name="T23" fmla="*/ 630 h 936"/>
              <a:gd name="T24" fmla="*/ 1 w 1082"/>
              <a:gd name="T25" fmla="*/ 916 h 936"/>
              <a:gd name="T26" fmla="*/ 19 w 1082"/>
              <a:gd name="T27" fmla="*/ 936 h 936"/>
              <a:gd name="T28" fmla="*/ 252 w 1082"/>
              <a:gd name="T29" fmla="*/ 918 h 936"/>
              <a:gd name="T30" fmla="*/ 40 w 1082"/>
              <a:gd name="T31" fmla="*/ 900 h 936"/>
              <a:gd name="T32" fmla="*/ 325 w 1082"/>
              <a:gd name="T33" fmla="*/ 920 h 936"/>
              <a:gd name="T34" fmla="*/ 345 w 1082"/>
              <a:gd name="T35" fmla="*/ 936 h 936"/>
              <a:gd name="T36" fmla="*/ 181 w 1082"/>
              <a:gd name="T37" fmla="*/ 756 h 936"/>
              <a:gd name="T38" fmla="*/ 181 w 1082"/>
              <a:gd name="T39" fmla="*/ 540 h 936"/>
              <a:gd name="T40" fmla="*/ 181 w 1082"/>
              <a:gd name="T41" fmla="*/ 720 h 936"/>
              <a:gd name="T42" fmla="*/ 127 w 1082"/>
              <a:gd name="T43" fmla="*/ 630 h 936"/>
              <a:gd name="T44" fmla="*/ 235 w 1082"/>
              <a:gd name="T45" fmla="*/ 630 h 936"/>
              <a:gd name="T46" fmla="*/ 127 w 1082"/>
              <a:gd name="T47" fmla="*/ 630 h 936"/>
              <a:gd name="T48" fmla="*/ 361 w 1082"/>
              <a:gd name="T49" fmla="*/ 376 h 936"/>
              <a:gd name="T50" fmla="*/ 379 w 1082"/>
              <a:gd name="T51" fmla="*/ 396 h 936"/>
              <a:gd name="T52" fmla="*/ 612 w 1082"/>
              <a:gd name="T53" fmla="*/ 378 h 936"/>
              <a:gd name="T54" fmla="*/ 400 w 1082"/>
              <a:gd name="T55" fmla="*/ 360 h 936"/>
              <a:gd name="T56" fmla="*/ 685 w 1082"/>
              <a:gd name="T57" fmla="*/ 380 h 936"/>
              <a:gd name="T58" fmla="*/ 705 w 1082"/>
              <a:gd name="T59" fmla="*/ 396 h 936"/>
              <a:gd name="T60" fmla="*/ 541 w 1082"/>
              <a:gd name="T61" fmla="*/ 216 h 936"/>
              <a:gd name="T62" fmla="*/ 541 w 1082"/>
              <a:gd name="T63" fmla="*/ 0 h 936"/>
              <a:gd name="T64" fmla="*/ 541 w 1082"/>
              <a:gd name="T65" fmla="*/ 180 h 936"/>
              <a:gd name="T66" fmla="*/ 487 w 1082"/>
              <a:gd name="T67" fmla="*/ 90 h 936"/>
              <a:gd name="T68" fmla="*/ 595 w 1082"/>
              <a:gd name="T69" fmla="*/ 90 h 936"/>
              <a:gd name="T70" fmla="*/ 487 w 1082"/>
              <a:gd name="T71" fmla="*/ 90 h 936"/>
              <a:gd name="T72" fmla="*/ 559 w 1082"/>
              <a:gd name="T73" fmla="*/ 639 h 936"/>
              <a:gd name="T74" fmla="*/ 541 w 1082"/>
              <a:gd name="T75" fmla="*/ 468 h 936"/>
              <a:gd name="T76" fmla="*/ 523 w 1082"/>
              <a:gd name="T77" fmla="*/ 639 h 936"/>
              <a:gd name="T78" fmla="*/ 400 w 1082"/>
              <a:gd name="T79" fmla="*/ 749 h 936"/>
              <a:gd name="T80" fmla="*/ 425 w 1082"/>
              <a:gd name="T81" fmla="*/ 753 h 936"/>
              <a:gd name="T82" fmla="*/ 656 w 1082"/>
              <a:gd name="T83" fmla="*/ 753 h 936"/>
              <a:gd name="T84" fmla="*/ 681 w 1082"/>
              <a:gd name="T85" fmla="*/ 74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2" h="936">
                <a:moveTo>
                  <a:pt x="1065" y="936"/>
                </a:moveTo>
                <a:cubicBezTo>
                  <a:pt x="1064" y="936"/>
                  <a:pt x="1064" y="936"/>
                  <a:pt x="1063" y="936"/>
                </a:cubicBezTo>
                <a:cubicBezTo>
                  <a:pt x="1054" y="936"/>
                  <a:pt x="1046" y="930"/>
                  <a:pt x="1045" y="920"/>
                </a:cubicBezTo>
                <a:cubicBezTo>
                  <a:pt x="1037" y="847"/>
                  <a:pt x="975" y="792"/>
                  <a:pt x="901" y="792"/>
                </a:cubicBezTo>
                <a:cubicBezTo>
                  <a:pt x="834" y="792"/>
                  <a:pt x="777" y="838"/>
                  <a:pt x="760" y="900"/>
                </a:cubicBezTo>
                <a:cubicBezTo>
                  <a:pt x="954" y="900"/>
                  <a:pt x="954" y="900"/>
                  <a:pt x="954" y="900"/>
                </a:cubicBezTo>
                <a:cubicBezTo>
                  <a:pt x="964" y="900"/>
                  <a:pt x="972" y="908"/>
                  <a:pt x="972" y="918"/>
                </a:cubicBezTo>
                <a:cubicBezTo>
                  <a:pt x="972" y="928"/>
                  <a:pt x="964" y="936"/>
                  <a:pt x="954" y="936"/>
                </a:cubicBezTo>
                <a:cubicBezTo>
                  <a:pt x="739" y="936"/>
                  <a:pt x="739" y="936"/>
                  <a:pt x="739" y="936"/>
                </a:cubicBezTo>
                <a:cubicBezTo>
                  <a:pt x="734" y="936"/>
                  <a:pt x="729" y="934"/>
                  <a:pt x="725" y="930"/>
                </a:cubicBezTo>
                <a:cubicBezTo>
                  <a:pt x="722" y="927"/>
                  <a:pt x="720" y="921"/>
                  <a:pt x="721" y="916"/>
                </a:cubicBezTo>
                <a:cubicBezTo>
                  <a:pt x="731" y="825"/>
                  <a:pt x="808" y="756"/>
                  <a:pt x="901" y="756"/>
                </a:cubicBezTo>
                <a:cubicBezTo>
                  <a:pt x="993" y="756"/>
                  <a:pt x="1071" y="825"/>
                  <a:pt x="1081" y="916"/>
                </a:cubicBezTo>
                <a:cubicBezTo>
                  <a:pt x="1082" y="926"/>
                  <a:pt x="1075" y="935"/>
                  <a:pt x="1065" y="936"/>
                </a:cubicBezTo>
                <a:close/>
                <a:moveTo>
                  <a:pt x="811" y="630"/>
                </a:moveTo>
                <a:cubicBezTo>
                  <a:pt x="811" y="581"/>
                  <a:pt x="851" y="540"/>
                  <a:pt x="901" y="540"/>
                </a:cubicBezTo>
                <a:cubicBezTo>
                  <a:pt x="951" y="540"/>
                  <a:pt x="991" y="581"/>
                  <a:pt x="991" y="630"/>
                </a:cubicBezTo>
                <a:cubicBezTo>
                  <a:pt x="991" y="680"/>
                  <a:pt x="951" y="720"/>
                  <a:pt x="901" y="720"/>
                </a:cubicBezTo>
                <a:cubicBezTo>
                  <a:pt x="851" y="720"/>
                  <a:pt x="811" y="680"/>
                  <a:pt x="811" y="630"/>
                </a:cubicBezTo>
                <a:close/>
                <a:moveTo>
                  <a:pt x="847" y="630"/>
                </a:moveTo>
                <a:cubicBezTo>
                  <a:pt x="847" y="660"/>
                  <a:pt x="871" y="684"/>
                  <a:pt x="901" y="684"/>
                </a:cubicBezTo>
                <a:cubicBezTo>
                  <a:pt x="931" y="684"/>
                  <a:pt x="955" y="660"/>
                  <a:pt x="955" y="630"/>
                </a:cubicBezTo>
                <a:cubicBezTo>
                  <a:pt x="955" y="601"/>
                  <a:pt x="931" y="576"/>
                  <a:pt x="901" y="576"/>
                </a:cubicBezTo>
                <a:cubicBezTo>
                  <a:pt x="871" y="576"/>
                  <a:pt x="847" y="601"/>
                  <a:pt x="847" y="630"/>
                </a:cubicBezTo>
                <a:close/>
                <a:moveTo>
                  <a:pt x="181" y="756"/>
                </a:moveTo>
                <a:cubicBezTo>
                  <a:pt x="88" y="756"/>
                  <a:pt x="11" y="825"/>
                  <a:pt x="1" y="916"/>
                </a:cubicBezTo>
                <a:cubicBezTo>
                  <a:pt x="0" y="921"/>
                  <a:pt x="2" y="927"/>
                  <a:pt x="5" y="930"/>
                </a:cubicBezTo>
                <a:cubicBezTo>
                  <a:pt x="9" y="934"/>
                  <a:pt x="14" y="936"/>
                  <a:pt x="19" y="936"/>
                </a:cubicBezTo>
                <a:cubicBezTo>
                  <a:pt x="234" y="936"/>
                  <a:pt x="234" y="936"/>
                  <a:pt x="234" y="936"/>
                </a:cubicBezTo>
                <a:cubicBezTo>
                  <a:pt x="244" y="936"/>
                  <a:pt x="252" y="928"/>
                  <a:pt x="252" y="918"/>
                </a:cubicBezTo>
                <a:cubicBezTo>
                  <a:pt x="252" y="908"/>
                  <a:pt x="244" y="900"/>
                  <a:pt x="234" y="900"/>
                </a:cubicBezTo>
                <a:cubicBezTo>
                  <a:pt x="40" y="900"/>
                  <a:pt x="40" y="900"/>
                  <a:pt x="40" y="900"/>
                </a:cubicBezTo>
                <a:cubicBezTo>
                  <a:pt x="57" y="838"/>
                  <a:pt x="114" y="792"/>
                  <a:pt x="181" y="792"/>
                </a:cubicBezTo>
                <a:cubicBezTo>
                  <a:pt x="255" y="792"/>
                  <a:pt x="317" y="847"/>
                  <a:pt x="325" y="920"/>
                </a:cubicBezTo>
                <a:cubicBezTo>
                  <a:pt x="326" y="930"/>
                  <a:pt x="334" y="936"/>
                  <a:pt x="343" y="936"/>
                </a:cubicBezTo>
                <a:cubicBezTo>
                  <a:pt x="344" y="936"/>
                  <a:pt x="344" y="936"/>
                  <a:pt x="345" y="936"/>
                </a:cubicBezTo>
                <a:cubicBezTo>
                  <a:pt x="355" y="935"/>
                  <a:pt x="362" y="926"/>
                  <a:pt x="361" y="916"/>
                </a:cubicBezTo>
                <a:cubicBezTo>
                  <a:pt x="351" y="825"/>
                  <a:pt x="273" y="756"/>
                  <a:pt x="181" y="756"/>
                </a:cubicBezTo>
                <a:close/>
                <a:moveTo>
                  <a:pt x="91" y="630"/>
                </a:moveTo>
                <a:cubicBezTo>
                  <a:pt x="91" y="581"/>
                  <a:pt x="131" y="540"/>
                  <a:pt x="181" y="540"/>
                </a:cubicBezTo>
                <a:cubicBezTo>
                  <a:pt x="231" y="540"/>
                  <a:pt x="271" y="581"/>
                  <a:pt x="271" y="630"/>
                </a:cubicBezTo>
                <a:cubicBezTo>
                  <a:pt x="271" y="680"/>
                  <a:pt x="231" y="720"/>
                  <a:pt x="181" y="720"/>
                </a:cubicBezTo>
                <a:cubicBezTo>
                  <a:pt x="131" y="720"/>
                  <a:pt x="91" y="680"/>
                  <a:pt x="91" y="630"/>
                </a:cubicBezTo>
                <a:close/>
                <a:moveTo>
                  <a:pt x="127" y="630"/>
                </a:moveTo>
                <a:cubicBezTo>
                  <a:pt x="127" y="660"/>
                  <a:pt x="151" y="684"/>
                  <a:pt x="181" y="684"/>
                </a:cubicBezTo>
                <a:cubicBezTo>
                  <a:pt x="211" y="684"/>
                  <a:pt x="235" y="660"/>
                  <a:pt x="235" y="630"/>
                </a:cubicBezTo>
                <a:cubicBezTo>
                  <a:pt x="235" y="601"/>
                  <a:pt x="211" y="576"/>
                  <a:pt x="181" y="576"/>
                </a:cubicBezTo>
                <a:cubicBezTo>
                  <a:pt x="151" y="576"/>
                  <a:pt x="127" y="601"/>
                  <a:pt x="127" y="630"/>
                </a:cubicBezTo>
                <a:close/>
                <a:moveTo>
                  <a:pt x="541" y="216"/>
                </a:moveTo>
                <a:cubicBezTo>
                  <a:pt x="448" y="216"/>
                  <a:pt x="371" y="285"/>
                  <a:pt x="361" y="376"/>
                </a:cubicBezTo>
                <a:cubicBezTo>
                  <a:pt x="360" y="381"/>
                  <a:pt x="362" y="387"/>
                  <a:pt x="365" y="390"/>
                </a:cubicBezTo>
                <a:cubicBezTo>
                  <a:pt x="369" y="394"/>
                  <a:pt x="374" y="396"/>
                  <a:pt x="379" y="396"/>
                </a:cubicBezTo>
                <a:cubicBezTo>
                  <a:pt x="594" y="396"/>
                  <a:pt x="594" y="396"/>
                  <a:pt x="594" y="396"/>
                </a:cubicBezTo>
                <a:cubicBezTo>
                  <a:pt x="604" y="396"/>
                  <a:pt x="612" y="388"/>
                  <a:pt x="612" y="378"/>
                </a:cubicBezTo>
                <a:cubicBezTo>
                  <a:pt x="612" y="368"/>
                  <a:pt x="604" y="360"/>
                  <a:pt x="594" y="360"/>
                </a:cubicBezTo>
                <a:cubicBezTo>
                  <a:pt x="400" y="360"/>
                  <a:pt x="400" y="360"/>
                  <a:pt x="400" y="360"/>
                </a:cubicBezTo>
                <a:cubicBezTo>
                  <a:pt x="417" y="298"/>
                  <a:pt x="474" y="252"/>
                  <a:pt x="541" y="252"/>
                </a:cubicBezTo>
                <a:cubicBezTo>
                  <a:pt x="615" y="252"/>
                  <a:pt x="677" y="307"/>
                  <a:pt x="685" y="380"/>
                </a:cubicBezTo>
                <a:cubicBezTo>
                  <a:pt x="686" y="390"/>
                  <a:pt x="694" y="396"/>
                  <a:pt x="703" y="396"/>
                </a:cubicBezTo>
                <a:cubicBezTo>
                  <a:pt x="704" y="396"/>
                  <a:pt x="704" y="396"/>
                  <a:pt x="705" y="396"/>
                </a:cubicBezTo>
                <a:cubicBezTo>
                  <a:pt x="715" y="395"/>
                  <a:pt x="722" y="386"/>
                  <a:pt x="721" y="376"/>
                </a:cubicBezTo>
                <a:cubicBezTo>
                  <a:pt x="711" y="285"/>
                  <a:pt x="633" y="216"/>
                  <a:pt x="541" y="216"/>
                </a:cubicBezTo>
                <a:close/>
                <a:moveTo>
                  <a:pt x="451" y="90"/>
                </a:moveTo>
                <a:cubicBezTo>
                  <a:pt x="451" y="41"/>
                  <a:pt x="491" y="0"/>
                  <a:pt x="541" y="0"/>
                </a:cubicBezTo>
                <a:cubicBezTo>
                  <a:pt x="591" y="0"/>
                  <a:pt x="631" y="41"/>
                  <a:pt x="631" y="90"/>
                </a:cubicBezTo>
                <a:cubicBezTo>
                  <a:pt x="631" y="140"/>
                  <a:pt x="591" y="180"/>
                  <a:pt x="541" y="180"/>
                </a:cubicBezTo>
                <a:cubicBezTo>
                  <a:pt x="491" y="180"/>
                  <a:pt x="451" y="140"/>
                  <a:pt x="451" y="90"/>
                </a:cubicBezTo>
                <a:close/>
                <a:moveTo>
                  <a:pt x="487" y="90"/>
                </a:moveTo>
                <a:cubicBezTo>
                  <a:pt x="487" y="120"/>
                  <a:pt x="511" y="144"/>
                  <a:pt x="541" y="144"/>
                </a:cubicBezTo>
                <a:cubicBezTo>
                  <a:pt x="571" y="144"/>
                  <a:pt x="595" y="120"/>
                  <a:pt x="595" y="90"/>
                </a:cubicBezTo>
                <a:cubicBezTo>
                  <a:pt x="595" y="61"/>
                  <a:pt x="571" y="36"/>
                  <a:pt x="541" y="36"/>
                </a:cubicBezTo>
                <a:cubicBezTo>
                  <a:pt x="511" y="36"/>
                  <a:pt x="487" y="61"/>
                  <a:pt x="487" y="90"/>
                </a:cubicBezTo>
                <a:close/>
                <a:moveTo>
                  <a:pt x="677" y="724"/>
                </a:moveTo>
                <a:cubicBezTo>
                  <a:pt x="559" y="639"/>
                  <a:pt x="559" y="639"/>
                  <a:pt x="559" y="639"/>
                </a:cubicBezTo>
                <a:cubicBezTo>
                  <a:pt x="559" y="486"/>
                  <a:pt x="559" y="486"/>
                  <a:pt x="559" y="486"/>
                </a:cubicBezTo>
                <a:cubicBezTo>
                  <a:pt x="559" y="476"/>
                  <a:pt x="551" y="468"/>
                  <a:pt x="541" y="468"/>
                </a:cubicBezTo>
                <a:cubicBezTo>
                  <a:pt x="531" y="468"/>
                  <a:pt x="523" y="476"/>
                  <a:pt x="523" y="486"/>
                </a:cubicBezTo>
                <a:cubicBezTo>
                  <a:pt x="523" y="639"/>
                  <a:pt x="523" y="639"/>
                  <a:pt x="523" y="639"/>
                </a:cubicBezTo>
                <a:cubicBezTo>
                  <a:pt x="404" y="724"/>
                  <a:pt x="404" y="724"/>
                  <a:pt x="404" y="724"/>
                </a:cubicBezTo>
                <a:cubicBezTo>
                  <a:pt x="396" y="729"/>
                  <a:pt x="394" y="741"/>
                  <a:pt x="400" y="749"/>
                </a:cubicBezTo>
                <a:cubicBezTo>
                  <a:pt x="404" y="754"/>
                  <a:pt x="409" y="756"/>
                  <a:pt x="415" y="756"/>
                </a:cubicBezTo>
                <a:cubicBezTo>
                  <a:pt x="418" y="756"/>
                  <a:pt x="422" y="755"/>
                  <a:pt x="425" y="753"/>
                </a:cubicBezTo>
                <a:cubicBezTo>
                  <a:pt x="541" y="670"/>
                  <a:pt x="541" y="670"/>
                  <a:pt x="541" y="670"/>
                </a:cubicBezTo>
                <a:cubicBezTo>
                  <a:pt x="656" y="753"/>
                  <a:pt x="656" y="753"/>
                  <a:pt x="656" y="753"/>
                </a:cubicBezTo>
                <a:cubicBezTo>
                  <a:pt x="660" y="755"/>
                  <a:pt x="663" y="756"/>
                  <a:pt x="667" y="756"/>
                </a:cubicBezTo>
                <a:cubicBezTo>
                  <a:pt x="672" y="756"/>
                  <a:pt x="678" y="754"/>
                  <a:pt x="681" y="749"/>
                </a:cubicBezTo>
                <a:cubicBezTo>
                  <a:pt x="687" y="741"/>
                  <a:pt x="685" y="729"/>
                  <a:pt x="677" y="724"/>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50" name="Group 49">
            <a:extLst>
              <a:ext uri="{FF2B5EF4-FFF2-40B4-BE49-F238E27FC236}">
                <a16:creationId xmlns:a16="http://schemas.microsoft.com/office/drawing/2014/main" id="{6D0CC7E1-EB98-4CF8-857A-CA2A48CA5CF8}"/>
              </a:ext>
            </a:extLst>
          </p:cNvPr>
          <p:cNvGrpSpPr/>
          <p:nvPr/>
        </p:nvGrpSpPr>
        <p:grpSpPr>
          <a:xfrm>
            <a:off x="2267246" y="4876495"/>
            <a:ext cx="698726" cy="1038253"/>
            <a:chOff x="10816973" y="10812285"/>
            <a:chExt cx="416034" cy="618194"/>
          </a:xfrm>
          <a:noFill/>
        </p:grpSpPr>
        <p:sp>
          <p:nvSpPr>
            <p:cNvPr id="51" name="Freeform 594">
              <a:extLst>
                <a:ext uri="{FF2B5EF4-FFF2-40B4-BE49-F238E27FC236}">
                  <a16:creationId xmlns:a16="http://schemas.microsoft.com/office/drawing/2014/main" id="{36D5FAB7-7519-4315-AC0F-37E01188A901}"/>
                </a:ext>
              </a:extLst>
            </p:cNvPr>
            <p:cNvSpPr>
              <a:spLocks noChangeArrowheads="1"/>
            </p:cNvSpPr>
            <p:nvPr/>
          </p:nvSpPr>
          <p:spPr bwMode="auto">
            <a:xfrm>
              <a:off x="10816973" y="10812285"/>
              <a:ext cx="416034" cy="436545"/>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52" name="Line 595">
              <a:extLst>
                <a:ext uri="{FF2B5EF4-FFF2-40B4-BE49-F238E27FC236}">
                  <a16:creationId xmlns:a16="http://schemas.microsoft.com/office/drawing/2014/main" id="{8D22DC16-7085-41B8-9015-6453140A704D}"/>
                </a:ext>
              </a:extLst>
            </p:cNvPr>
            <p:cNvSpPr>
              <a:spLocks noChangeShapeType="1"/>
            </p:cNvSpPr>
            <p:nvPr/>
          </p:nvSpPr>
          <p:spPr bwMode="auto">
            <a:xfrm flipH="1" flipV="1">
              <a:off x="10951745" y="11046673"/>
              <a:ext cx="3515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3" name="Line 596">
              <a:extLst>
                <a:ext uri="{FF2B5EF4-FFF2-40B4-BE49-F238E27FC236}">
                  <a16:creationId xmlns:a16="http://schemas.microsoft.com/office/drawing/2014/main" id="{AD1D3466-41E4-418A-9AC8-AABB6393C477}"/>
                </a:ext>
              </a:extLst>
            </p:cNvPr>
            <p:cNvSpPr>
              <a:spLocks noChangeShapeType="1"/>
            </p:cNvSpPr>
            <p:nvPr/>
          </p:nvSpPr>
          <p:spPr bwMode="auto">
            <a:xfrm flipV="1">
              <a:off x="11063078" y="11046673"/>
              <a:ext cx="2929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4" name="Freeform 597">
              <a:extLst>
                <a:ext uri="{FF2B5EF4-FFF2-40B4-BE49-F238E27FC236}">
                  <a16:creationId xmlns:a16="http://schemas.microsoft.com/office/drawing/2014/main" id="{C4C8F52E-2ACD-46C3-9F20-FE811D9A8A15}"/>
                </a:ext>
              </a:extLst>
            </p:cNvPr>
            <p:cNvSpPr>
              <a:spLocks noChangeArrowheads="1"/>
            </p:cNvSpPr>
            <p:nvPr/>
          </p:nvSpPr>
          <p:spPr bwMode="auto">
            <a:xfrm>
              <a:off x="10954676" y="11061322"/>
              <a:ext cx="140631" cy="29298"/>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5" name="Freeform 598">
              <a:extLst>
                <a:ext uri="{FF2B5EF4-FFF2-40B4-BE49-F238E27FC236}">
                  <a16:creationId xmlns:a16="http://schemas.microsoft.com/office/drawing/2014/main" id="{1D407B90-7044-492D-A4D3-886482D13238}"/>
                </a:ext>
              </a:extLst>
            </p:cNvPr>
            <p:cNvSpPr>
              <a:spLocks noChangeArrowheads="1"/>
            </p:cNvSpPr>
            <p:nvPr/>
          </p:nvSpPr>
          <p:spPr bwMode="auto">
            <a:xfrm>
              <a:off x="10916588" y="11248831"/>
              <a:ext cx="219737" cy="61526"/>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6" name="Freeform 599">
              <a:extLst>
                <a:ext uri="{FF2B5EF4-FFF2-40B4-BE49-F238E27FC236}">
                  <a16:creationId xmlns:a16="http://schemas.microsoft.com/office/drawing/2014/main" id="{9BE71E97-5D2D-4327-9F80-B670F8454CC6}"/>
                </a:ext>
              </a:extLst>
            </p:cNvPr>
            <p:cNvSpPr>
              <a:spLocks noChangeArrowheads="1"/>
            </p:cNvSpPr>
            <p:nvPr/>
          </p:nvSpPr>
          <p:spPr bwMode="auto">
            <a:xfrm>
              <a:off x="10934165" y="11310355"/>
              <a:ext cx="178721" cy="58597"/>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7" name="Freeform 600">
              <a:extLst>
                <a:ext uri="{FF2B5EF4-FFF2-40B4-BE49-F238E27FC236}">
                  <a16:creationId xmlns:a16="http://schemas.microsoft.com/office/drawing/2014/main" id="{C8FD12C4-4C36-4C90-9F56-BB91D181DB7B}"/>
                </a:ext>
              </a:extLst>
            </p:cNvPr>
            <p:cNvSpPr>
              <a:spLocks noChangeArrowheads="1"/>
            </p:cNvSpPr>
            <p:nvPr/>
          </p:nvSpPr>
          <p:spPr bwMode="auto">
            <a:xfrm>
              <a:off x="10954676" y="11368952"/>
              <a:ext cx="140631" cy="61527"/>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grpSp>
      <p:sp>
        <p:nvSpPr>
          <p:cNvPr id="47" name="TextBox 46">
            <a:extLst>
              <a:ext uri="{FF2B5EF4-FFF2-40B4-BE49-F238E27FC236}">
                <a16:creationId xmlns:a16="http://schemas.microsoft.com/office/drawing/2014/main" id="{6B8CB631-B582-4E92-AF25-0B583DADCCAA}"/>
              </a:ext>
            </a:extLst>
          </p:cNvPr>
          <p:cNvSpPr txBox="1"/>
          <p:nvPr/>
        </p:nvSpPr>
        <p:spPr>
          <a:xfrm>
            <a:off x="7792943" y="903185"/>
            <a:ext cx="9214255" cy="338554"/>
          </a:xfrm>
          <a:prstGeom prst="rect">
            <a:avLst/>
          </a:prstGeom>
          <a:noFill/>
        </p:spPr>
        <p:txBody>
          <a:bodyPr wrap="square" rtlCol="0">
            <a:spAutoFit/>
          </a:bodyPr>
          <a:lstStyle/>
          <a:p>
            <a:pPr algn="ctr"/>
            <a:r>
              <a:rPr lang="en-US" sz="1600" spc="1200" dirty="0">
                <a:solidFill>
                  <a:schemeClr val="tx2"/>
                </a:solidFill>
                <a:latin typeface="Arial Nova" panose="020B0504020202020204" pitchFamily="34" charset="0"/>
                <a:ea typeface="Montserrat" charset="0"/>
                <a:cs typeface="Montserrat" charset="0"/>
              </a:rPr>
              <a:t>DIGITAL PROPOSAL MANAGER</a:t>
            </a:r>
          </a:p>
        </p:txBody>
      </p:sp>
      <p:sp>
        <p:nvSpPr>
          <p:cNvPr id="48" name="Rectangle 47">
            <a:extLst>
              <a:ext uri="{FF2B5EF4-FFF2-40B4-BE49-F238E27FC236}">
                <a16:creationId xmlns:a16="http://schemas.microsoft.com/office/drawing/2014/main" id="{6D194D93-2CF1-458F-974F-EC49889CEB6D}"/>
              </a:ext>
            </a:extLst>
          </p:cNvPr>
          <p:cNvSpPr/>
          <p:nvPr/>
        </p:nvSpPr>
        <p:spPr>
          <a:xfrm>
            <a:off x="23836522" y="0"/>
            <a:ext cx="586847" cy="66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328D7C-92D4-DF48-ADAB-9EC318AE2F0C}"/>
              </a:ext>
            </a:extLst>
          </p:cNvPr>
          <p:cNvSpPr txBox="1"/>
          <p:nvPr/>
        </p:nvSpPr>
        <p:spPr>
          <a:xfrm>
            <a:off x="939312" y="3290410"/>
            <a:ext cx="22921516" cy="8956298"/>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Bring the mesoscale down to the microscale (MMC community)… </a:t>
            </a:r>
            <a:r>
              <a:rPr lang="en-US" b="1" dirty="0">
                <a:solidFill>
                  <a:schemeClr val="accent1">
                    <a:lumMod val="95000"/>
                    <a:lumOff val="5000"/>
                  </a:schemeClr>
                </a:solidFill>
                <a:latin typeface="Arial Nova" panose="020B0504020202020204" pitchFamily="34" charset="0"/>
              </a:rPr>
              <a:t>BUT QUICKLY!!!</a:t>
            </a:r>
          </a:p>
          <a:p>
            <a:pPr marL="571500" indent="-571500">
              <a:buFont typeface="Arial" panose="020B0604020202020204" pitchFamily="34" charset="0"/>
              <a:buChar char="•"/>
            </a:pPr>
            <a:endParaRPr lang="en-US" dirty="0">
              <a:solidFill>
                <a:schemeClr val="accent1">
                  <a:lumMod val="65000"/>
                  <a:lumOff val="35000"/>
                </a:schemeClr>
              </a:solidFill>
              <a:latin typeface="Arial Nova" panose="020B0504020202020204" pitchFamily="34" charset="0"/>
            </a:endParaRPr>
          </a:p>
          <a:p>
            <a:pPr marL="571500"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R&amp;D community focused on high fidelity first principles-based modelling approaches, </a:t>
            </a:r>
            <a:r>
              <a:rPr lang="en-US" b="1" dirty="0">
                <a:solidFill>
                  <a:schemeClr val="accent1">
                    <a:lumMod val="95000"/>
                    <a:lumOff val="5000"/>
                  </a:schemeClr>
                </a:solidFill>
                <a:latin typeface="Arial Nova" panose="020B0504020202020204" pitchFamily="34" charset="0"/>
              </a:rPr>
              <a:t>BUT:</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Unlikely to see these HIFI approaches widely used in the next 5-10 years in industry (a few do it)</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Internal cost pressures in the race to drive down LCoE </a:t>
            </a:r>
            <a:r>
              <a:rPr lang="en-US" b="1" dirty="0">
                <a:solidFill>
                  <a:schemeClr val="accent1">
                    <a:lumMod val="95000"/>
                    <a:lumOff val="5000"/>
                  </a:schemeClr>
                </a:solidFill>
                <a:latin typeface="Arial Nova" panose="020B0504020202020204" pitchFamily="34" charset="0"/>
              </a:rPr>
              <a:t>DO NOT </a:t>
            </a:r>
            <a:r>
              <a:rPr lang="en-US" dirty="0">
                <a:solidFill>
                  <a:schemeClr val="accent1">
                    <a:lumMod val="65000"/>
                    <a:lumOff val="35000"/>
                  </a:schemeClr>
                </a:solidFill>
                <a:latin typeface="Arial Nova" panose="020B0504020202020204" pitchFamily="34" charset="0"/>
              </a:rPr>
              <a:t>suggest future expanded use of HPC centers by majority of OEMs or others</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Over a decade later, microscale CFD-RANS remains a struggle to deploy on OEM operational scales</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Even for the HPC-Resource-Rich, how useful is a 36-sector RANS-ASL CFD simulation driven by guessed BCs on complex terrain anyways? (not very)</a:t>
            </a:r>
          </a:p>
          <a:p>
            <a:pPr marL="1485717" lvl="1" indent="-571500">
              <a:buFont typeface="Arial" panose="020B0604020202020204" pitchFamily="34" charset="0"/>
              <a:buChar char="•"/>
            </a:pPr>
            <a:endParaRPr lang="en-US" dirty="0">
              <a:solidFill>
                <a:schemeClr val="accent1">
                  <a:lumMod val="65000"/>
                  <a:lumOff val="35000"/>
                </a:schemeClr>
              </a:solidFill>
              <a:latin typeface="Arial Nova" panose="020B0504020202020204" pitchFamily="34" charset="0"/>
            </a:endParaRPr>
          </a:p>
          <a:p>
            <a:pPr marL="571500" indent="-571500">
              <a:buFont typeface="Arial" panose="020B0604020202020204" pitchFamily="34" charset="0"/>
              <a:buChar char="•"/>
            </a:pPr>
            <a:r>
              <a:rPr lang="en-US" b="1" dirty="0">
                <a:solidFill>
                  <a:schemeClr val="accent1">
                    <a:lumMod val="95000"/>
                    <a:lumOff val="5000"/>
                  </a:schemeClr>
                </a:solidFill>
                <a:latin typeface="Arial Nova" panose="020B0504020202020204" pitchFamily="34" charset="0"/>
              </a:rPr>
              <a:t>What we need:</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Improved ability to estimate site/turbine-specific extremes in complex terrain</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Use HIFI models to create meso-informed microscale surrogates, ability to ensemble average large number of scenarios </a:t>
            </a:r>
            <a:r>
              <a:rPr lang="en-US" b="1" dirty="0">
                <a:solidFill>
                  <a:schemeClr val="accent1">
                    <a:lumMod val="95000"/>
                    <a:lumOff val="5000"/>
                  </a:schemeClr>
                </a:solidFill>
                <a:latin typeface="Arial Nova" panose="020B0504020202020204" pitchFamily="34" charset="0"/>
              </a:rPr>
              <a:t>(also important operationally in our Wake Adapt product)</a:t>
            </a:r>
          </a:p>
          <a:p>
            <a:pPr marL="1485717" lvl="1" indent="-571500">
              <a:buFont typeface="Arial" panose="020B0604020202020204" pitchFamily="34" charset="0"/>
              <a:buChar char="•"/>
            </a:pPr>
            <a:r>
              <a:rPr lang="en-US" dirty="0">
                <a:solidFill>
                  <a:schemeClr val="accent1">
                    <a:lumMod val="65000"/>
                    <a:lumOff val="35000"/>
                  </a:schemeClr>
                </a:solidFill>
                <a:latin typeface="Arial Nova" panose="020B0504020202020204" pitchFamily="34" charset="0"/>
              </a:rPr>
              <a:t>ML-based wake modelling, better understanding of the mesoscale role in large array effects</a:t>
            </a:r>
          </a:p>
          <a:p>
            <a:pPr marL="1485717" lvl="1" indent="-571500">
              <a:buFont typeface="Arial" panose="020B0604020202020204" pitchFamily="34" charset="0"/>
              <a:buChar char="•"/>
            </a:pPr>
            <a:endParaRPr lang="en-US" dirty="0"/>
          </a:p>
        </p:txBody>
      </p:sp>
    </p:spTree>
    <p:extLst>
      <p:ext uri="{BB962C8B-B14F-4D97-AF65-F5344CB8AC3E}">
        <p14:creationId xmlns:p14="http://schemas.microsoft.com/office/powerpoint/2010/main" val="160504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2198513" y="0"/>
            <a:ext cx="12179137"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ova" panose="020B0504020202020204" pitchFamily="34" charset="0"/>
            </a:endParaRPr>
          </a:p>
        </p:txBody>
      </p:sp>
      <p:sp>
        <p:nvSpPr>
          <p:cNvPr id="47" name="TextBox 46"/>
          <p:cNvSpPr txBox="1"/>
          <p:nvPr/>
        </p:nvSpPr>
        <p:spPr>
          <a:xfrm>
            <a:off x="14548159" y="1847205"/>
            <a:ext cx="7266926" cy="830997"/>
          </a:xfrm>
          <a:prstGeom prst="rect">
            <a:avLst/>
          </a:prstGeom>
          <a:noFill/>
        </p:spPr>
        <p:txBody>
          <a:bodyPr wrap="none" rtlCol="0">
            <a:spAutoFit/>
          </a:bodyPr>
          <a:lstStyle/>
          <a:p>
            <a:pPr algn="ctr"/>
            <a:r>
              <a:rPr lang="en-US" sz="4800" cap="all" spc="300">
                <a:solidFill>
                  <a:schemeClr val="tx2"/>
                </a:solidFill>
                <a:latin typeface="Arial Nova" panose="020B0504020202020204" pitchFamily="34" charset="0"/>
                <a:ea typeface="Montserrat" charset="0"/>
                <a:cs typeface="Montserrat" charset="0"/>
              </a:rPr>
              <a:t>Open Innovation is:</a:t>
            </a:r>
          </a:p>
        </p:txBody>
      </p:sp>
      <p:sp>
        <p:nvSpPr>
          <p:cNvPr id="48" name="TextBox 47"/>
          <p:cNvSpPr txBox="1"/>
          <p:nvPr/>
        </p:nvSpPr>
        <p:spPr>
          <a:xfrm>
            <a:off x="14512480" y="1387068"/>
            <a:ext cx="7385676" cy="400110"/>
          </a:xfrm>
          <a:prstGeom prst="rect">
            <a:avLst/>
          </a:prstGeom>
          <a:noFill/>
        </p:spPr>
        <p:txBody>
          <a:bodyPr wrap="none" rtlCol="0">
            <a:spAutoFit/>
          </a:bodyPr>
          <a:lstStyle/>
          <a:p>
            <a:pPr algn="ctr"/>
            <a:r>
              <a:rPr lang="en-US" sz="2000" spc="1200">
                <a:solidFill>
                  <a:schemeClr val="tx2"/>
                </a:solidFill>
                <a:latin typeface="Arial Nova" panose="020B0504020202020204" pitchFamily="34" charset="0"/>
                <a:ea typeface="Montserrat" charset="0"/>
                <a:cs typeface="Montserrat" charset="0"/>
              </a:rPr>
              <a:t>DEFINING OPEN INNOVATION</a:t>
            </a:r>
          </a:p>
        </p:txBody>
      </p:sp>
      <p:sp>
        <p:nvSpPr>
          <p:cNvPr id="52" name="TextBox 51"/>
          <p:cNvSpPr txBox="1"/>
          <p:nvPr/>
        </p:nvSpPr>
        <p:spPr>
          <a:xfrm>
            <a:off x="13672311" y="6073591"/>
            <a:ext cx="4178165" cy="1702582"/>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An innovation process that relies on purposively managed interorganizational knowledge flows.</a:t>
            </a:r>
          </a:p>
        </p:txBody>
      </p:sp>
      <p:sp>
        <p:nvSpPr>
          <p:cNvPr id="54" name="TextBox 53"/>
          <p:cNvSpPr txBox="1"/>
          <p:nvPr/>
        </p:nvSpPr>
        <p:spPr>
          <a:xfrm>
            <a:off x="18900842" y="6073591"/>
            <a:ext cx="4178165" cy="1287084"/>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Knowledge sharing supporting the innovative capabilities of a company</a:t>
            </a:r>
            <a:r>
              <a:rPr lang="en-US" sz="1800" spc="300" baseline="30000">
                <a:latin typeface="Arial Nova" panose="020B0504020202020204" pitchFamily="34" charset="0"/>
                <a:ea typeface="Montserrat Light" charset="0"/>
                <a:cs typeface="Montserrat Light" charset="0"/>
              </a:rPr>
              <a:t>2</a:t>
            </a:r>
            <a:r>
              <a:rPr lang="en-US" sz="1800" spc="300">
                <a:latin typeface="Arial Nova" panose="020B0504020202020204" pitchFamily="34" charset="0"/>
                <a:ea typeface="Montserrat Light" charset="0"/>
                <a:cs typeface="Montserrat Light" charset="0"/>
              </a:rPr>
              <a:t>.</a:t>
            </a:r>
          </a:p>
        </p:txBody>
      </p:sp>
      <p:sp>
        <p:nvSpPr>
          <p:cNvPr id="58" name="TextBox 57"/>
          <p:cNvSpPr txBox="1"/>
          <p:nvPr/>
        </p:nvSpPr>
        <p:spPr>
          <a:xfrm>
            <a:off x="13651654" y="9856380"/>
            <a:ext cx="4178165" cy="871585"/>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An approach for better financial returns on R&amp;D</a:t>
            </a:r>
            <a:r>
              <a:rPr lang="en-US" sz="1800" spc="300" baseline="30000">
                <a:latin typeface="Arial Nova" panose="020B0504020202020204" pitchFamily="34" charset="0"/>
                <a:ea typeface="Montserrat Light" charset="0"/>
                <a:cs typeface="Montserrat Light" charset="0"/>
              </a:rPr>
              <a:t>3</a:t>
            </a:r>
          </a:p>
        </p:txBody>
      </p:sp>
      <p:sp>
        <p:nvSpPr>
          <p:cNvPr id="60" name="TextBox 59"/>
          <p:cNvSpPr txBox="1"/>
          <p:nvPr/>
        </p:nvSpPr>
        <p:spPr>
          <a:xfrm>
            <a:off x="18900842" y="9856380"/>
            <a:ext cx="4178165" cy="2118080"/>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A concept which includes BMI and SI, in contexts of multiple collaborations, communities, and entire ecosystems</a:t>
            </a:r>
            <a:r>
              <a:rPr lang="en-US" sz="1800" spc="300" baseline="30000">
                <a:latin typeface="Arial Nova" panose="020B0504020202020204" pitchFamily="34" charset="0"/>
                <a:ea typeface="Montserrat Light" charset="0"/>
                <a:cs typeface="Montserrat Light" charset="0"/>
              </a:rPr>
              <a:t>1.</a:t>
            </a:r>
            <a:endParaRPr lang="en-US" sz="1800" spc="300">
              <a:latin typeface="Arial Nova" panose="020B0504020202020204" pitchFamily="34" charset="0"/>
              <a:ea typeface="Montserrat Light" charset="0"/>
              <a:cs typeface="Montserrat Light" charset="0"/>
            </a:endParaRPr>
          </a:p>
        </p:txBody>
      </p:sp>
      <p:sp>
        <p:nvSpPr>
          <p:cNvPr id="61" name="TextBox 60"/>
          <p:cNvSpPr txBox="1"/>
          <p:nvPr/>
        </p:nvSpPr>
        <p:spPr>
          <a:xfrm>
            <a:off x="13865685" y="3125272"/>
            <a:ext cx="8956269" cy="871585"/>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The antithesis of vertical integration in which internal R&amp;D lead to internally development, production and distribution.</a:t>
            </a:r>
            <a:r>
              <a:rPr lang="en-US" sz="1800" spc="300" baseline="30000">
                <a:latin typeface="Arial Nova" panose="020B0504020202020204" pitchFamily="34" charset="0"/>
                <a:ea typeface="Montserrat Light" charset="0"/>
                <a:cs typeface="Montserrat Light" charset="0"/>
              </a:rPr>
              <a:t>1</a:t>
            </a:r>
          </a:p>
        </p:txBody>
      </p:sp>
      <p:sp>
        <p:nvSpPr>
          <p:cNvPr id="21" name="TextBox 20"/>
          <p:cNvSpPr txBox="1"/>
          <p:nvPr/>
        </p:nvSpPr>
        <p:spPr>
          <a:xfrm>
            <a:off x="1020044" y="10292172"/>
            <a:ext cx="10094447" cy="1419812"/>
          </a:xfrm>
          <a:prstGeom prst="rect">
            <a:avLst/>
          </a:prstGeom>
          <a:noFill/>
        </p:spPr>
        <p:txBody>
          <a:bodyPr wrap="square" rtlCol="0">
            <a:spAutoFit/>
          </a:bodyPr>
          <a:lstStyle/>
          <a:p>
            <a:pPr marL="342900" indent="-342900" algn="ctr">
              <a:lnSpc>
                <a:spcPct val="150000"/>
              </a:lnSpc>
              <a:buFont typeface="Arial" panose="020B0604020202020204" pitchFamily="34" charset="0"/>
              <a:buChar char="•"/>
            </a:pPr>
            <a:r>
              <a:rPr lang="en-US" sz="2000" spc="300" dirty="0">
                <a:latin typeface="Arial Nova" panose="020B0504020202020204" pitchFamily="34" charset="0"/>
              </a:rPr>
              <a:t>Crowdsourcing, submitting a problem to be solved by a group. </a:t>
            </a:r>
          </a:p>
          <a:p>
            <a:pPr marL="342900" indent="-342900" algn="ctr">
              <a:lnSpc>
                <a:spcPct val="150000"/>
              </a:lnSpc>
              <a:buFont typeface="Arial" panose="020B0604020202020204" pitchFamily="34" charset="0"/>
              <a:buChar char="•"/>
            </a:pPr>
            <a:r>
              <a:rPr lang="en-US" sz="2000" spc="300" dirty="0">
                <a:latin typeface="Arial Nova" panose="020B0504020202020204" pitchFamily="34" charset="0"/>
              </a:rPr>
              <a:t>An approach to manage suppliers better.</a:t>
            </a:r>
          </a:p>
          <a:p>
            <a:pPr marL="342900" indent="-342900" algn="ctr">
              <a:lnSpc>
                <a:spcPct val="150000"/>
              </a:lnSpc>
              <a:buFont typeface="Arial" panose="020B0604020202020204" pitchFamily="34" charset="0"/>
              <a:buChar char="•"/>
            </a:pPr>
            <a:r>
              <a:rPr lang="en-US" sz="2000" spc="300" dirty="0">
                <a:latin typeface="Arial Nova" panose="020B0504020202020204" pitchFamily="34" charset="0"/>
              </a:rPr>
              <a:t>Open sourcing and the open-source methods</a:t>
            </a:r>
            <a:r>
              <a:rPr lang="en-US" sz="2000" spc="300" baseline="30000" dirty="0">
                <a:latin typeface="Arial Nova" panose="020B0504020202020204" pitchFamily="34" charset="0"/>
              </a:rPr>
              <a:t>1</a:t>
            </a:r>
            <a:r>
              <a:rPr lang="en-US" sz="2000" spc="300" dirty="0">
                <a:latin typeface="Arial Nova" panose="020B0504020202020204" pitchFamily="34" charset="0"/>
              </a:rPr>
              <a:t>.</a:t>
            </a:r>
            <a:endParaRPr lang="en-US" sz="2000" spc="300" baseline="30000" dirty="0">
              <a:latin typeface="Arial Nova" panose="020B0504020202020204" pitchFamily="34" charset="0"/>
            </a:endParaRPr>
          </a:p>
        </p:txBody>
      </p:sp>
      <p:sp>
        <p:nvSpPr>
          <p:cNvPr id="24" name="TextBox 23">
            <a:extLst>
              <a:ext uri="{FF2B5EF4-FFF2-40B4-BE49-F238E27FC236}">
                <a16:creationId xmlns:a16="http://schemas.microsoft.com/office/drawing/2014/main" id="{372A3EB2-27D1-4274-8551-BE48B13CD9BA}"/>
              </a:ext>
            </a:extLst>
          </p:cNvPr>
          <p:cNvSpPr txBox="1"/>
          <p:nvPr/>
        </p:nvSpPr>
        <p:spPr>
          <a:xfrm>
            <a:off x="471538" y="9411807"/>
            <a:ext cx="11191461" cy="830997"/>
          </a:xfrm>
          <a:prstGeom prst="rect">
            <a:avLst/>
          </a:prstGeom>
          <a:noFill/>
        </p:spPr>
        <p:txBody>
          <a:bodyPr wrap="square" rtlCol="0">
            <a:spAutoFit/>
          </a:bodyPr>
          <a:lstStyle/>
          <a:p>
            <a:pPr algn="ctr"/>
            <a:r>
              <a:rPr lang="en-US" sz="4800" cap="all" spc="300" dirty="0">
                <a:solidFill>
                  <a:schemeClr val="tx2"/>
                </a:solidFill>
                <a:latin typeface="Arial Nova" panose="020B0504020202020204" pitchFamily="34" charset="0"/>
              </a:rPr>
              <a:t>Open Innovation is not only:</a:t>
            </a:r>
          </a:p>
        </p:txBody>
      </p:sp>
      <p:grpSp>
        <p:nvGrpSpPr>
          <p:cNvPr id="33" name="Group 32">
            <a:extLst>
              <a:ext uri="{FF2B5EF4-FFF2-40B4-BE49-F238E27FC236}">
                <a16:creationId xmlns:a16="http://schemas.microsoft.com/office/drawing/2014/main" id="{9F068ACC-7B4E-4EB0-BD44-A67D18763A71}"/>
              </a:ext>
            </a:extLst>
          </p:cNvPr>
          <p:cNvGrpSpPr/>
          <p:nvPr/>
        </p:nvGrpSpPr>
        <p:grpSpPr>
          <a:xfrm>
            <a:off x="20564609" y="4859425"/>
            <a:ext cx="701053" cy="944049"/>
            <a:chOff x="10816973" y="10812285"/>
            <a:chExt cx="416034" cy="618194"/>
          </a:xfrm>
        </p:grpSpPr>
        <p:sp>
          <p:nvSpPr>
            <p:cNvPr id="34" name="Freeform 594">
              <a:extLst>
                <a:ext uri="{FF2B5EF4-FFF2-40B4-BE49-F238E27FC236}">
                  <a16:creationId xmlns:a16="http://schemas.microsoft.com/office/drawing/2014/main" id="{9E5F12D5-D9B5-4D6B-A543-C4ACBF0C7836}"/>
                </a:ext>
              </a:extLst>
            </p:cNvPr>
            <p:cNvSpPr>
              <a:spLocks noChangeArrowheads="1"/>
            </p:cNvSpPr>
            <p:nvPr/>
          </p:nvSpPr>
          <p:spPr bwMode="auto">
            <a:xfrm>
              <a:off x="10816973" y="10812285"/>
              <a:ext cx="416034" cy="436545"/>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w="28575"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Arial Nova" panose="020B0504020202020204" pitchFamily="34" charset="0"/>
              </a:endParaRPr>
            </a:p>
          </p:txBody>
        </p:sp>
        <p:sp>
          <p:nvSpPr>
            <p:cNvPr id="35" name="Line 595">
              <a:extLst>
                <a:ext uri="{FF2B5EF4-FFF2-40B4-BE49-F238E27FC236}">
                  <a16:creationId xmlns:a16="http://schemas.microsoft.com/office/drawing/2014/main" id="{ECAA45DD-3A8F-4CAE-8440-5A6DA2839739}"/>
                </a:ext>
              </a:extLst>
            </p:cNvPr>
            <p:cNvSpPr>
              <a:spLocks noChangeShapeType="1"/>
            </p:cNvSpPr>
            <p:nvPr/>
          </p:nvSpPr>
          <p:spPr bwMode="auto">
            <a:xfrm flipH="1" flipV="1">
              <a:off x="10951745" y="11046673"/>
              <a:ext cx="35158" cy="205088"/>
            </a:xfrm>
            <a:prstGeom prst="line">
              <a:avLst/>
            </a:prstGeom>
            <a:noFill/>
            <a:ln w="28575"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Arial Nova" panose="020B0504020202020204" pitchFamily="34" charset="0"/>
              </a:endParaRPr>
            </a:p>
          </p:txBody>
        </p:sp>
        <p:sp>
          <p:nvSpPr>
            <p:cNvPr id="36" name="Line 596">
              <a:extLst>
                <a:ext uri="{FF2B5EF4-FFF2-40B4-BE49-F238E27FC236}">
                  <a16:creationId xmlns:a16="http://schemas.microsoft.com/office/drawing/2014/main" id="{7975E0F8-F3F3-4035-AE1C-88BEDC7F94AB}"/>
                </a:ext>
              </a:extLst>
            </p:cNvPr>
            <p:cNvSpPr>
              <a:spLocks noChangeShapeType="1"/>
            </p:cNvSpPr>
            <p:nvPr/>
          </p:nvSpPr>
          <p:spPr bwMode="auto">
            <a:xfrm flipV="1">
              <a:off x="11063078" y="11046673"/>
              <a:ext cx="29298" cy="205088"/>
            </a:xfrm>
            <a:prstGeom prst="line">
              <a:avLst/>
            </a:prstGeom>
            <a:noFill/>
            <a:ln w="28575"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Arial Nova" panose="020B0504020202020204" pitchFamily="34" charset="0"/>
              </a:endParaRPr>
            </a:p>
          </p:txBody>
        </p:sp>
        <p:sp>
          <p:nvSpPr>
            <p:cNvPr id="37" name="Freeform 597">
              <a:extLst>
                <a:ext uri="{FF2B5EF4-FFF2-40B4-BE49-F238E27FC236}">
                  <a16:creationId xmlns:a16="http://schemas.microsoft.com/office/drawing/2014/main" id="{E7EF7A76-6DEB-41F5-8AA1-764FF092E8E0}"/>
                </a:ext>
              </a:extLst>
            </p:cNvPr>
            <p:cNvSpPr>
              <a:spLocks noChangeArrowheads="1"/>
            </p:cNvSpPr>
            <p:nvPr/>
          </p:nvSpPr>
          <p:spPr bwMode="auto">
            <a:xfrm>
              <a:off x="10954676" y="11061322"/>
              <a:ext cx="140631" cy="29298"/>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noFill/>
            <a:ln w="28575"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Arial Nova" panose="020B0504020202020204" pitchFamily="34" charset="0"/>
              </a:endParaRPr>
            </a:p>
          </p:txBody>
        </p:sp>
        <p:sp>
          <p:nvSpPr>
            <p:cNvPr id="38" name="Freeform 598">
              <a:extLst>
                <a:ext uri="{FF2B5EF4-FFF2-40B4-BE49-F238E27FC236}">
                  <a16:creationId xmlns:a16="http://schemas.microsoft.com/office/drawing/2014/main" id="{48D68826-A004-4C2D-AC43-1EC9A0112238}"/>
                </a:ext>
              </a:extLst>
            </p:cNvPr>
            <p:cNvSpPr>
              <a:spLocks noChangeArrowheads="1"/>
            </p:cNvSpPr>
            <p:nvPr/>
          </p:nvSpPr>
          <p:spPr bwMode="auto">
            <a:xfrm>
              <a:off x="10916588" y="11255974"/>
              <a:ext cx="219737" cy="61526"/>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noFill/>
            <a:ln w="28575" cap="flat">
              <a:solidFill>
                <a:schemeClr val="accent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Arial Nova" panose="020B0504020202020204" pitchFamily="34" charset="0"/>
              </a:endParaRPr>
            </a:p>
          </p:txBody>
        </p:sp>
        <p:sp>
          <p:nvSpPr>
            <p:cNvPr id="39" name="Freeform 599">
              <a:extLst>
                <a:ext uri="{FF2B5EF4-FFF2-40B4-BE49-F238E27FC236}">
                  <a16:creationId xmlns:a16="http://schemas.microsoft.com/office/drawing/2014/main" id="{22E6ABAE-AD5F-4B1F-AF44-A243BDBE3B3A}"/>
                </a:ext>
              </a:extLst>
            </p:cNvPr>
            <p:cNvSpPr>
              <a:spLocks noChangeArrowheads="1"/>
            </p:cNvSpPr>
            <p:nvPr/>
          </p:nvSpPr>
          <p:spPr bwMode="auto">
            <a:xfrm>
              <a:off x="10934165" y="11310355"/>
              <a:ext cx="178721" cy="58597"/>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noFill/>
            <a:ln w="28575" cap="flat">
              <a:solidFill>
                <a:schemeClr val="accent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Arial Nova" panose="020B0504020202020204" pitchFamily="34" charset="0"/>
              </a:endParaRPr>
            </a:p>
          </p:txBody>
        </p:sp>
        <p:sp>
          <p:nvSpPr>
            <p:cNvPr id="40" name="Freeform 600">
              <a:extLst>
                <a:ext uri="{FF2B5EF4-FFF2-40B4-BE49-F238E27FC236}">
                  <a16:creationId xmlns:a16="http://schemas.microsoft.com/office/drawing/2014/main" id="{8FFD2CBE-6FAE-4A75-8788-7439256AE489}"/>
                </a:ext>
              </a:extLst>
            </p:cNvPr>
            <p:cNvSpPr>
              <a:spLocks noChangeArrowheads="1"/>
            </p:cNvSpPr>
            <p:nvPr/>
          </p:nvSpPr>
          <p:spPr bwMode="auto">
            <a:xfrm>
              <a:off x="10954676" y="11368952"/>
              <a:ext cx="140631" cy="61527"/>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noFill/>
            <a:ln w="28575" cap="flat">
              <a:solidFill>
                <a:schemeClr val="accent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Arial Nova" panose="020B0504020202020204" pitchFamily="34" charset="0"/>
              </a:endParaRPr>
            </a:p>
          </p:txBody>
        </p:sp>
      </p:grpSp>
      <p:pic>
        <p:nvPicPr>
          <p:cNvPr id="41" name="Graphic 40" descr="Social network">
            <a:extLst>
              <a:ext uri="{FF2B5EF4-FFF2-40B4-BE49-F238E27FC236}">
                <a16:creationId xmlns:a16="http://schemas.microsoft.com/office/drawing/2014/main" id="{663575B3-162F-4B42-80C4-C4BC572542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38718" y="8218821"/>
            <a:ext cx="1681198" cy="1681198"/>
          </a:xfrm>
          <a:prstGeom prst="rect">
            <a:avLst/>
          </a:prstGeom>
        </p:spPr>
      </p:pic>
      <p:sp>
        <p:nvSpPr>
          <p:cNvPr id="42" name="Freeform 5">
            <a:extLst>
              <a:ext uri="{FF2B5EF4-FFF2-40B4-BE49-F238E27FC236}">
                <a16:creationId xmlns:a16="http://schemas.microsoft.com/office/drawing/2014/main" id="{87C1F8A0-6BFA-45AE-966C-DA3ECF1E5B3E}"/>
              </a:ext>
            </a:extLst>
          </p:cNvPr>
          <p:cNvSpPr>
            <a:spLocks noChangeAspect="1" noEditPoints="1"/>
          </p:cNvSpPr>
          <p:nvPr/>
        </p:nvSpPr>
        <p:spPr bwMode="auto">
          <a:xfrm>
            <a:off x="15007515" y="8618421"/>
            <a:ext cx="1507755" cy="1093122"/>
          </a:xfrm>
          <a:custGeom>
            <a:avLst/>
            <a:gdLst>
              <a:gd name="T0" fmla="*/ 720 w 1296"/>
              <a:gd name="T1" fmla="*/ 378 h 936"/>
              <a:gd name="T2" fmla="*/ 720 w 1296"/>
              <a:gd name="T3" fmla="*/ 615 h 936"/>
              <a:gd name="T4" fmla="*/ 576 w 1296"/>
              <a:gd name="T5" fmla="*/ 615 h 936"/>
              <a:gd name="T6" fmla="*/ 576 w 1296"/>
              <a:gd name="T7" fmla="*/ 378 h 936"/>
              <a:gd name="T8" fmla="*/ 576 w 1296"/>
              <a:gd name="T9" fmla="*/ 90 h 936"/>
              <a:gd name="T10" fmla="*/ 0 w 1296"/>
              <a:gd name="T11" fmla="*/ 90 h 936"/>
              <a:gd name="T12" fmla="*/ 0 w 1296"/>
              <a:gd name="T13" fmla="*/ 378 h 936"/>
              <a:gd name="T14" fmla="*/ 0 w 1296"/>
              <a:gd name="T15" fmla="*/ 666 h 936"/>
              <a:gd name="T16" fmla="*/ 270 w 1296"/>
              <a:gd name="T17" fmla="*/ 756 h 936"/>
              <a:gd name="T18" fmla="*/ 270 w 1296"/>
              <a:gd name="T19" fmla="*/ 720 h 936"/>
              <a:gd name="T20" fmla="*/ 36 w 1296"/>
              <a:gd name="T21" fmla="*/ 569 h 936"/>
              <a:gd name="T22" fmla="*/ 540 w 1296"/>
              <a:gd name="T23" fmla="*/ 569 h 936"/>
              <a:gd name="T24" fmla="*/ 360 w 1296"/>
              <a:gd name="T25" fmla="*/ 702 h 936"/>
              <a:gd name="T26" fmla="*/ 648 w 1296"/>
              <a:gd name="T27" fmla="*/ 936 h 936"/>
              <a:gd name="T28" fmla="*/ 936 w 1296"/>
              <a:gd name="T29" fmla="*/ 754 h 936"/>
              <a:gd name="T30" fmla="*/ 1296 w 1296"/>
              <a:gd name="T31" fmla="*/ 666 h 936"/>
              <a:gd name="T32" fmla="*/ 1296 w 1296"/>
              <a:gd name="T33" fmla="*/ 378 h 936"/>
              <a:gd name="T34" fmla="*/ 36 w 1296"/>
              <a:gd name="T35" fmla="*/ 281 h 936"/>
              <a:gd name="T36" fmla="*/ 540 w 1296"/>
              <a:gd name="T37" fmla="*/ 281 h 936"/>
              <a:gd name="T38" fmla="*/ 474 w 1296"/>
              <a:gd name="T39" fmla="*/ 412 h 936"/>
              <a:gd name="T40" fmla="*/ 102 w 1296"/>
              <a:gd name="T41" fmla="*/ 412 h 936"/>
              <a:gd name="T42" fmla="*/ 36 w 1296"/>
              <a:gd name="T43" fmla="*/ 281 h 936"/>
              <a:gd name="T44" fmla="*/ 288 w 1296"/>
              <a:gd name="T45" fmla="*/ 36 h 936"/>
              <a:gd name="T46" fmla="*/ 540 w 1296"/>
              <a:gd name="T47" fmla="*/ 90 h 936"/>
              <a:gd name="T48" fmla="*/ 474 w 1296"/>
              <a:gd name="T49" fmla="*/ 268 h 936"/>
              <a:gd name="T50" fmla="*/ 102 w 1296"/>
              <a:gd name="T51" fmla="*/ 268 h 936"/>
              <a:gd name="T52" fmla="*/ 36 w 1296"/>
              <a:gd name="T53" fmla="*/ 137 h 936"/>
              <a:gd name="T54" fmla="*/ 306 w 1296"/>
              <a:gd name="T55" fmla="*/ 162 h 936"/>
              <a:gd name="T56" fmla="*/ 102 w 1296"/>
              <a:gd name="T57" fmla="*/ 124 h 936"/>
              <a:gd name="T58" fmla="*/ 102 w 1296"/>
              <a:gd name="T59" fmla="*/ 57 h 936"/>
              <a:gd name="T60" fmla="*/ 288 w 1296"/>
              <a:gd name="T61" fmla="*/ 576 h 936"/>
              <a:gd name="T62" fmla="*/ 36 w 1296"/>
              <a:gd name="T63" fmla="*/ 522 h 936"/>
              <a:gd name="T64" fmla="*/ 288 w 1296"/>
              <a:gd name="T65" fmla="*/ 468 h 936"/>
              <a:gd name="T66" fmla="*/ 540 w 1296"/>
              <a:gd name="T67" fmla="*/ 522 h 936"/>
              <a:gd name="T68" fmla="*/ 822 w 1296"/>
              <a:gd name="T69" fmla="*/ 345 h 936"/>
              <a:gd name="T70" fmla="*/ 1194 w 1296"/>
              <a:gd name="T71" fmla="*/ 345 h 936"/>
              <a:gd name="T72" fmla="*/ 1260 w 1296"/>
              <a:gd name="T73" fmla="*/ 522 h 936"/>
              <a:gd name="T74" fmla="*/ 1008 w 1296"/>
              <a:gd name="T75" fmla="*/ 576 h 936"/>
              <a:gd name="T76" fmla="*/ 756 w 1296"/>
              <a:gd name="T77" fmla="*/ 522 h 936"/>
              <a:gd name="T78" fmla="*/ 1008 w 1296"/>
              <a:gd name="T79" fmla="*/ 468 h 936"/>
              <a:gd name="T80" fmla="*/ 1008 w 1296"/>
              <a:gd name="T81" fmla="*/ 432 h 936"/>
              <a:gd name="T82" fmla="*/ 756 w 1296"/>
              <a:gd name="T83" fmla="*/ 378 h 936"/>
              <a:gd name="T84" fmla="*/ 834 w 1296"/>
              <a:gd name="T85" fmla="*/ 880 h 936"/>
              <a:gd name="T86" fmla="*/ 462 w 1296"/>
              <a:gd name="T87" fmla="*/ 880 h 936"/>
              <a:gd name="T88" fmla="*/ 396 w 1296"/>
              <a:gd name="T89" fmla="*/ 749 h 936"/>
              <a:gd name="T90" fmla="*/ 666 w 1296"/>
              <a:gd name="T91" fmla="*/ 774 h 936"/>
              <a:gd name="T92" fmla="*/ 462 w 1296"/>
              <a:gd name="T93" fmla="*/ 736 h 936"/>
              <a:gd name="T94" fmla="*/ 462 w 1296"/>
              <a:gd name="T95" fmla="*/ 669 h 936"/>
              <a:gd name="T96" fmla="*/ 834 w 1296"/>
              <a:gd name="T97" fmla="*/ 669 h 936"/>
              <a:gd name="T98" fmla="*/ 900 w 1296"/>
              <a:gd name="T99" fmla="*/ 846 h 936"/>
              <a:gd name="T100" fmla="*/ 1008 w 1296"/>
              <a:gd name="T101" fmla="*/ 720 h 936"/>
              <a:gd name="T102" fmla="*/ 936 w 1296"/>
              <a:gd name="T103" fmla="*/ 702 h 936"/>
              <a:gd name="T104" fmla="*/ 756 w 1296"/>
              <a:gd name="T105" fmla="*/ 569 h 936"/>
              <a:gd name="T106" fmla="*/ 1260 w 1296"/>
              <a:gd name="T107" fmla="*/ 569 h 936"/>
              <a:gd name="T108" fmla="*/ 1008 w 1296"/>
              <a:gd name="T109" fmla="*/ 72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6" h="936">
                <a:moveTo>
                  <a:pt x="1008" y="288"/>
                </a:moveTo>
                <a:cubicBezTo>
                  <a:pt x="869" y="288"/>
                  <a:pt x="720" y="317"/>
                  <a:pt x="720" y="378"/>
                </a:cubicBezTo>
                <a:cubicBezTo>
                  <a:pt x="720" y="522"/>
                  <a:pt x="720" y="522"/>
                  <a:pt x="720" y="522"/>
                </a:cubicBezTo>
                <a:cubicBezTo>
                  <a:pt x="720" y="615"/>
                  <a:pt x="720" y="615"/>
                  <a:pt x="720" y="615"/>
                </a:cubicBezTo>
                <a:cubicBezTo>
                  <a:pt x="696" y="613"/>
                  <a:pt x="672" y="612"/>
                  <a:pt x="648" y="612"/>
                </a:cubicBezTo>
                <a:cubicBezTo>
                  <a:pt x="624" y="612"/>
                  <a:pt x="600" y="613"/>
                  <a:pt x="576" y="615"/>
                </a:cubicBezTo>
                <a:cubicBezTo>
                  <a:pt x="576" y="522"/>
                  <a:pt x="576" y="522"/>
                  <a:pt x="576" y="522"/>
                </a:cubicBezTo>
                <a:cubicBezTo>
                  <a:pt x="576" y="378"/>
                  <a:pt x="576" y="378"/>
                  <a:pt x="576" y="378"/>
                </a:cubicBezTo>
                <a:cubicBezTo>
                  <a:pt x="576" y="234"/>
                  <a:pt x="576" y="234"/>
                  <a:pt x="576" y="234"/>
                </a:cubicBezTo>
                <a:cubicBezTo>
                  <a:pt x="576" y="90"/>
                  <a:pt x="576" y="90"/>
                  <a:pt x="576" y="90"/>
                </a:cubicBezTo>
                <a:cubicBezTo>
                  <a:pt x="576" y="29"/>
                  <a:pt x="427" y="0"/>
                  <a:pt x="288" y="0"/>
                </a:cubicBezTo>
                <a:cubicBezTo>
                  <a:pt x="149" y="0"/>
                  <a:pt x="0" y="29"/>
                  <a:pt x="0" y="90"/>
                </a:cubicBezTo>
                <a:cubicBezTo>
                  <a:pt x="0" y="234"/>
                  <a:pt x="0" y="234"/>
                  <a:pt x="0" y="234"/>
                </a:cubicBezTo>
                <a:cubicBezTo>
                  <a:pt x="0" y="378"/>
                  <a:pt x="0" y="378"/>
                  <a:pt x="0" y="378"/>
                </a:cubicBezTo>
                <a:cubicBezTo>
                  <a:pt x="0" y="522"/>
                  <a:pt x="0" y="522"/>
                  <a:pt x="0" y="522"/>
                </a:cubicBezTo>
                <a:cubicBezTo>
                  <a:pt x="0" y="666"/>
                  <a:pt x="0" y="666"/>
                  <a:pt x="0" y="666"/>
                </a:cubicBezTo>
                <a:cubicBezTo>
                  <a:pt x="0" y="734"/>
                  <a:pt x="169" y="754"/>
                  <a:pt x="270" y="756"/>
                </a:cubicBezTo>
                <a:cubicBezTo>
                  <a:pt x="270" y="756"/>
                  <a:pt x="270" y="756"/>
                  <a:pt x="270" y="756"/>
                </a:cubicBezTo>
                <a:cubicBezTo>
                  <a:pt x="280" y="756"/>
                  <a:pt x="288" y="748"/>
                  <a:pt x="288" y="739"/>
                </a:cubicBezTo>
                <a:cubicBezTo>
                  <a:pt x="288" y="729"/>
                  <a:pt x="280" y="720"/>
                  <a:pt x="270" y="720"/>
                </a:cubicBezTo>
                <a:cubicBezTo>
                  <a:pt x="108" y="717"/>
                  <a:pt x="36" y="680"/>
                  <a:pt x="36" y="666"/>
                </a:cubicBezTo>
                <a:cubicBezTo>
                  <a:pt x="36" y="569"/>
                  <a:pt x="36" y="569"/>
                  <a:pt x="36" y="569"/>
                </a:cubicBezTo>
                <a:cubicBezTo>
                  <a:pt x="89" y="599"/>
                  <a:pt x="191" y="612"/>
                  <a:pt x="288" y="612"/>
                </a:cubicBezTo>
                <a:cubicBezTo>
                  <a:pt x="385" y="612"/>
                  <a:pt x="487" y="599"/>
                  <a:pt x="540" y="569"/>
                </a:cubicBezTo>
                <a:cubicBezTo>
                  <a:pt x="540" y="618"/>
                  <a:pt x="540" y="618"/>
                  <a:pt x="540" y="618"/>
                </a:cubicBezTo>
                <a:cubicBezTo>
                  <a:pt x="441" y="629"/>
                  <a:pt x="360" y="657"/>
                  <a:pt x="360" y="702"/>
                </a:cubicBezTo>
                <a:cubicBezTo>
                  <a:pt x="360" y="846"/>
                  <a:pt x="360" y="846"/>
                  <a:pt x="360" y="846"/>
                </a:cubicBezTo>
                <a:cubicBezTo>
                  <a:pt x="360" y="908"/>
                  <a:pt x="509" y="936"/>
                  <a:pt x="648" y="936"/>
                </a:cubicBezTo>
                <a:cubicBezTo>
                  <a:pt x="787" y="936"/>
                  <a:pt x="936" y="908"/>
                  <a:pt x="936" y="846"/>
                </a:cubicBezTo>
                <a:cubicBezTo>
                  <a:pt x="936" y="754"/>
                  <a:pt x="936" y="754"/>
                  <a:pt x="936" y="754"/>
                </a:cubicBezTo>
                <a:cubicBezTo>
                  <a:pt x="959" y="756"/>
                  <a:pt x="984" y="756"/>
                  <a:pt x="1008" y="756"/>
                </a:cubicBezTo>
                <a:cubicBezTo>
                  <a:pt x="1147" y="756"/>
                  <a:pt x="1296" y="728"/>
                  <a:pt x="1296" y="666"/>
                </a:cubicBezTo>
                <a:cubicBezTo>
                  <a:pt x="1296" y="522"/>
                  <a:pt x="1296" y="522"/>
                  <a:pt x="1296" y="522"/>
                </a:cubicBezTo>
                <a:cubicBezTo>
                  <a:pt x="1296" y="378"/>
                  <a:pt x="1296" y="378"/>
                  <a:pt x="1296" y="378"/>
                </a:cubicBezTo>
                <a:cubicBezTo>
                  <a:pt x="1296" y="317"/>
                  <a:pt x="1147" y="288"/>
                  <a:pt x="1008" y="288"/>
                </a:cubicBezTo>
                <a:close/>
                <a:moveTo>
                  <a:pt x="36" y="281"/>
                </a:moveTo>
                <a:cubicBezTo>
                  <a:pt x="89" y="311"/>
                  <a:pt x="191" y="324"/>
                  <a:pt x="288" y="324"/>
                </a:cubicBezTo>
                <a:cubicBezTo>
                  <a:pt x="385" y="324"/>
                  <a:pt x="487" y="311"/>
                  <a:pt x="540" y="281"/>
                </a:cubicBezTo>
                <a:cubicBezTo>
                  <a:pt x="540" y="378"/>
                  <a:pt x="540" y="378"/>
                  <a:pt x="540" y="378"/>
                </a:cubicBezTo>
                <a:cubicBezTo>
                  <a:pt x="540" y="382"/>
                  <a:pt x="529" y="397"/>
                  <a:pt x="474" y="412"/>
                </a:cubicBezTo>
                <a:cubicBezTo>
                  <a:pt x="425" y="425"/>
                  <a:pt x="358" y="432"/>
                  <a:pt x="288" y="432"/>
                </a:cubicBezTo>
                <a:cubicBezTo>
                  <a:pt x="217" y="432"/>
                  <a:pt x="151" y="425"/>
                  <a:pt x="102" y="412"/>
                </a:cubicBezTo>
                <a:cubicBezTo>
                  <a:pt x="47" y="397"/>
                  <a:pt x="36" y="382"/>
                  <a:pt x="36" y="378"/>
                </a:cubicBezTo>
                <a:lnTo>
                  <a:pt x="36" y="281"/>
                </a:lnTo>
                <a:close/>
                <a:moveTo>
                  <a:pt x="102" y="57"/>
                </a:moveTo>
                <a:cubicBezTo>
                  <a:pt x="151" y="44"/>
                  <a:pt x="217" y="36"/>
                  <a:pt x="288" y="36"/>
                </a:cubicBezTo>
                <a:cubicBezTo>
                  <a:pt x="358" y="36"/>
                  <a:pt x="425" y="44"/>
                  <a:pt x="474" y="57"/>
                </a:cubicBezTo>
                <a:cubicBezTo>
                  <a:pt x="529" y="71"/>
                  <a:pt x="540" y="87"/>
                  <a:pt x="540" y="90"/>
                </a:cubicBezTo>
                <a:cubicBezTo>
                  <a:pt x="540" y="234"/>
                  <a:pt x="540" y="234"/>
                  <a:pt x="540" y="234"/>
                </a:cubicBezTo>
                <a:cubicBezTo>
                  <a:pt x="540" y="238"/>
                  <a:pt x="529" y="253"/>
                  <a:pt x="474" y="268"/>
                </a:cubicBezTo>
                <a:cubicBezTo>
                  <a:pt x="425" y="281"/>
                  <a:pt x="358" y="288"/>
                  <a:pt x="288" y="288"/>
                </a:cubicBezTo>
                <a:cubicBezTo>
                  <a:pt x="217" y="288"/>
                  <a:pt x="151" y="281"/>
                  <a:pt x="102" y="268"/>
                </a:cubicBezTo>
                <a:cubicBezTo>
                  <a:pt x="47" y="253"/>
                  <a:pt x="36" y="238"/>
                  <a:pt x="36" y="234"/>
                </a:cubicBezTo>
                <a:cubicBezTo>
                  <a:pt x="36" y="137"/>
                  <a:pt x="36" y="137"/>
                  <a:pt x="36" y="137"/>
                </a:cubicBezTo>
                <a:cubicBezTo>
                  <a:pt x="89" y="167"/>
                  <a:pt x="191" y="180"/>
                  <a:pt x="288" y="180"/>
                </a:cubicBezTo>
                <a:cubicBezTo>
                  <a:pt x="298" y="180"/>
                  <a:pt x="306" y="172"/>
                  <a:pt x="306" y="162"/>
                </a:cubicBezTo>
                <a:cubicBezTo>
                  <a:pt x="306" y="152"/>
                  <a:pt x="298" y="144"/>
                  <a:pt x="288" y="144"/>
                </a:cubicBezTo>
                <a:cubicBezTo>
                  <a:pt x="217" y="144"/>
                  <a:pt x="151" y="137"/>
                  <a:pt x="102" y="124"/>
                </a:cubicBezTo>
                <a:cubicBezTo>
                  <a:pt x="47" y="109"/>
                  <a:pt x="36" y="94"/>
                  <a:pt x="36" y="90"/>
                </a:cubicBezTo>
                <a:cubicBezTo>
                  <a:pt x="36" y="87"/>
                  <a:pt x="47" y="71"/>
                  <a:pt x="102" y="57"/>
                </a:cubicBezTo>
                <a:close/>
                <a:moveTo>
                  <a:pt x="474" y="556"/>
                </a:moveTo>
                <a:cubicBezTo>
                  <a:pt x="425" y="569"/>
                  <a:pt x="358" y="576"/>
                  <a:pt x="288" y="576"/>
                </a:cubicBezTo>
                <a:cubicBezTo>
                  <a:pt x="217" y="576"/>
                  <a:pt x="151" y="569"/>
                  <a:pt x="102" y="556"/>
                </a:cubicBezTo>
                <a:cubicBezTo>
                  <a:pt x="47" y="541"/>
                  <a:pt x="36" y="526"/>
                  <a:pt x="36" y="522"/>
                </a:cubicBezTo>
                <a:cubicBezTo>
                  <a:pt x="36" y="425"/>
                  <a:pt x="36" y="425"/>
                  <a:pt x="36" y="425"/>
                </a:cubicBezTo>
                <a:cubicBezTo>
                  <a:pt x="89" y="455"/>
                  <a:pt x="191" y="468"/>
                  <a:pt x="288" y="468"/>
                </a:cubicBezTo>
                <a:cubicBezTo>
                  <a:pt x="385" y="468"/>
                  <a:pt x="487" y="455"/>
                  <a:pt x="540" y="425"/>
                </a:cubicBezTo>
                <a:cubicBezTo>
                  <a:pt x="540" y="522"/>
                  <a:pt x="540" y="522"/>
                  <a:pt x="540" y="522"/>
                </a:cubicBezTo>
                <a:cubicBezTo>
                  <a:pt x="540" y="526"/>
                  <a:pt x="529" y="541"/>
                  <a:pt x="474" y="556"/>
                </a:cubicBezTo>
                <a:close/>
                <a:moveTo>
                  <a:pt x="822" y="345"/>
                </a:moveTo>
                <a:cubicBezTo>
                  <a:pt x="871" y="332"/>
                  <a:pt x="937" y="324"/>
                  <a:pt x="1008" y="324"/>
                </a:cubicBezTo>
                <a:cubicBezTo>
                  <a:pt x="1078" y="324"/>
                  <a:pt x="1145" y="332"/>
                  <a:pt x="1194" y="345"/>
                </a:cubicBezTo>
                <a:cubicBezTo>
                  <a:pt x="1249" y="359"/>
                  <a:pt x="1260" y="375"/>
                  <a:pt x="1260" y="378"/>
                </a:cubicBezTo>
                <a:cubicBezTo>
                  <a:pt x="1260" y="522"/>
                  <a:pt x="1260" y="522"/>
                  <a:pt x="1260" y="522"/>
                </a:cubicBezTo>
                <a:cubicBezTo>
                  <a:pt x="1260" y="526"/>
                  <a:pt x="1249" y="541"/>
                  <a:pt x="1194" y="556"/>
                </a:cubicBezTo>
                <a:cubicBezTo>
                  <a:pt x="1145" y="569"/>
                  <a:pt x="1078" y="576"/>
                  <a:pt x="1008" y="576"/>
                </a:cubicBezTo>
                <a:cubicBezTo>
                  <a:pt x="937" y="576"/>
                  <a:pt x="871" y="569"/>
                  <a:pt x="822" y="556"/>
                </a:cubicBezTo>
                <a:cubicBezTo>
                  <a:pt x="767" y="541"/>
                  <a:pt x="756" y="526"/>
                  <a:pt x="756" y="522"/>
                </a:cubicBezTo>
                <a:cubicBezTo>
                  <a:pt x="756" y="425"/>
                  <a:pt x="756" y="425"/>
                  <a:pt x="756" y="425"/>
                </a:cubicBezTo>
                <a:cubicBezTo>
                  <a:pt x="809" y="455"/>
                  <a:pt x="911" y="468"/>
                  <a:pt x="1008" y="468"/>
                </a:cubicBezTo>
                <a:cubicBezTo>
                  <a:pt x="1018" y="468"/>
                  <a:pt x="1026" y="460"/>
                  <a:pt x="1026" y="450"/>
                </a:cubicBezTo>
                <a:cubicBezTo>
                  <a:pt x="1026" y="440"/>
                  <a:pt x="1018" y="432"/>
                  <a:pt x="1008" y="432"/>
                </a:cubicBezTo>
                <a:cubicBezTo>
                  <a:pt x="937" y="432"/>
                  <a:pt x="871" y="425"/>
                  <a:pt x="822" y="412"/>
                </a:cubicBezTo>
                <a:cubicBezTo>
                  <a:pt x="767" y="397"/>
                  <a:pt x="756" y="382"/>
                  <a:pt x="756" y="378"/>
                </a:cubicBezTo>
                <a:cubicBezTo>
                  <a:pt x="756" y="375"/>
                  <a:pt x="767" y="359"/>
                  <a:pt x="822" y="345"/>
                </a:cubicBezTo>
                <a:close/>
                <a:moveTo>
                  <a:pt x="834" y="880"/>
                </a:moveTo>
                <a:cubicBezTo>
                  <a:pt x="785" y="893"/>
                  <a:pt x="718" y="900"/>
                  <a:pt x="648" y="900"/>
                </a:cubicBezTo>
                <a:cubicBezTo>
                  <a:pt x="577" y="900"/>
                  <a:pt x="511" y="893"/>
                  <a:pt x="462" y="880"/>
                </a:cubicBezTo>
                <a:cubicBezTo>
                  <a:pt x="407" y="865"/>
                  <a:pt x="396" y="850"/>
                  <a:pt x="396" y="846"/>
                </a:cubicBezTo>
                <a:cubicBezTo>
                  <a:pt x="396" y="749"/>
                  <a:pt x="396" y="749"/>
                  <a:pt x="396" y="749"/>
                </a:cubicBezTo>
                <a:cubicBezTo>
                  <a:pt x="449" y="779"/>
                  <a:pt x="551" y="792"/>
                  <a:pt x="648" y="792"/>
                </a:cubicBezTo>
                <a:cubicBezTo>
                  <a:pt x="658" y="792"/>
                  <a:pt x="666" y="784"/>
                  <a:pt x="666" y="774"/>
                </a:cubicBezTo>
                <a:cubicBezTo>
                  <a:pt x="666" y="764"/>
                  <a:pt x="658" y="756"/>
                  <a:pt x="648" y="756"/>
                </a:cubicBezTo>
                <a:cubicBezTo>
                  <a:pt x="577" y="756"/>
                  <a:pt x="511" y="749"/>
                  <a:pt x="462" y="736"/>
                </a:cubicBezTo>
                <a:cubicBezTo>
                  <a:pt x="407" y="721"/>
                  <a:pt x="396" y="706"/>
                  <a:pt x="396" y="702"/>
                </a:cubicBezTo>
                <a:cubicBezTo>
                  <a:pt x="396" y="699"/>
                  <a:pt x="407" y="683"/>
                  <a:pt x="462" y="669"/>
                </a:cubicBezTo>
                <a:cubicBezTo>
                  <a:pt x="511" y="656"/>
                  <a:pt x="577" y="648"/>
                  <a:pt x="648" y="648"/>
                </a:cubicBezTo>
                <a:cubicBezTo>
                  <a:pt x="718" y="648"/>
                  <a:pt x="785" y="656"/>
                  <a:pt x="834" y="669"/>
                </a:cubicBezTo>
                <a:cubicBezTo>
                  <a:pt x="889" y="683"/>
                  <a:pt x="900" y="699"/>
                  <a:pt x="900" y="702"/>
                </a:cubicBezTo>
                <a:cubicBezTo>
                  <a:pt x="900" y="846"/>
                  <a:pt x="900" y="846"/>
                  <a:pt x="900" y="846"/>
                </a:cubicBezTo>
                <a:cubicBezTo>
                  <a:pt x="900" y="850"/>
                  <a:pt x="889" y="865"/>
                  <a:pt x="834" y="880"/>
                </a:cubicBezTo>
                <a:close/>
                <a:moveTo>
                  <a:pt x="1008" y="720"/>
                </a:moveTo>
                <a:cubicBezTo>
                  <a:pt x="984" y="720"/>
                  <a:pt x="959" y="719"/>
                  <a:pt x="936" y="718"/>
                </a:cubicBezTo>
                <a:cubicBezTo>
                  <a:pt x="936" y="702"/>
                  <a:pt x="936" y="702"/>
                  <a:pt x="936" y="702"/>
                </a:cubicBezTo>
                <a:cubicBezTo>
                  <a:pt x="936" y="657"/>
                  <a:pt x="854" y="629"/>
                  <a:pt x="756" y="618"/>
                </a:cubicBezTo>
                <a:cubicBezTo>
                  <a:pt x="756" y="569"/>
                  <a:pt x="756" y="569"/>
                  <a:pt x="756" y="569"/>
                </a:cubicBezTo>
                <a:cubicBezTo>
                  <a:pt x="809" y="599"/>
                  <a:pt x="911" y="612"/>
                  <a:pt x="1008" y="612"/>
                </a:cubicBezTo>
                <a:cubicBezTo>
                  <a:pt x="1105" y="612"/>
                  <a:pt x="1207" y="599"/>
                  <a:pt x="1260" y="569"/>
                </a:cubicBezTo>
                <a:cubicBezTo>
                  <a:pt x="1260" y="666"/>
                  <a:pt x="1260" y="666"/>
                  <a:pt x="1260" y="666"/>
                </a:cubicBezTo>
                <a:cubicBezTo>
                  <a:pt x="1260" y="679"/>
                  <a:pt x="1184" y="720"/>
                  <a:pt x="1008" y="720"/>
                </a:cubicBezTo>
                <a:close/>
              </a:path>
            </a:pathLst>
          </a:custGeom>
          <a:no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latin typeface="Arial Nova" panose="020B0504020202020204" pitchFamily="34" charset="0"/>
            </a:endParaRPr>
          </a:p>
        </p:txBody>
      </p:sp>
      <p:sp>
        <p:nvSpPr>
          <p:cNvPr id="46" name="Shape 2591">
            <a:extLst>
              <a:ext uri="{FF2B5EF4-FFF2-40B4-BE49-F238E27FC236}">
                <a16:creationId xmlns:a16="http://schemas.microsoft.com/office/drawing/2014/main" id="{5F50F452-C402-437B-8819-5E3F2A95A3C4}"/>
              </a:ext>
            </a:extLst>
          </p:cNvPr>
          <p:cNvSpPr/>
          <p:nvPr/>
        </p:nvSpPr>
        <p:spPr>
          <a:xfrm>
            <a:off x="15237930" y="4866816"/>
            <a:ext cx="108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noFill/>
          <a:ln w="19050">
            <a:solidFill>
              <a:schemeClr val="accent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Arial Nova" panose="020B0504020202020204" pitchFamily="34" charset="0"/>
            </a:endParaRPr>
          </a:p>
        </p:txBody>
      </p:sp>
      <p:sp>
        <p:nvSpPr>
          <p:cNvPr id="25" name="TextBox 24">
            <a:extLst>
              <a:ext uri="{FF2B5EF4-FFF2-40B4-BE49-F238E27FC236}">
                <a16:creationId xmlns:a16="http://schemas.microsoft.com/office/drawing/2014/main" id="{CBBFA325-ABEF-4CCD-93C8-17579C4DAA16}"/>
              </a:ext>
            </a:extLst>
          </p:cNvPr>
          <p:cNvSpPr txBox="1"/>
          <p:nvPr/>
        </p:nvSpPr>
        <p:spPr>
          <a:xfrm>
            <a:off x="1637802" y="13082054"/>
            <a:ext cx="5748625" cy="369332"/>
          </a:xfrm>
          <a:prstGeom prst="rect">
            <a:avLst/>
          </a:prstGeom>
          <a:noFill/>
        </p:spPr>
        <p:txBody>
          <a:bodyPr wrap="none" rtlCol="0">
            <a:spAutoFit/>
          </a:bodyPr>
          <a:lstStyle/>
          <a:p>
            <a:r>
              <a:rPr lang="de-DE" sz="1600" baseline="30000" dirty="0">
                <a:latin typeface="Arial Nova" panose="020B0504020202020204" pitchFamily="34" charset="0"/>
              </a:rPr>
              <a:t>1</a:t>
            </a:r>
            <a:r>
              <a:rPr lang="de-DE" sz="1600" dirty="0">
                <a:latin typeface="Arial Nova" panose="020B0504020202020204" pitchFamily="34" charset="0"/>
              </a:rPr>
              <a:t>Chesbrough (2017)  |  </a:t>
            </a:r>
            <a:r>
              <a:rPr lang="de-DE" sz="1600" baseline="30000" dirty="0">
                <a:latin typeface="Arial Nova" panose="020B0504020202020204" pitchFamily="34" charset="0"/>
              </a:rPr>
              <a:t>2</a:t>
            </a:r>
            <a:r>
              <a:rPr lang="de-DE" sz="1600" dirty="0">
                <a:latin typeface="Arial Nova" panose="020B0504020202020204" pitchFamily="34" charset="0"/>
              </a:rPr>
              <a:t>(Rohrbeck, 2009)  |  </a:t>
            </a:r>
            <a:r>
              <a:rPr lang="de-DE" sz="1600" baseline="30000" dirty="0">
                <a:latin typeface="Arial Nova" panose="020B0504020202020204" pitchFamily="34" charset="0"/>
              </a:rPr>
              <a:t>3</a:t>
            </a:r>
            <a:r>
              <a:rPr lang="de-DE" sz="1600" dirty="0">
                <a:latin typeface="Arial Nova" panose="020B0504020202020204" pitchFamily="34" charset="0"/>
              </a:rPr>
              <a:t>(Du, et al, 2014</a:t>
            </a:r>
            <a:r>
              <a:rPr lang="de-DE" sz="1800" dirty="0">
                <a:latin typeface="Arial Nova" panose="020B0504020202020204" pitchFamily="34" charset="0"/>
              </a:rPr>
              <a:t>)</a:t>
            </a:r>
          </a:p>
        </p:txBody>
      </p:sp>
      <p:pic>
        <p:nvPicPr>
          <p:cNvPr id="26" name="Picture 25">
            <a:extLst>
              <a:ext uri="{FF2B5EF4-FFF2-40B4-BE49-F238E27FC236}">
                <a16:creationId xmlns:a16="http://schemas.microsoft.com/office/drawing/2014/main" id="{39999493-B511-4ADF-99EC-D9EB8D25A5F9}"/>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020783" y="12379324"/>
            <a:ext cx="3716981" cy="662400"/>
          </a:xfrm>
          <a:prstGeom prst="rect">
            <a:avLst/>
          </a:prstGeom>
        </p:spPr>
      </p:pic>
      <p:pic>
        <p:nvPicPr>
          <p:cNvPr id="6" name="Picture Placeholder 5">
            <a:extLst>
              <a:ext uri="{FF2B5EF4-FFF2-40B4-BE49-F238E27FC236}">
                <a16:creationId xmlns:a16="http://schemas.microsoft.com/office/drawing/2014/main" id="{495BAE41-8D27-4688-B318-A3AA380C719E}"/>
              </a:ext>
            </a:extLst>
          </p:cNvPr>
          <p:cNvPicPr>
            <a:picLocks noGrp="1" noChangeAspect="1"/>
          </p:cNvPicPr>
          <p:nvPr>
            <p:ph type="pic" sz="quarter" idx="17"/>
          </p:nvPr>
        </p:nvPicPr>
        <p:blipFill>
          <a:blip r:embed="rId5" cstate="email">
            <a:extLst>
              <a:ext uri="{28A0092B-C50C-407E-A947-70E740481C1C}">
                <a14:useLocalDpi xmlns:a14="http://schemas.microsoft.com/office/drawing/2010/main" val="0"/>
              </a:ext>
            </a:extLst>
          </a:blip>
          <a:srcRect t="7823" b="7823"/>
          <a:stretch>
            <a:fillRect/>
          </a:stretch>
        </p:blipFill>
        <p:spPr>
          <a:xfrm>
            <a:off x="9689" y="0"/>
            <a:ext cx="12188824" cy="6858000"/>
          </a:xfrm>
        </p:spPr>
      </p:pic>
      <p:sp>
        <p:nvSpPr>
          <p:cNvPr id="30" name="Rectangle 29">
            <a:extLst>
              <a:ext uri="{FF2B5EF4-FFF2-40B4-BE49-F238E27FC236}">
                <a16:creationId xmlns:a16="http://schemas.microsoft.com/office/drawing/2014/main" id="{EF2E0644-7399-44B4-8684-693D655BF778}"/>
              </a:ext>
            </a:extLst>
          </p:cNvPr>
          <p:cNvSpPr/>
          <p:nvPr/>
        </p:nvSpPr>
        <p:spPr>
          <a:xfrm>
            <a:off x="23836522" y="0"/>
            <a:ext cx="586847" cy="66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750192E-97E5-E74A-A581-C81E753E1962}"/>
              </a:ext>
            </a:extLst>
          </p:cNvPr>
          <p:cNvSpPr/>
          <p:nvPr/>
        </p:nvSpPr>
        <p:spPr>
          <a:xfrm>
            <a:off x="-36031" y="7282669"/>
            <a:ext cx="12188825" cy="1685333"/>
          </a:xfrm>
          <a:prstGeom prst="rect">
            <a:avLst/>
          </a:prstGeom>
        </p:spPr>
        <p:txBody>
          <a:bodyPr>
            <a:spAutoFit/>
          </a:bodyPr>
          <a:lstStyle/>
          <a:p>
            <a:pPr algn="ctr">
              <a:lnSpc>
                <a:spcPct val="150000"/>
              </a:lnSpc>
            </a:pPr>
            <a:r>
              <a:rPr lang="en-US" sz="2400" b="1" spc="300" dirty="0">
                <a:solidFill>
                  <a:srgbClr val="002060"/>
                </a:solidFill>
                <a:latin typeface="Arial Nova" panose="020B0504020202020204" pitchFamily="34" charset="0"/>
                <a:ea typeface="Montserrat Light" charset="0"/>
                <a:cs typeface="Montserrat Light" charset="0"/>
              </a:rPr>
              <a:t>“Digitalization IS the approach to lower the LCoE of renewables. </a:t>
            </a:r>
          </a:p>
          <a:p>
            <a:pPr algn="ctr">
              <a:lnSpc>
                <a:spcPct val="150000"/>
              </a:lnSpc>
            </a:pPr>
            <a:r>
              <a:rPr lang="en-US" sz="2400" b="1" spc="300" dirty="0">
                <a:solidFill>
                  <a:srgbClr val="002060"/>
                </a:solidFill>
                <a:latin typeface="Arial Nova" panose="020B0504020202020204" pitchFamily="34" charset="0"/>
                <a:ea typeface="Montserrat Light" charset="0"/>
                <a:cs typeface="Montserrat Light" charset="0"/>
              </a:rPr>
              <a:t>To me, Open Innovation and Digitalization goes hand in hand.”</a:t>
            </a:r>
          </a:p>
          <a:p>
            <a:pPr algn="ctr">
              <a:lnSpc>
                <a:spcPct val="150000"/>
              </a:lnSpc>
            </a:pPr>
            <a:r>
              <a:rPr lang="en-US" sz="2400" spc="300" dirty="0">
                <a:solidFill>
                  <a:srgbClr val="005C05"/>
                </a:solidFill>
                <a:latin typeface="Arial Nova" panose="020B0504020202020204" pitchFamily="34" charset="0"/>
                <a:ea typeface="Montserrat Light" charset="0"/>
                <a:cs typeface="Montserrat Light" charset="0"/>
              </a:rPr>
              <a:t>                                               </a:t>
            </a:r>
            <a:r>
              <a:rPr lang="en-US" sz="1800" i="1" spc="300" dirty="0">
                <a:solidFill>
                  <a:srgbClr val="002060"/>
                </a:solidFill>
                <a:latin typeface="Arial Nova" panose="020B0504020202020204" pitchFamily="34" charset="0"/>
                <a:ea typeface="Montserrat Light" charset="0"/>
                <a:cs typeface="Montserrat Light" charset="0"/>
              </a:rPr>
              <a:t>Daniel Luecht, Chief Digital Officer, SGRE</a:t>
            </a:r>
            <a:endParaRPr lang="en-US" sz="2400" i="1" spc="300" dirty="0">
              <a:solidFill>
                <a:srgbClr val="002060"/>
              </a:solidFill>
              <a:latin typeface="Arial Nova" panose="020B0504020202020204" pitchFamily="34" charset="0"/>
              <a:ea typeface="Montserrat Light" charset="0"/>
              <a:cs typeface="Montserrat Light" charset="0"/>
            </a:endParaRPr>
          </a:p>
        </p:txBody>
      </p:sp>
    </p:spTree>
    <p:extLst>
      <p:ext uri="{BB962C8B-B14F-4D97-AF65-F5344CB8AC3E}">
        <p14:creationId xmlns:p14="http://schemas.microsoft.com/office/powerpoint/2010/main" val="306637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1935212" y="7133111"/>
            <a:ext cx="1387808" cy="13876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8" tIns="91409" rIns="182818" bIns="91409" rtlCol="0" anchor="ctr"/>
          <a:lstStyle/>
          <a:p>
            <a:pPr algn="ctr"/>
            <a:endParaRPr lang="id-ID" sz="3200">
              <a:latin typeface="Arial Nova" panose="020B0504020202020204" pitchFamily="34" charset="0"/>
              <a:ea typeface="Montserrat Light" charset="0"/>
              <a:cs typeface="Montserrat Light" charset="0"/>
            </a:endParaRPr>
          </a:p>
        </p:txBody>
      </p:sp>
      <p:sp>
        <p:nvSpPr>
          <p:cNvPr id="38" name="Oval 37"/>
          <p:cNvSpPr/>
          <p:nvPr/>
        </p:nvSpPr>
        <p:spPr>
          <a:xfrm>
            <a:off x="1935212" y="4687911"/>
            <a:ext cx="1387808" cy="13876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8" tIns="91409" rIns="182818" bIns="91409" rtlCol="0" anchor="ctr"/>
          <a:lstStyle/>
          <a:p>
            <a:pPr algn="ctr"/>
            <a:endParaRPr lang="id-ID" sz="3200">
              <a:latin typeface="Arial Nova" panose="020B0504020202020204" pitchFamily="34" charset="0"/>
              <a:ea typeface="Montserrat Light" charset="0"/>
              <a:cs typeface="Montserrat Light" charset="0"/>
            </a:endParaRPr>
          </a:p>
        </p:txBody>
      </p:sp>
      <p:sp>
        <p:nvSpPr>
          <p:cNvPr id="39" name="TextBox 38"/>
          <p:cNvSpPr txBox="1"/>
          <p:nvPr/>
        </p:nvSpPr>
        <p:spPr>
          <a:xfrm>
            <a:off x="3803641" y="4446179"/>
            <a:ext cx="7315219" cy="1671762"/>
          </a:xfrm>
          <a:prstGeom prst="rect">
            <a:avLst/>
          </a:prstGeom>
          <a:noFill/>
        </p:spPr>
        <p:txBody>
          <a:bodyPr wrap="square" lIns="243797" tIns="121899" rIns="243797" bIns="121899" rtlCol="0">
            <a:spAutoFit/>
          </a:bodyPr>
          <a:lstStyle/>
          <a:p>
            <a:pPr>
              <a:lnSpc>
                <a:spcPct val="150000"/>
              </a:lnSpc>
            </a:pPr>
            <a:r>
              <a:rPr lang="en-US" sz="2800" b="1" spc="300" dirty="0">
                <a:solidFill>
                  <a:schemeClr val="accent1"/>
                </a:solidFill>
                <a:latin typeface="Arial Nova" panose="020B0504020202020204" pitchFamily="34" charset="0"/>
                <a:ea typeface="Montserrat" charset="0"/>
                <a:cs typeface="Montserrat" charset="0"/>
              </a:rPr>
              <a:t>R&amp;D &amp; BUSINESS MODELS</a:t>
            </a:r>
            <a:endParaRPr lang="en-US" sz="1200" b="1" spc="300" dirty="0">
              <a:solidFill>
                <a:schemeClr val="accent1"/>
              </a:solidFill>
              <a:latin typeface="Arial Nova" panose="020B0504020202020204" pitchFamily="34" charset="0"/>
              <a:ea typeface="Montserrat" charset="0"/>
              <a:cs typeface="Montserrat" charset="0"/>
            </a:endParaRPr>
          </a:p>
          <a:p>
            <a:pPr>
              <a:lnSpc>
                <a:spcPct val="150000"/>
              </a:lnSpc>
            </a:pPr>
            <a:r>
              <a:rPr lang="en-US" sz="1800" dirty="0">
                <a:latin typeface="Arial Nova" panose="020B0504020202020204" pitchFamily="34" charset="0"/>
                <a:ea typeface="Montserrat Light" charset="0"/>
                <a:cs typeface="Montserrat Light" charset="0"/>
              </a:rPr>
              <a:t>Open Innovation R&amp;D will </a:t>
            </a:r>
            <a:r>
              <a:rPr lang="en-US" sz="1800" dirty="0">
                <a:latin typeface="Arial Nova" panose="020B0504020202020204" pitchFamily="34" charset="0"/>
              </a:rPr>
              <a:t>support new Business Models. Today we will focus on the enabling such activities. </a:t>
            </a:r>
          </a:p>
        </p:txBody>
      </p:sp>
      <p:sp>
        <p:nvSpPr>
          <p:cNvPr id="46" name="Oval 45"/>
          <p:cNvSpPr/>
          <p:nvPr/>
        </p:nvSpPr>
        <p:spPr>
          <a:xfrm>
            <a:off x="1935212" y="9681951"/>
            <a:ext cx="1387808" cy="13876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18" tIns="91409" rIns="182818" bIns="91409" rtlCol="0" anchor="ctr"/>
          <a:lstStyle/>
          <a:p>
            <a:pPr algn="ctr"/>
            <a:endParaRPr lang="id-ID" sz="3200">
              <a:latin typeface="Arial Nova" panose="020B0504020202020204" pitchFamily="34" charset="0"/>
              <a:ea typeface="Montserrat Light" charset="0"/>
              <a:cs typeface="Montserrat Light" charset="0"/>
            </a:endParaRPr>
          </a:p>
        </p:txBody>
      </p:sp>
      <p:sp>
        <p:nvSpPr>
          <p:cNvPr id="30" name="TextBox 29"/>
          <p:cNvSpPr txBox="1"/>
          <p:nvPr/>
        </p:nvSpPr>
        <p:spPr>
          <a:xfrm>
            <a:off x="3929737" y="1390006"/>
            <a:ext cx="16518176" cy="1107996"/>
          </a:xfrm>
          <a:prstGeom prst="rect">
            <a:avLst/>
          </a:prstGeom>
          <a:noFill/>
        </p:spPr>
        <p:txBody>
          <a:bodyPr wrap="none" rtlCol="0">
            <a:spAutoFit/>
          </a:bodyPr>
          <a:lstStyle/>
          <a:p>
            <a:pPr algn="ctr"/>
            <a:r>
              <a:rPr lang="en-US" sz="6600" cap="all" spc="600" dirty="0">
                <a:solidFill>
                  <a:schemeClr val="tx2"/>
                </a:solidFill>
                <a:latin typeface="Arial Nova" panose="020B0504020202020204" pitchFamily="34" charset="0"/>
                <a:ea typeface="Montserrat" charset="0"/>
                <a:cs typeface="Montserrat" charset="0"/>
              </a:rPr>
              <a:t>Background and Delimitations</a:t>
            </a:r>
          </a:p>
        </p:txBody>
      </p:sp>
      <p:sp>
        <p:nvSpPr>
          <p:cNvPr id="57" name="TextBox 56"/>
          <p:cNvSpPr txBox="1"/>
          <p:nvPr/>
        </p:nvSpPr>
        <p:spPr>
          <a:xfrm>
            <a:off x="3803641" y="6957488"/>
            <a:ext cx="7610171" cy="1671762"/>
          </a:xfrm>
          <a:prstGeom prst="rect">
            <a:avLst/>
          </a:prstGeom>
          <a:noFill/>
        </p:spPr>
        <p:txBody>
          <a:bodyPr wrap="square" lIns="243797" tIns="121899" rIns="243797" bIns="121899" rtlCol="0">
            <a:spAutoFit/>
          </a:bodyPr>
          <a:lstStyle/>
          <a:p>
            <a:pPr>
              <a:lnSpc>
                <a:spcPct val="150000"/>
              </a:lnSpc>
            </a:pPr>
            <a:r>
              <a:rPr lang="en-US" sz="2800" b="1" spc="300" dirty="0">
                <a:solidFill>
                  <a:schemeClr val="accent1"/>
                </a:solidFill>
                <a:latin typeface="Arial Nova" panose="020B0504020202020204" pitchFamily="34" charset="0"/>
                <a:ea typeface="Montserrat" charset="0"/>
                <a:cs typeface="Montserrat" charset="0"/>
              </a:rPr>
              <a:t>OPEN COLLABORATION</a:t>
            </a:r>
            <a:endParaRPr lang="en-US" sz="1200" b="1" spc="300" dirty="0">
              <a:solidFill>
                <a:schemeClr val="accent1"/>
              </a:solidFill>
              <a:latin typeface="Arial Nova" panose="020B0504020202020204" pitchFamily="34" charset="0"/>
              <a:ea typeface="Montserrat" charset="0"/>
              <a:cs typeface="Montserrat" charset="0"/>
            </a:endParaRPr>
          </a:p>
          <a:p>
            <a:pPr>
              <a:lnSpc>
                <a:spcPct val="150000"/>
              </a:lnSpc>
            </a:pPr>
            <a:r>
              <a:rPr lang="en-US" sz="1800" dirty="0">
                <a:latin typeface="Arial Nova" panose="020B0504020202020204" pitchFamily="34" charset="0"/>
                <a:ea typeface="Montserrat Light" charset="0"/>
                <a:cs typeface="Montserrat Light" charset="0"/>
              </a:rPr>
              <a:t>Focus on the open collaboration between a leading company in the wind industry and research institutions.</a:t>
            </a:r>
          </a:p>
        </p:txBody>
      </p:sp>
      <p:sp>
        <p:nvSpPr>
          <p:cNvPr id="58" name="TextBox 57"/>
          <p:cNvSpPr txBox="1"/>
          <p:nvPr/>
        </p:nvSpPr>
        <p:spPr>
          <a:xfrm>
            <a:off x="3803641" y="9306391"/>
            <a:ext cx="7610171" cy="1671762"/>
          </a:xfrm>
          <a:prstGeom prst="rect">
            <a:avLst/>
          </a:prstGeom>
          <a:noFill/>
        </p:spPr>
        <p:txBody>
          <a:bodyPr wrap="square" lIns="243797" tIns="121899" rIns="243797" bIns="121899" rtlCol="0">
            <a:spAutoFit/>
          </a:bodyPr>
          <a:lstStyle/>
          <a:p>
            <a:pPr>
              <a:lnSpc>
                <a:spcPct val="150000"/>
              </a:lnSpc>
            </a:pPr>
            <a:r>
              <a:rPr lang="en-US" sz="2800" b="1" spc="300">
                <a:solidFill>
                  <a:schemeClr val="accent1"/>
                </a:solidFill>
                <a:latin typeface="Arial Nova" panose="020B0504020202020204" pitchFamily="34" charset="0"/>
                <a:ea typeface="Montserrat" charset="0"/>
                <a:cs typeface="Montserrat" charset="0"/>
              </a:rPr>
              <a:t>INNOVATION ECOSYSTEM</a:t>
            </a:r>
            <a:endParaRPr lang="en-US" sz="1200" b="1" spc="300">
              <a:solidFill>
                <a:schemeClr val="accent1"/>
              </a:solidFill>
              <a:latin typeface="Arial Nova" panose="020B0504020202020204" pitchFamily="34" charset="0"/>
              <a:ea typeface="Montserrat" charset="0"/>
              <a:cs typeface="Montserrat" charset="0"/>
            </a:endParaRPr>
          </a:p>
          <a:p>
            <a:pPr>
              <a:lnSpc>
                <a:spcPct val="150000"/>
              </a:lnSpc>
            </a:pPr>
            <a:r>
              <a:rPr lang="en-US" sz="1800">
                <a:latin typeface="Arial Nova" panose="020B0504020202020204" pitchFamily="34" charset="0"/>
                <a:ea typeface="Montserrat Light" charset="0"/>
                <a:cs typeface="Montserrat Light" charset="0"/>
              </a:rPr>
              <a:t>The first step towards true open innovation ecosystems fostering multiple (new) industrial and academic partners.</a:t>
            </a:r>
          </a:p>
        </p:txBody>
      </p:sp>
      <p:sp>
        <p:nvSpPr>
          <p:cNvPr id="3" name="Rectangle 2">
            <a:extLst>
              <a:ext uri="{FF2B5EF4-FFF2-40B4-BE49-F238E27FC236}">
                <a16:creationId xmlns:a16="http://schemas.microsoft.com/office/drawing/2014/main" id="{F9E1B8A5-7013-4B92-9CD2-555BD88D98E5}"/>
              </a:ext>
            </a:extLst>
          </p:cNvPr>
          <p:cNvSpPr/>
          <p:nvPr/>
        </p:nvSpPr>
        <p:spPr>
          <a:xfrm>
            <a:off x="12266645" y="3946149"/>
            <a:ext cx="10801355" cy="658129"/>
          </a:xfrm>
          <a:prstGeom prst="rect">
            <a:avLst/>
          </a:prstGeom>
        </p:spPr>
        <p:txBody>
          <a:bodyPr wrap="none">
            <a:spAutoFit/>
          </a:bodyPr>
          <a:lstStyle/>
          <a:p>
            <a:pPr lvl="0">
              <a:lnSpc>
                <a:spcPct val="150000"/>
              </a:lnSpc>
            </a:pPr>
            <a:r>
              <a:rPr lang="en-US" sz="2800" b="1" cap="all" spc="300">
                <a:solidFill>
                  <a:srgbClr val="000000"/>
                </a:solidFill>
                <a:latin typeface="Arial Nova" panose="020B0504020202020204" pitchFamily="34" charset="0"/>
                <a:ea typeface="Montserrat" charset="0"/>
                <a:cs typeface="Montserrat" charset="0"/>
              </a:rPr>
              <a:t>The New Business MODEL of OPEN Innovation</a:t>
            </a:r>
            <a:r>
              <a:rPr lang="en-US" sz="2800" cap="all" spc="300" baseline="30000">
                <a:solidFill>
                  <a:srgbClr val="000000"/>
                </a:solidFill>
                <a:latin typeface="Arial Nova" panose="020B0504020202020204" pitchFamily="34" charset="0"/>
                <a:ea typeface="Montserrat" charset="0"/>
                <a:cs typeface="Montserrat" charset="0"/>
              </a:rPr>
              <a:t>1</a:t>
            </a:r>
            <a:endParaRPr lang="en-US" sz="1200" cap="all" spc="300" baseline="30000">
              <a:solidFill>
                <a:srgbClr val="000000"/>
              </a:solidFill>
              <a:latin typeface="Arial Nova" panose="020B0504020202020204" pitchFamily="34" charset="0"/>
              <a:ea typeface="Montserrat" charset="0"/>
              <a:cs typeface="Montserrat" charset="0"/>
            </a:endParaRPr>
          </a:p>
        </p:txBody>
      </p:sp>
      <p:sp>
        <p:nvSpPr>
          <p:cNvPr id="4" name="TextBox 3">
            <a:extLst>
              <a:ext uri="{FF2B5EF4-FFF2-40B4-BE49-F238E27FC236}">
                <a16:creationId xmlns:a16="http://schemas.microsoft.com/office/drawing/2014/main" id="{700FE0AD-2BAC-4A6B-90C9-92A6E05394CF}"/>
              </a:ext>
            </a:extLst>
          </p:cNvPr>
          <p:cNvSpPr txBox="1"/>
          <p:nvPr/>
        </p:nvSpPr>
        <p:spPr>
          <a:xfrm>
            <a:off x="1637802" y="13082054"/>
            <a:ext cx="2253822" cy="369332"/>
          </a:xfrm>
          <a:prstGeom prst="rect">
            <a:avLst/>
          </a:prstGeom>
          <a:noFill/>
        </p:spPr>
        <p:txBody>
          <a:bodyPr wrap="none" rtlCol="0">
            <a:spAutoFit/>
          </a:bodyPr>
          <a:lstStyle/>
          <a:p>
            <a:r>
              <a:rPr lang="de-DE" sz="1800" baseline="30000">
                <a:latin typeface="Arial Nova" panose="020B0504020202020204" pitchFamily="34" charset="0"/>
              </a:rPr>
              <a:t>1</a:t>
            </a:r>
            <a:r>
              <a:rPr lang="de-DE" sz="1800">
                <a:latin typeface="Arial Nova" panose="020B0504020202020204" pitchFamily="34" charset="0"/>
              </a:rPr>
              <a:t>Chesbrough (2007)</a:t>
            </a:r>
          </a:p>
        </p:txBody>
      </p:sp>
      <p:grpSp>
        <p:nvGrpSpPr>
          <p:cNvPr id="37" name="Group 36">
            <a:extLst>
              <a:ext uri="{FF2B5EF4-FFF2-40B4-BE49-F238E27FC236}">
                <a16:creationId xmlns:a16="http://schemas.microsoft.com/office/drawing/2014/main" id="{BDCE49CC-153B-4BD8-AC2E-0E3161DC6930}"/>
              </a:ext>
            </a:extLst>
          </p:cNvPr>
          <p:cNvGrpSpPr>
            <a:grpSpLocks noChangeAspect="1"/>
          </p:cNvGrpSpPr>
          <p:nvPr/>
        </p:nvGrpSpPr>
        <p:grpSpPr>
          <a:xfrm>
            <a:off x="2178831" y="9904705"/>
            <a:ext cx="953476" cy="953476"/>
            <a:chOff x="5273038" y="2606042"/>
            <a:chExt cx="1645920" cy="1645920"/>
          </a:xfrm>
        </p:grpSpPr>
        <p:sp>
          <p:nvSpPr>
            <p:cNvPr id="40" name="AutoShape 3">
              <a:extLst>
                <a:ext uri="{FF2B5EF4-FFF2-40B4-BE49-F238E27FC236}">
                  <a16:creationId xmlns:a16="http://schemas.microsoft.com/office/drawing/2014/main" id="{66EE9C37-6896-44ED-833D-B16F088AEDDD}"/>
                </a:ext>
              </a:extLst>
            </p:cNvPr>
            <p:cNvSpPr>
              <a:spLocks noChangeAspect="1" noChangeArrowheads="1" noTextEdit="1"/>
            </p:cNvSpPr>
            <p:nvPr/>
          </p:nvSpPr>
          <p:spPr bwMode="auto">
            <a:xfrm>
              <a:off x="5273038" y="2606042"/>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B63B8D79-ADBF-4FF3-881C-A91F474B31B8}"/>
                </a:ext>
              </a:extLst>
            </p:cNvPr>
            <p:cNvGrpSpPr/>
            <p:nvPr/>
          </p:nvGrpSpPr>
          <p:grpSpPr>
            <a:xfrm>
              <a:off x="5306394" y="2654914"/>
              <a:ext cx="1579208" cy="1548175"/>
              <a:chOff x="5306394" y="2654914"/>
              <a:chExt cx="1579208" cy="1548175"/>
            </a:xfrm>
          </p:grpSpPr>
          <p:sp>
            <p:nvSpPr>
              <p:cNvPr id="42" name="Freeform 130">
                <a:extLst>
                  <a:ext uri="{FF2B5EF4-FFF2-40B4-BE49-F238E27FC236}">
                    <a16:creationId xmlns:a16="http://schemas.microsoft.com/office/drawing/2014/main" id="{1065FD20-92D3-4725-A794-D0537CC8E4E6}"/>
                  </a:ext>
                </a:extLst>
              </p:cNvPr>
              <p:cNvSpPr>
                <a:spLocks/>
              </p:cNvSpPr>
              <p:nvPr/>
            </p:nvSpPr>
            <p:spPr bwMode="auto">
              <a:xfrm>
                <a:off x="5333195" y="2678562"/>
                <a:ext cx="1516644" cy="1497725"/>
              </a:xfrm>
              <a:custGeom>
                <a:avLst/>
                <a:gdLst>
                  <a:gd name="connsiteX0" fmla="*/ 1204823 w 1516644"/>
                  <a:gd name="connsiteY0" fmla="*/ 1308538 h 1497725"/>
                  <a:gd name="connsiteX1" fmla="*/ 1215522 w 1516644"/>
                  <a:gd name="connsiteY1" fmla="*/ 1338636 h 1497725"/>
                  <a:gd name="connsiteX2" fmla="*/ 826790 w 1516644"/>
                  <a:gd name="connsiteY2" fmla="*/ 1497725 h 1497725"/>
                  <a:gd name="connsiteX3" fmla="*/ 818231 w 1516644"/>
                  <a:gd name="connsiteY3" fmla="*/ 1466911 h 1497725"/>
                  <a:gd name="connsiteX4" fmla="*/ 754698 w 1516644"/>
                  <a:gd name="connsiteY4" fmla="*/ 1305386 h 1497725"/>
                  <a:gd name="connsiteX5" fmla="*/ 770935 w 1516644"/>
                  <a:gd name="connsiteY5" fmla="*/ 1435810 h 1497725"/>
                  <a:gd name="connsiteX6" fmla="*/ 763170 w 1516644"/>
                  <a:gd name="connsiteY6" fmla="*/ 1435093 h 1497725"/>
                  <a:gd name="connsiteX7" fmla="*/ 739874 w 1516644"/>
                  <a:gd name="connsiteY7" fmla="*/ 1439393 h 1497725"/>
                  <a:gd name="connsiteX8" fmla="*/ 723638 w 1516644"/>
                  <a:gd name="connsiteY8" fmla="*/ 1307536 h 1497725"/>
                  <a:gd name="connsiteX9" fmla="*/ 732109 w 1516644"/>
                  <a:gd name="connsiteY9" fmla="*/ 1307536 h 1497725"/>
                  <a:gd name="connsiteX10" fmla="*/ 754698 w 1516644"/>
                  <a:gd name="connsiteY10" fmla="*/ 1305386 h 1497725"/>
                  <a:gd name="connsiteX11" fmla="*/ 232705 w 1516644"/>
                  <a:gd name="connsiteY11" fmla="*/ 1221828 h 1497725"/>
                  <a:gd name="connsiteX12" fmla="*/ 711026 w 1516644"/>
                  <a:gd name="connsiteY12" fmla="*/ 1460617 h 1497725"/>
                  <a:gd name="connsiteX13" fmla="*/ 699603 w 1516644"/>
                  <a:gd name="connsiteY13" fmla="*/ 1489842 h 1497725"/>
                  <a:gd name="connsiteX14" fmla="*/ 219141 w 1516644"/>
                  <a:gd name="connsiteY14" fmla="*/ 1250340 h 1497725"/>
                  <a:gd name="connsiteX15" fmla="*/ 232705 w 1516644"/>
                  <a:gd name="connsiteY15" fmla="*/ 1221828 h 1497725"/>
                  <a:gd name="connsiteX16" fmla="*/ 836273 w 1516644"/>
                  <a:gd name="connsiteY16" fmla="*/ 1215522 h 1497725"/>
                  <a:gd name="connsiteX17" fmla="*/ 1213946 w 1516644"/>
                  <a:gd name="connsiteY17" fmla="*/ 1271670 h 1497725"/>
                  <a:gd name="connsiteX18" fmla="*/ 1205363 w 1516644"/>
                  <a:gd name="connsiteY18" fmla="*/ 1302232 h 1497725"/>
                  <a:gd name="connsiteX19" fmla="*/ 827690 w 1516644"/>
                  <a:gd name="connsiteY19" fmla="*/ 1246084 h 1497725"/>
                  <a:gd name="connsiteX20" fmla="*/ 836273 w 1516644"/>
                  <a:gd name="connsiteY20" fmla="*/ 1215522 h 1497725"/>
                  <a:gd name="connsiteX21" fmla="*/ 611424 w 1516644"/>
                  <a:gd name="connsiteY21" fmla="*/ 1120928 h 1497725"/>
                  <a:gd name="connsiteX22" fmla="*/ 644810 w 1516644"/>
                  <a:gd name="connsiteY22" fmla="*/ 1142723 h 1497725"/>
                  <a:gd name="connsiteX23" fmla="*/ 630203 w 1516644"/>
                  <a:gd name="connsiteY23" fmla="*/ 1172955 h 1497725"/>
                  <a:gd name="connsiteX24" fmla="*/ 597513 w 1516644"/>
                  <a:gd name="connsiteY24" fmla="*/ 1152566 h 1497725"/>
                  <a:gd name="connsiteX25" fmla="*/ 611424 w 1516644"/>
                  <a:gd name="connsiteY25" fmla="*/ 1120928 h 1497725"/>
                  <a:gd name="connsiteX26" fmla="*/ 484598 w 1516644"/>
                  <a:gd name="connsiteY26" fmla="*/ 1113046 h 1497725"/>
                  <a:gd name="connsiteX27" fmla="*/ 493179 w 1516644"/>
                  <a:gd name="connsiteY27" fmla="*/ 1143744 h 1497725"/>
                  <a:gd name="connsiteX28" fmla="*/ 435973 w 1516644"/>
                  <a:gd name="connsiteY28" fmla="*/ 1155167 h 1497725"/>
                  <a:gd name="connsiteX29" fmla="*/ 285091 w 1516644"/>
                  <a:gd name="connsiteY29" fmla="*/ 1185151 h 1497725"/>
                  <a:gd name="connsiteX30" fmla="*/ 560396 w 1516644"/>
                  <a:gd name="connsiteY30" fmla="*/ 1193004 h 1497725"/>
                  <a:gd name="connsiteX31" fmla="*/ 626899 w 1516644"/>
                  <a:gd name="connsiteY31" fmla="*/ 1195146 h 1497725"/>
                  <a:gd name="connsiteX32" fmla="*/ 626183 w 1516644"/>
                  <a:gd name="connsiteY32" fmla="*/ 1202285 h 1497725"/>
                  <a:gd name="connsiteX33" fmla="*/ 629044 w 1516644"/>
                  <a:gd name="connsiteY33" fmla="*/ 1226558 h 1497725"/>
                  <a:gd name="connsiteX34" fmla="*/ 234320 w 1516644"/>
                  <a:gd name="connsiteY34" fmla="*/ 1214422 h 1497725"/>
                  <a:gd name="connsiteX35" fmla="*/ 235751 w 1516644"/>
                  <a:gd name="connsiteY35" fmla="*/ 1198716 h 1497725"/>
                  <a:gd name="connsiteX36" fmla="*/ 228600 w 1516644"/>
                  <a:gd name="connsiteY36" fmla="*/ 1164448 h 1497725"/>
                  <a:gd name="connsiteX37" fmla="*/ 484598 w 1516644"/>
                  <a:gd name="connsiteY37" fmla="*/ 1113046 h 1497725"/>
                  <a:gd name="connsiteX38" fmla="*/ 1398975 w 1516644"/>
                  <a:gd name="connsiteY38" fmla="*/ 1102010 h 1497725"/>
                  <a:gd name="connsiteX39" fmla="*/ 1420473 w 1516644"/>
                  <a:gd name="connsiteY39" fmla="*/ 1125721 h 1497725"/>
                  <a:gd name="connsiteX40" fmla="*/ 1318714 w 1516644"/>
                  <a:gd name="connsiteY40" fmla="*/ 1264395 h 1497725"/>
                  <a:gd name="connsiteX41" fmla="*/ 1294349 w 1516644"/>
                  <a:gd name="connsiteY41" fmla="*/ 1244995 h 1497725"/>
                  <a:gd name="connsiteX42" fmla="*/ 1398975 w 1516644"/>
                  <a:gd name="connsiteY42" fmla="*/ 1102010 h 1497725"/>
                  <a:gd name="connsiteX43" fmla="*/ 1391827 w 1516644"/>
                  <a:gd name="connsiteY43" fmla="*/ 1067326 h 1497725"/>
                  <a:gd name="connsiteX44" fmla="*/ 1391827 w 1516644"/>
                  <a:gd name="connsiteY44" fmla="*/ 1073743 h 1497725"/>
                  <a:gd name="connsiteX45" fmla="*/ 1396827 w 1516644"/>
                  <a:gd name="connsiteY45" fmla="*/ 1098699 h 1497725"/>
                  <a:gd name="connsiteX46" fmla="*/ 836854 w 1516644"/>
                  <a:gd name="connsiteY46" fmla="*/ 1209216 h 1497725"/>
                  <a:gd name="connsiteX47" fmla="*/ 837568 w 1516644"/>
                  <a:gd name="connsiteY47" fmla="*/ 1202799 h 1497725"/>
                  <a:gd name="connsiteX48" fmla="*/ 833997 w 1516644"/>
                  <a:gd name="connsiteY48" fmla="*/ 1177843 h 1497725"/>
                  <a:gd name="connsiteX49" fmla="*/ 1391827 w 1516644"/>
                  <a:gd name="connsiteY49" fmla="*/ 1067326 h 1497725"/>
                  <a:gd name="connsiteX50" fmla="*/ 1282680 w 1516644"/>
                  <a:gd name="connsiteY50" fmla="*/ 889176 h 1497725"/>
                  <a:gd name="connsiteX51" fmla="*/ 1323413 w 1516644"/>
                  <a:gd name="connsiteY51" fmla="*/ 931382 h 1497725"/>
                  <a:gd name="connsiteX52" fmla="*/ 1414168 w 1516644"/>
                  <a:gd name="connsiteY52" fmla="*/ 1025808 h 1497725"/>
                  <a:gd name="connsiteX53" fmla="*/ 1395588 w 1516644"/>
                  <a:gd name="connsiteY53" fmla="*/ 1051561 h 1497725"/>
                  <a:gd name="connsiteX54" fmla="*/ 1379152 w 1516644"/>
                  <a:gd name="connsiteY54" fmla="*/ 1034393 h 1497725"/>
                  <a:gd name="connsiteX55" fmla="*/ 1261242 w 1516644"/>
                  <a:gd name="connsiteY55" fmla="*/ 912067 h 1497725"/>
                  <a:gd name="connsiteX56" fmla="*/ 1282680 w 1516644"/>
                  <a:gd name="connsiteY56" fmla="*/ 889176 h 1497725"/>
                  <a:gd name="connsiteX57" fmla="*/ 1129929 w 1516644"/>
                  <a:gd name="connsiteY57" fmla="*/ 876563 h 1497725"/>
                  <a:gd name="connsiteX58" fmla="*/ 1147731 w 1516644"/>
                  <a:gd name="connsiteY58" fmla="*/ 903051 h 1497725"/>
                  <a:gd name="connsiteX59" fmla="*/ 826574 w 1516644"/>
                  <a:gd name="connsiteY59" fmla="*/ 1157189 h 1497725"/>
                  <a:gd name="connsiteX60" fmla="*/ 808772 w 1516644"/>
                  <a:gd name="connsiteY60" fmla="*/ 1130701 h 1497725"/>
                  <a:gd name="connsiteX61" fmla="*/ 1129929 w 1516644"/>
                  <a:gd name="connsiteY61" fmla="*/ 876563 h 1497725"/>
                  <a:gd name="connsiteX62" fmla="*/ 33922 w 1516644"/>
                  <a:gd name="connsiteY62" fmla="*/ 793005 h 1497725"/>
                  <a:gd name="connsiteX63" fmla="*/ 137161 w 1516644"/>
                  <a:gd name="connsiteY63" fmla="*/ 1114069 h 1497725"/>
                  <a:gd name="connsiteX64" fmla="*/ 107257 w 1516644"/>
                  <a:gd name="connsiteY64" fmla="*/ 1124080 h 1497725"/>
                  <a:gd name="connsiteX65" fmla="*/ 4730 w 1516644"/>
                  <a:gd name="connsiteY65" fmla="*/ 805161 h 1497725"/>
                  <a:gd name="connsiteX66" fmla="*/ 33922 w 1516644"/>
                  <a:gd name="connsiteY66" fmla="*/ 793005 h 1497725"/>
                  <a:gd name="connsiteX67" fmla="*/ 1486759 w 1516644"/>
                  <a:gd name="connsiteY67" fmla="*/ 774087 h 1497725"/>
                  <a:gd name="connsiteX68" fmla="*/ 1516644 w 1516644"/>
                  <a:gd name="connsiteY68" fmla="*/ 784096 h 1497725"/>
                  <a:gd name="connsiteX69" fmla="*/ 1468259 w 1516644"/>
                  <a:gd name="connsiteY69" fmla="*/ 1010717 h 1497725"/>
                  <a:gd name="connsiteX70" fmla="*/ 1455451 w 1516644"/>
                  <a:gd name="connsiteY70" fmla="*/ 1009288 h 1497725"/>
                  <a:gd name="connsiteX71" fmla="*/ 1436239 w 1516644"/>
                  <a:gd name="connsiteY71" fmla="*/ 1012147 h 1497725"/>
                  <a:gd name="connsiteX72" fmla="*/ 1486759 w 1516644"/>
                  <a:gd name="connsiteY72" fmla="*/ 774087 h 1497725"/>
                  <a:gd name="connsiteX73" fmla="*/ 52851 w 1516644"/>
                  <a:gd name="connsiteY73" fmla="*/ 759899 h 1497725"/>
                  <a:gd name="connsiteX74" fmla="*/ 513957 w 1516644"/>
                  <a:gd name="connsiteY74" fmla="*/ 1058201 h 1497725"/>
                  <a:gd name="connsiteX75" fmla="*/ 490365 w 1516644"/>
                  <a:gd name="connsiteY75" fmla="*/ 1084669 h 1497725"/>
                  <a:gd name="connsiteX76" fmla="*/ 37838 w 1516644"/>
                  <a:gd name="connsiteY76" fmla="*/ 787798 h 1497725"/>
                  <a:gd name="connsiteX77" fmla="*/ 52851 w 1516644"/>
                  <a:gd name="connsiteY77" fmla="*/ 759899 h 1497725"/>
                  <a:gd name="connsiteX78" fmla="*/ 1458598 w 1516644"/>
                  <a:gd name="connsiteY78" fmla="*/ 728368 h 1497725"/>
                  <a:gd name="connsiteX79" fmla="*/ 1469347 w 1516644"/>
                  <a:gd name="connsiteY79" fmla="*/ 757704 h 1497725"/>
                  <a:gd name="connsiteX80" fmla="*/ 1293059 w 1516644"/>
                  <a:gd name="connsiteY80" fmla="*/ 821385 h 1497725"/>
                  <a:gd name="connsiteX81" fmla="*/ 1280160 w 1516644"/>
                  <a:gd name="connsiteY81" fmla="*/ 792765 h 1497725"/>
                  <a:gd name="connsiteX82" fmla="*/ 1458598 w 1516644"/>
                  <a:gd name="connsiteY82" fmla="*/ 728368 h 1497725"/>
                  <a:gd name="connsiteX83" fmla="*/ 551912 w 1516644"/>
                  <a:gd name="connsiteY83" fmla="*/ 698412 h 1497725"/>
                  <a:gd name="connsiteX84" fmla="*/ 628529 w 1516644"/>
                  <a:gd name="connsiteY84" fmla="*/ 904018 h 1497725"/>
                  <a:gd name="connsiteX85" fmla="*/ 701565 w 1516644"/>
                  <a:gd name="connsiteY85" fmla="*/ 1101772 h 1497725"/>
                  <a:gd name="connsiteX86" fmla="*/ 672923 w 1516644"/>
                  <a:gd name="connsiteY86" fmla="*/ 1114622 h 1497725"/>
                  <a:gd name="connsiteX87" fmla="*/ 521839 w 1516644"/>
                  <a:gd name="connsiteY87" fmla="*/ 708407 h 1497725"/>
                  <a:gd name="connsiteX88" fmla="*/ 551912 w 1516644"/>
                  <a:gd name="connsiteY88" fmla="*/ 698412 h 1497725"/>
                  <a:gd name="connsiteX89" fmla="*/ 580726 w 1516644"/>
                  <a:gd name="connsiteY89" fmla="*/ 649540 h 1497725"/>
                  <a:gd name="connsiteX90" fmla="*/ 1135117 w 1516644"/>
                  <a:gd name="connsiteY90" fmla="*/ 799313 h 1497725"/>
                  <a:gd name="connsiteX91" fmla="*/ 1124387 w 1516644"/>
                  <a:gd name="connsiteY91" fmla="*/ 830844 h 1497725"/>
                  <a:gd name="connsiteX92" fmla="*/ 570711 w 1516644"/>
                  <a:gd name="connsiteY92" fmla="*/ 679638 h 1497725"/>
                  <a:gd name="connsiteX93" fmla="*/ 580726 w 1516644"/>
                  <a:gd name="connsiteY93" fmla="*/ 649540 h 1497725"/>
                  <a:gd name="connsiteX94" fmla="*/ 454766 w 1516644"/>
                  <a:gd name="connsiteY94" fmla="*/ 644810 h 1497725"/>
                  <a:gd name="connsiteX95" fmla="*/ 454766 w 1516644"/>
                  <a:gd name="connsiteY95" fmla="*/ 645519 h 1497725"/>
                  <a:gd name="connsiteX96" fmla="*/ 461930 w 1516644"/>
                  <a:gd name="connsiteY96" fmla="*/ 674585 h 1497725"/>
                  <a:gd name="connsiteX97" fmla="*/ 53600 w 1516644"/>
                  <a:gd name="connsiteY97" fmla="*/ 750440 h 1497725"/>
                  <a:gd name="connsiteX98" fmla="*/ 53600 w 1516644"/>
                  <a:gd name="connsiteY98" fmla="*/ 749022 h 1497725"/>
                  <a:gd name="connsiteX99" fmla="*/ 45720 w 1516644"/>
                  <a:gd name="connsiteY99" fmla="*/ 720665 h 1497725"/>
                  <a:gd name="connsiteX100" fmla="*/ 454766 w 1516644"/>
                  <a:gd name="connsiteY100" fmla="*/ 644810 h 1497725"/>
                  <a:gd name="connsiteX101" fmla="*/ 79516 w 1516644"/>
                  <a:gd name="connsiteY101" fmla="*/ 424092 h 1497725"/>
                  <a:gd name="connsiteX102" fmla="*/ 107205 w 1516644"/>
                  <a:gd name="connsiteY102" fmla="*/ 438446 h 1497725"/>
                  <a:gd name="connsiteX103" fmla="*/ 29818 w 1516644"/>
                  <a:gd name="connsiteY103" fmla="*/ 704718 h 1497725"/>
                  <a:gd name="connsiteX104" fmla="*/ 0 w 1516644"/>
                  <a:gd name="connsiteY104" fmla="*/ 694670 h 1497725"/>
                  <a:gd name="connsiteX105" fmla="*/ 79516 w 1516644"/>
                  <a:gd name="connsiteY105" fmla="*/ 424092 h 1497725"/>
                  <a:gd name="connsiteX106" fmla="*/ 208506 w 1516644"/>
                  <a:gd name="connsiteY106" fmla="*/ 395715 h 1497725"/>
                  <a:gd name="connsiteX107" fmla="*/ 476120 w 1516644"/>
                  <a:gd name="connsiteY107" fmla="*/ 597037 h 1497725"/>
                  <a:gd name="connsiteX108" fmla="*/ 458231 w 1516644"/>
                  <a:gd name="connsiteY108" fmla="*/ 622738 h 1497725"/>
                  <a:gd name="connsiteX109" fmla="*/ 272190 w 1516644"/>
                  <a:gd name="connsiteY109" fmla="*/ 482812 h 1497725"/>
                  <a:gd name="connsiteX110" fmla="*/ 189187 w 1516644"/>
                  <a:gd name="connsiteY110" fmla="*/ 420702 h 1497725"/>
                  <a:gd name="connsiteX111" fmla="*/ 208506 w 1516644"/>
                  <a:gd name="connsiteY111" fmla="*/ 395715 h 1497725"/>
                  <a:gd name="connsiteX112" fmla="*/ 1322678 w 1516644"/>
                  <a:gd name="connsiteY112" fmla="*/ 383102 h 1497725"/>
                  <a:gd name="connsiteX113" fmla="*/ 1352682 w 1516644"/>
                  <a:gd name="connsiteY113" fmla="*/ 392369 h 1497725"/>
                  <a:gd name="connsiteX114" fmla="*/ 1246240 w 1516644"/>
                  <a:gd name="connsiteY114" fmla="*/ 763051 h 1497725"/>
                  <a:gd name="connsiteX115" fmla="*/ 1215521 w 1516644"/>
                  <a:gd name="connsiteY115" fmla="*/ 755923 h 1497725"/>
                  <a:gd name="connsiteX116" fmla="*/ 1322678 w 1516644"/>
                  <a:gd name="connsiteY116" fmla="*/ 383102 h 1497725"/>
                  <a:gd name="connsiteX117" fmla="*/ 1411158 w 1516644"/>
                  <a:gd name="connsiteY117" fmla="*/ 381526 h 1497725"/>
                  <a:gd name="connsiteX118" fmla="*/ 1507184 w 1516644"/>
                  <a:gd name="connsiteY118" fmla="*/ 659746 h 1497725"/>
                  <a:gd name="connsiteX119" fmla="*/ 1478520 w 1516644"/>
                  <a:gd name="connsiteY119" fmla="*/ 674765 h 1497725"/>
                  <a:gd name="connsiteX120" fmla="*/ 1381060 w 1516644"/>
                  <a:gd name="connsiteY120" fmla="*/ 391539 h 1497725"/>
                  <a:gd name="connsiteX121" fmla="*/ 1411158 w 1516644"/>
                  <a:gd name="connsiteY121" fmla="*/ 381526 h 1497725"/>
                  <a:gd name="connsiteX122" fmla="*/ 1011554 w 1516644"/>
                  <a:gd name="connsiteY122" fmla="*/ 316887 h 1497725"/>
                  <a:gd name="connsiteX123" fmla="*/ 1193450 w 1516644"/>
                  <a:gd name="connsiteY123" fmla="*/ 757939 h 1497725"/>
                  <a:gd name="connsiteX124" fmla="*/ 1164089 w 1516644"/>
                  <a:gd name="connsiteY124" fmla="*/ 769358 h 1497725"/>
                  <a:gd name="connsiteX125" fmla="*/ 1036618 w 1516644"/>
                  <a:gd name="connsiteY125" fmla="*/ 461050 h 1497725"/>
                  <a:gd name="connsiteX126" fmla="*/ 982192 w 1516644"/>
                  <a:gd name="connsiteY126" fmla="*/ 329020 h 1497725"/>
                  <a:gd name="connsiteX127" fmla="*/ 1011554 w 1516644"/>
                  <a:gd name="connsiteY127" fmla="*/ 316887 h 1497725"/>
                  <a:gd name="connsiteX128" fmla="*/ 883902 w 1516644"/>
                  <a:gd name="connsiteY128" fmla="*/ 279050 h 1497725"/>
                  <a:gd name="connsiteX129" fmla="*/ 901788 w 1516644"/>
                  <a:gd name="connsiteY129" fmla="*/ 305442 h 1497725"/>
                  <a:gd name="connsiteX130" fmla="*/ 574117 w 1516644"/>
                  <a:gd name="connsiteY130" fmla="*/ 616432 h 1497725"/>
                  <a:gd name="connsiteX131" fmla="*/ 553370 w 1516644"/>
                  <a:gd name="connsiteY131" fmla="*/ 592894 h 1497725"/>
                  <a:gd name="connsiteX132" fmla="*/ 883902 w 1516644"/>
                  <a:gd name="connsiteY132" fmla="*/ 279050 h 1497725"/>
                  <a:gd name="connsiteX133" fmla="*/ 501344 w 1516644"/>
                  <a:gd name="connsiteY133" fmla="*/ 277473 h 1497725"/>
                  <a:gd name="connsiteX134" fmla="*/ 520692 w 1516644"/>
                  <a:gd name="connsiteY134" fmla="*/ 280325 h 1497725"/>
                  <a:gd name="connsiteX135" fmla="*/ 532875 w 1516644"/>
                  <a:gd name="connsiteY135" fmla="*/ 278899 h 1497725"/>
                  <a:gd name="connsiteX136" fmla="*/ 532875 w 1516644"/>
                  <a:gd name="connsiteY136" fmla="*/ 583324 h 1497725"/>
                  <a:gd name="connsiteX137" fmla="*/ 517109 w 1516644"/>
                  <a:gd name="connsiteY137" fmla="*/ 581185 h 1497725"/>
                  <a:gd name="connsiteX138" fmla="*/ 501344 w 1516644"/>
                  <a:gd name="connsiteY138" fmla="*/ 583324 h 1497725"/>
                  <a:gd name="connsiteX139" fmla="*/ 501344 w 1516644"/>
                  <a:gd name="connsiteY139" fmla="*/ 277473 h 1497725"/>
                  <a:gd name="connsiteX140" fmla="*/ 1048408 w 1516644"/>
                  <a:gd name="connsiteY140" fmla="*/ 227024 h 1497725"/>
                  <a:gd name="connsiteX141" fmla="*/ 1275431 w 1516644"/>
                  <a:gd name="connsiteY141" fmla="*/ 263418 h 1497725"/>
                  <a:gd name="connsiteX142" fmla="*/ 1269026 w 1516644"/>
                  <a:gd name="connsiteY142" fmla="*/ 294816 h 1497725"/>
                  <a:gd name="connsiteX143" fmla="*/ 1049120 w 1516644"/>
                  <a:gd name="connsiteY143" fmla="*/ 259136 h 1497725"/>
                  <a:gd name="connsiteX144" fmla="*/ 1050543 w 1516644"/>
                  <a:gd name="connsiteY144" fmla="*/ 244864 h 1497725"/>
                  <a:gd name="connsiteX145" fmla="*/ 1048408 w 1516644"/>
                  <a:gd name="connsiteY145" fmla="*/ 227024 h 1497725"/>
                  <a:gd name="connsiteX146" fmla="*/ 552154 w 1516644"/>
                  <a:gd name="connsiteY146" fmla="*/ 61486 h 1497725"/>
                  <a:gd name="connsiteX147" fmla="*/ 581747 w 1516644"/>
                  <a:gd name="connsiteY147" fmla="*/ 72128 h 1497725"/>
                  <a:gd name="connsiteX148" fmla="*/ 576694 w 1516644"/>
                  <a:gd name="connsiteY148" fmla="*/ 89155 h 1497725"/>
                  <a:gd name="connsiteX149" fmla="*/ 552154 w 1516644"/>
                  <a:gd name="connsiteY149" fmla="*/ 160809 h 1497725"/>
                  <a:gd name="connsiteX150" fmla="*/ 521839 w 1516644"/>
                  <a:gd name="connsiteY150" fmla="*/ 153005 h 1497725"/>
                  <a:gd name="connsiteX151" fmla="*/ 552154 w 1516644"/>
                  <a:gd name="connsiteY151" fmla="*/ 61486 h 1497725"/>
                  <a:gd name="connsiteX152" fmla="*/ 1026661 w 1516644"/>
                  <a:gd name="connsiteY152" fmla="*/ 44144 h 1497725"/>
                  <a:gd name="connsiteX153" fmla="*/ 1297502 w 1516644"/>
                  <a:gd name="connsiteY153" fmla="*/ 229622 h 1497725"/>
                  <a:gd name="connsiteX154" fmla="*/ 1278971 w 1516644"/>
                  <a:gd name="connsiteY154" fmla="*/ 255403 h 1497725"/>
                  <a:gd name="connsiteX155" fmla="*/ 1007417 w 1516644"/>
                  <a:gd name="connsiteY155" fmla="*/ 69209 h 1497725"/>
                  <a:gd name="connsiteX156" fmla="*/ 1026661 w 1516644"/>
                  <a:gd name="connsiteY156" fmla="*/ 44144 h 1497725"/>
                  <a:gd name="connsiteX157" fmla="*/ 530014 w 1516644"/>
                  <a:gd name="connsiteY157" fmla="*/ 33107 h 1497725"/>
                  <a:gd name="connsiteX158" fmla="*/ 548639 w 1516644"/>
                  <a:gd name="connsiteY158" fmla="*/ 58129 h 1497725"/>
                  <a:gd name="connsiteX159" fmla="*/ 209812 w 1516644"/>
                  <a:gd name="connsiteY159" fmla="*/ 301196 h 1497725"/>
                  <a:gd name="connsiteX160" fmla="*/ 457664 w 1516644"/>
                  <a:gd name="connsiteY160" fmla="*/ 219697 h 1497725"/>
                  <a:gd name="connsiteX161" fmla="*/ 466976 w 1516644"/>
                  <a:gd name="connsiteY161" fmla="*/ 249723 h 1497725"/>
                  <a:gd name="connsiteX162" fmla="*/ 214826 w 1516644"/>
                  <a:gd name="connsiteY162" fmla="*/ 332652 h 1497725"/>
                  <a:gd name="connsiteX163" fmla="*/ 179726 w 1516644"/>
                  <a:gd name="connsiteY163" fmla="*/ 284039 h 1497725"/>
                  <a:gd name="connsiteX164" fmla="*/ 530014 w 1516644"/>
                  <a:gd name="connsiteY164" fmla="*/ 33107 h 1497725"/>
                  <a:gd name="connsiteX165" fmla="*/ 650512 w 1516644"/>
                  <a:gd name="connsiteY165" fmla="*/ 0 h 1497725"/>
                  <a:gd name="connsiteX166" fmla="*/ 905591 w 1516644"/>
                  <a:gd name="connsiteY166" fmla="*/ 5692 h 1497725"/>
                  <a:gd name="connsiteX167" fmla="*/ 904166 w 1516644"/>
                  <a:gd name="connsiteY167" fmla="*/ 18500 h 1497725"/>
                  <a:gd name="connsiteX168" fmla="*/ 919129 w 1516644"/>
                  <a:gd name="connsiteY168" fmla="*/ 59770 h 1497725"/>
                  <a:gd name="connsiteX169" fmla="*/ 589236 w 1516644"/>
                  <a:gd name="connsiteY169" fmla="*/ 202078 h 1497725"/>
                  <a:gd name="connsiteX170" fmla="*/ 882791 w 1516644"/>
                  <a:gd name="connsiteY170" fmla="*/ 210617 h 1497725"/>
                  <a:gd name="connsiteX171" fmla="*/ 876378 w 1516644"/>
                  <a:gd name="connsiteY171" fmla="*/ 241213 h 1497725"/>
                  <a:gd name="connsiteX172" fmla="*/ 582111 w 1516644"/>
                  <a:gd name="connsiteY172" fmla="*/ 233386 h 1497725"/>
                  <a:gd name="connsiteX173" fmla="*/ 584961 w 1516644"/>
                  <a:gd name="connsiteY173" fmla="*/ 216309 h 1497725"/>
                  <a:gd name="connsiteX174" fmla="*/ 570711 w 1516644"/>
                  <a:gd name="connsiteY174" fmla="*/ 176463 h 1497725"/>
                  <a:gd name="connsiteX175" fmla="*/ 894191 w 1516644"/>
                  <a:gd name="connsiteY175" fmla="*/ 36289 h 1497725"/>
                  <a:gd name="connsiteX176" fmla="*/ 647662 w 1516644"/>
                  <a:gd name="connsiteY176" fmla="*/ 31308 h 1497725"/>
                  <a:gd name="connsiteX177" fmla="*/ 651225 w 1516644"/>
                  <a:gd name="connsiteY177" fmla="*/ 8538 h 1497725"/>
                  <a:gd name="connsiteX178" fmla="*/ 650512 w 1516644"/>
                  <a:gd name="connsiteY178" fmla="*/ 0 h 14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516644" h="1497725">
                    <a:moveTo>
                      <a:pt x="1204823" y="1308538"/>
                    </a:moveTo>
                    <a:cubicBezTo>
                      <a:pt x="1206250" y="1320004"/>
                      <a:pt x="1209816" y="1330037"/>
                      <a:pt x="1215522" y="1338636"/>
                    </a:cubicBezTo>
                    <a:cubicBezTo>
                      <a:pt x="1215522" y="1338636"/>
                      <a:pt x="1215522" y="1338636"/>
                      <a:pt x="826790" y="1497725"/>
                    </a:cubicBezTo>
                    <a:cubicBezTo>
                      <a:pt x="826790" y="1486259"/>
                      <a:pt x="823937" y="1476227"/>
                      <a:pt x="818231" y="1466911"/>
                    </a:cubicBezTo>
                    <a:close/>
                    <a:moveTo>
                      <a:pt x="754698" y="1305386"/>
                    </a:moveTo>
                    <a:cubicBezTo>
                      <a:pt x="754698" y="1305386"/>
                      <a:pt x="754698" y="1305386"/>
                      <a:pt x="770935" y="1435810"/>
                    </a:cubicBezTo>
                    <a:cubicBezTo>
                      <a:pt x="768111" y="1435810"/>
                      <a:pt x="765287" y="1435093"/>
                      <a:pt x="763170" y="1435093"/>
                    </a:cubicBezTo>
                    <a:cubicBezTo>
                      <a:pt x="754698" y="1435093"/>
                      <a:pt x="746933" y="1436527"/>
                      <a:pt x="739874" y="1439393"/>
                    </a:cubicBezTo>
                    <a:cubicBezTo>
                      <a:pt x="739874" y="1439393"/>
                      <a:pt x="739874" y="1439393"/>
                      <a:pt x="723638" y="1307536"/>
                    </a:cubicBezTo>
                    <a:cubicBezTo>
                      <a:pt x="726461" y="1307536"/>
                      <a:pt x="729285" y="1307536"/>
                      <a:pt x="732109" y="1307536"/>
                    </a:cubicBezTo>
                    <a:cubicBezTo>
                      <a:pt x="739874" y="1307536"/>
                      <a:pt x="746933" y="1306819"/>
                      <a:pt x="754698" y="1305386"/>
                    </a:cubicBezTo>
                    <a:close/>
                    <a:moveTo>
                      <a:pt x="232705" y="1221828"/>
                    </a:moveTo>
                    <a:cubicBezTo>
                      <a:pt x="232705" y="1221828"/>
                      <a:pt x="232705" y="1221828"/>
                      <a:pt x="711026" y="1460617"/>
                    </a:cubicBezTo>
                    <a:cubicBezTo>
                      <a:pt x="705314" y="1469171"/>
                      <a:pt x="701031" y="1479150"/>
                      <a:pt x="699603" y="1489842"/>
                    </a:cubicBezTo>
                    <a:cubicBezTo>
                      <a:pt x="699603" y="1489842"/>
                      <a:pt x="699603" y="1489842"/>
                      <a:pt x="219141" y="1250340"/>
                    </a:cubicBezTo>
                    <a:cubicBezTo>
                      <a:pt x="225566" y="1241787"/>
                      <a:pt x="229849" y="1232520"/>
                      <a:pt x="232705" y="1221828"/>
                    </a:cubicBezTo>
                    <a:close/>
                    <a:moveTo>
                      <a:pt x="836273" y="1215522"/>
                    </a:moveTo>
                    <a:cubicBezTo>
                      <a:pt x="836273" y="1215522"/>
                      <a:pt x="836273" y="1215522"/>
                      <a:pt x="1213946" y="1271670"/>
                    </a:cubicBezTo>
                    <a:cubicBezTo>
                      <a:pt x="1208224" y="1280910"/>
                      <a:pt x="1205363" y="1291571"/>
                      <a:pt x="1205363" y="1302232"/>
                    </a:cubicBezTo>
                    <a:cubicBezTo>
                      <a:pt x="1205363" y="1302232"/>
                      <a:pt x="1205363" y="1302232"/>
                      <a:pt x="827690" y="1246084"/>
                    </a:cubicBezTo>
                    <a:cubicBezTo>
                      <a:pt x="831981" y="1236134"/>
                      <a:pt x="834843" y="1226183"/>
                      <a:pt x="836273" y="1215522"/>
                    </a:cubicBezTo>
                    <a:close/>
                    <a:moveTo>
                      <a:pt x="611424" y="1120928"/>
                    </a:moveTo>
                    <a:cubicBezTo>
                      <a:pt x="611424" y="1120928"/>
                      <a:pt x="611424" y="1120928"/>
                      <a:pt x="644810" y="1142723"/>
                    </a:cubicBezTo>
                    <a:cubicBezTo>
                      <a:pt x="638550" y="1151863"/>
                      <a:pt x="633681" y="1161706"/>
                      <a:pt x="630203" y="1172955"/>
                    </a:cubicBezTo>
                    <a:lnTo>
                      <a:pt x="597513" y="1152566"/>
                    </a:lnTo>
                    <a:cubicBezTo>
                      <a:pt x="604468" y="1143426"/>
                      <a:pt x="609337" y="1132880"/>
                      <a:pt x="611424" y="1120928"/>
                    </a:cubicBezTo>
                    <a:close/>
                    <a:moveTo>
                      <a:pt x="484598" y="1113046"/>
                    </a:moveTo>
                    <a:cubicBezTo>
                      <a:pt x="484598" y="1124469"/>
                      <a:pt x="487458" y="1134463"/>
                      <a:pt x="493179" y="1143744"/>
                    </a:cubicBezTo>
                    <a:cubicBezTo>
                      <a:pt x="493179" y="1143744"/>
                      <a:pt x="493179" y="1143744"/>
                      <a:pt x="435973" y="1155167"/>
                    </a:cubicBezTo>
                    <a:cubicBezTo>
                      <a:pt x="435973" y="1155167"/>
                      <a:pt x="435973" y="1155167"/>
                      <a:pt x="285091" y="1185151"/>
                    </a:cubicBezTo>
                    <a:cubicBezTo>
                      <a:pt x="285091" y="1185151"/>
                      <a:pt x="285091" y="1185151"/>
                      <a:pt x="560396" y="1193004"/>
                    </a:cubicBezTo>
                    <a:cubicBezTo>
                      <a:pt x="560396" y="1193004"/>
                      <a:pt x="560396" y="1193004"/>
                      <a:pt x="626899" y="1195146"/>
                    </a:cubicBezTo>
                    <a:cubicBezTo>
                      <a:pt x="626183" y="1197288"/>
                      <a:pt x="626183" y="1200143"/>
                      <a:pt x="626183" y="1202285"/>
                    </a:cubicBezTo>
                    <a:cubicBezTo>
                      <a:pt x="626183" y="1210852"/>
                      <a:pt x="627614" y="1218705"/>
                      <a:pt x="629044" y="1226558"/>
                    </a:cubicBezTo>
                    <a:cubicBezTo>
                      <a:pt x="629044" y="1226558"/>
                      <a:pt x="629044" y="1226558"/>
                      <a:pt x="234320" y="1214422"/>
                    </a:cubicBezTo>
                    <a:cubicBezTo>
                      <a:pt x="235035" y="1209424"/>
                      <a:pt x="235751" y="1204427"/>
                      <a:pt x="235751" y="1198716"/>
                    </a:cubicBezTo>
                    <a:cubicBezTo>
                      <a:pt x="235751" y="1186579"/>
                      <a:pt x="232890" y="1174443"/>
                      <a:pt x="228600" y="1164448"/>
                    </a:cubicBezTo>
                    <a:cubicBezTo>
                      <a:pt x="228600" y="1164448"/>
                      <a:pt x="228600" y="1164448"/>
                      <a:pt x="484598" y="1113046"/>
                    </a:cubicBezTo>
                    <a:close/>
                    <a:moveTo>
                      <a:pt x="1398975" y="1102010"/>
                    </a:moveTo>
                    <a:cubicBezTo>
                      <a:pt x="1403991" y="1111351"/>
                      <a:pt x="1411157" y="1119973"/>
                      <a:pt x="1420473" y="1125721"/>
                    </a:cubicBezTo>
                    <a:cubicBezTo>
                      <a:pt x="1420473" y="1125721"/>
                      <a:pt x="1420473" y="1125721"/>
                      <a:pt x="1318714" y="1264395"/>
                    </a:cubicBezTo>
                    <a:cubicBezTo>
                      <a:pt x="1312265" y="1256491"/>
                      <a:pt x="1303665" y="1249306"/>
                      <a:pt x="1294349" y="1244995"/>
                    </a:cubicBezTo>
                    <a:cubicBezTo>
                      <a:pt x="1294349" y="1244995"/>
                      <a:pt x="1294349" y="1244995"/>
                      <a:pt x="1398975" y="1102010"/>
                    </a:cubicBezTo>
                    <a:close/>
                    <a:moveTo>
                      <a:pt x="1391827" y="1067326"/>
                    </a:moveTo>
                    <a:cubicBezTo>
                      <a:pt x="1391827" y="1069465"/>
                      <a:pt x="1391827" y="1071604"/>
                      <a:pt x="1391827" y="1073743"/>
                    </a:cubicBezTo>
                    <a:cubicBezTo>
                      <a:pt x="1391827" y="1082299"/>
                      <a:pt x="1393256" y="1090856"/>
                      <a:pt x="1396827" y="1098699"/>
                    </a:cubicBezTo>
                    <a:cubicBezTo>
                      <a:pt x="1396827" y="1098699"/>
                      <a:pt x="1396827" y="1098699"/>
                      <a:pt x="836854" y="1209216"/>
                    </a:cubicBezTo>
                    <a:cubicBezTo>
                      <a:pt x="837568" y="1207077"/>
                      <a:pt x="837568" y="1204938"/>
                      <a:pt x="837568" y="1202799"/>
                    </a:cubicBezTo>
                    <a:cubicBezTo>
                      <a:pt x="837568" y="1194243"/>
                      <a:pt x="836140" y="1185687"/>
                      <a:pt x="833997" y="1177843"/>
                    </a:cubicBezTo>
                    <a:cubicBezTo>
                      <a:pt x="833997" y="1177843"/>
                      <a:pt x="833997" y="1177843"/>
                      <a:pt x="1391827" y="1067326"/>
                    </a:cubicBezTo>
                    <a:close/>
                    <a:moveTo>
                      <a:pt x="1282680" y="889176"/>
                    </a:moveTo>
                    <a:cubicBezTo>
                      <a:pt x="1282680" y="889176"/>
                      <a:pt x="1282680" y="889176"/>
                      <a:pt x="1323413" y="931382"/>
                    </a:cubicBezTo>
                    <a:cubicBezTo>
                      <a:pt x="1323413" y="931382"/>
                      <a:pt x="1323413" y="931382"/>
                      <a:pt x="1414168" y="1025808"/>
                    </a:cubicBezTo>
                    <a:cubicBezTo>
                      <a:pt x="1405593" y="1032247"/>
                      <a:pt x="1399876" y="1041546"/>
                      <a:pt x="1395588" y="1051561"/>
                    </a:cubicBezTo>
                    <a:cubicBezTo>
                      <a:pt x="1395588" y="1051561"/>
                      <a:pt x="1395588" y="1051561"/>
                      <a:pt x="1379152" y="1034393"/>
                    </a:cubicBezTo>
                    <a:cubicBezTo>
                      <a:pt x="1379152" y="1034393"/>
                      <a:pt x="1379152" y="1034393"/>
                      <a:pt x="1261242" y="912067"/>
                    </a:cubicBezTo>
                    <a:cubicBezTo>
                      <a:pt x="1269818" y="905629"/>
                      <a:pt x="1276964" y="898476"/>
                      <a:pt x="1282680" y="889176"/>
                    </a:cubicBezTo>
                    <a:close/>
                    <a:moveTo>
                      <a:pt x="1129929" y="876563"/>
                    </a:moveTo>
                    <a:cubicBezTo>
                      <a:pt x="1134201" y="886585"/>
                      <a:pt x="1140610" y="895176"/>
                      <a:pt x="1147731" y="903051"/>
                    </a:cubicBezTo>
                    <a:lnTo>
                      <a:pt x="826574" y="1157189"/>
                    </a:lnTo>
                    <a:cubicBezTo>
                      <a:pt x="821590" y="1147167"/>
                      <a:pt x="815893" y="1138576"/>
                      <a:pt x="808772" y="1130701"/>
                    </a:cubicBezTo>
                    <a:cubicBezTo>
                      <a:pt x="808772" y="1130701"/>
                      <a:pt x="808772" y="1130701"/>
                      <a:pt x="1129929" y="876563"/>
                    </a:cubicBezTo>
                    <a:close/>
                    <a:moveTo>
                      <a:pt x="33922" y="793005"/>
                    </a:moveTo>
                    <a:lnTo>
                      <a:pt x="137161" y="1114069"/>
                    </a:lnTo>
                    <a:cubicBezTo>
                      <a:pt x="126481" y="1115499"/>
                      <a:pt x="116513" y="1119075"/>
                      <a:pt x="107257" y="1124080"/>
                    </a:cubicBezTo>
                    <a:cubicBezTo>
                      <a:pt x="107257" y="1124080"/>
                      <a:pt x="107257" y="1124080"/>
                      <a:pt x="4730" y="805161"/>
                    </a:cubicBezTo>
                    <a:cubicBezTo>
                      <a:pt x="15410" y="803731"/>
                      <a:pt x="25378" y="799441"/>
                      <a:pt x="33922" y="793005"/>
                    </a:cubicBezTo>
                    <a:close/>
                    <a:moveTo>
                      <a:pt x="1486759" y="774087"/>
                    </a:moveTo>
                    <a:cubicBezTo>
                      <a:pt x="1495298" y="779806"/>
                      <a:pt x="1505259" y="783381"/>
                      <a:pt x="1516644" y="784096"/>
                    </a:cubicBezTo>
                    <a:cubicBezTo>
                      <a:pt x="1516644" y="784096"/>
                      <a:pt x="1516644" y="784096"/>
                      <a:pt x="1468259" y="1010717"/>
                    </a:cubicBezTo>
                    <a:cubicBezTo>
                      <a:pt x="1463990" y="1010002"/>
                      <a:pt x="1459720" y="1009288"/>
                      <a:pt x="1455451" y="1009288"/>
                    </a:cubicBezTo>
                    <a:cubicBezTo>
                      <a:pt x="1448336" y="1009288"/>
                      <a:pt x="1441932" y="1010717"/>
                      <a:pt x="1436239" y="1012147"/>
                    </a:cubicBezTo>
                    <a:cubicBezTo>
                      <a:pt x="1436239" y="1012147"/>
                      <a:pt x="1436239" y="1012147"/>
                      <a:pt x="1486759" y="774087"/>
                    </a:cubicBezTo>
                    <a:close/>
                    <a:moveTo>
                      <a:pt x="52851" y="759899"/>
                    </a:moveTo>
                    <a:cubicBezTo>
                      <a:pt x="52851" y="759899"/>
                      <a:pt x="52851" y="759899"/>
                      <a:pt x="513957" y="1058201"/>
                    </a:cubicBezTo>
                    <a:cubicBezTo>
                      <a:pt x="503948" y="1064639"/>
                      <a:pt x="496084" y="1073224"/>
                      <a:pt x="490365" y="1084669"/>
                    </a:cubicBezTo>
                    <a:lnTo>
                      <a:pt x="37838" y="787798"/>
                    </a:lnTo>
                    <a:cubicBezTo>
                      <a:pt x="45702" y="779929"/>
                      <a:pt x="50706" y="770629"/>
                      <a:pt x="52851" y="759899"/>
                    </a:cubicBezTo>
                    <a:close/>
                    <a:moveTo>
                      <a:pt x="1458598" y="728368"/>
                    </a:moveTo>
                    <a:cubicBezTo>
                      <a:pt x="1459315" y="739101"/>
                      <a:pt x="1463614" y="749118"/>
                      <a:pt x="1469347" y="757704"/>
                    </a:cubicBezTo>
                    <a:cubicBezTo>
                      <a:pt x="1469347" y="757704"/>
                      <a:pt x="1469347" y="757704"/>
                      <a:pt x="1293059" y="821385"/>
                    </a:cubicBezTo>
                    <a:cubicBezTo>
                      <a:pt x="1290910" y="810652"/>
                      <a:pt x="1285893" y="801351"/>
                      <a:pt x="1280160" y="792765"/>
                    </a:cubicBezTo>
                    <a:cubicBezTo>
                      <a:pt x="1280160" y="792765"/>
                      <a:pt x="1280160" y="792765"/>
                      <a:pt x="1458598" y="728368"/>
                    </a:cubicBezTo>
                    <a:close/>
                    <a:moveTo>
                      <a:pt x="551912" y="698412"/>
                    </a:moveTo>
                    <a:cubicBezTo>
                      <a:pt x="551912" y="698412"/>
                      <a:pt x="551912" y="698412"/>
                      <a:pt x="628529" y="904018"/>
                    </a:cubicBezTo>
                    <a:cubicBezTo>
                      <a:pt x="628529" y="904018"/>
                      <a:pt x="628529" y="904018"/>
                      <a:pt x="701565" y="1101772"/>
                    </a:cubicBezTo>
                    <a:cubicBezTo>
                      <a:pt x="691540" y="1104627"/>
                      <a:pt x="682232" y="1108911"/>
                      <a:pt x="672923" y="1114622"/>
                    </a:cubicBezTo>
                    <a:cubicBezTo>
                      <a:pt x="672923" y="1114622"/>
                      <a:pt x="672923" y="1114622"/>
                      <a:pt x="521839" y="708407"/>
                    </a:cubicBezTo>
                    <a:cubicBezTo>
                      <a:pt x="533295" y="707693"/>
                      <a:pt x="543320" y="704123"/>
                      <a:pt x="551912" y="698412"/>
                    </a:cubicBezTo>
                    <a:close/>
                    <a:moveTo>
                      <a:pt x="580726" y="649540"/>
                    </a:moveTo>
                    <a:cubicBezTo>
                      <a:pt x="580726" y="649540"/>
                      <a:pt x="580726" y="649540"/>
                      <a:pt x="1135117" y="799313"/>
                    </a:cubicBezTo>
                    <a:cubicBezTo>
                      <a:pt x="1129394" y="808629"/>
                      <a:pt x="1125818" y="819378"/>
                      <a:pt x="1124387" y="830844"/>
                    </a:cubicBezTo>
                    <a:cubicBezTo>
                      <a:pt x="1124387" y="830844"/>
                      <a:pt x="1124387" y="830844"/>
                      <a:pt x="570711" y="679638"/>
                    </a:cubicBezTo>
                    <a:cubicBezTo>
                      <a:pt x="576433" y="670322"/>
                      <a:pt x="580010" y="660289"/>
                      <a:pt x="580726" y="649540"/>
                    </a:cubicBezTo>
                    <a:close/>
                    <a:moveTo>
                      <a:pt x="454766" y="644810"/>
                    </a:moveTo>
                    <a:cubicBezTo>
                      <a:pt x="454766" y="644810"/>
                      <a:pt x="454766" y="644810"/>
                      <a:pt x="454766" y="645519"/>
                    </a:cubicBezTo>
                    <a:cubicBezTo>
                      <a:pt x="454766" y="656153"/>
                      <a:pt x="457632" y="666078"/>
                      <a:pt x="461930" y="674585"/>
                    </a:cubicBezTo>
                    <a:cubicBezTo>
                      <a:pt x="461930" y="674585"/>
                      <a:pt x="461930" y="674585"/>
                      <a:pt x="53600" y="750440"/>
                    </a:cubicBezTo>
                    <a:cubicBezTo>
                      <a:pt x="53600" y="749731"/>
                      <a:pt x="53600" y="749731"/>
                      <a:pt x="53600" y="749022"/>
                    </a:cubicBezTo>
                    <a:cubicBezTo>
                      <a:pt x="53600" y="738388"/>
                      <a:pt x="50734" y="728463"/>
                      <a:pt x="45720" y="720665"/>
                    </a:cubicBezTo>
                    <a:cubicBezTo>
                      <a:pt x="45720" y="720665"/>
                      <a:pt x="45720" y="720665"/>
                      <a:pt x="454766" y="644810"/>
                    </a:cubicBezTo>
                    <a:close/>
                    <a:moveTo>
                      <a:pt x="79516" y="424092"/>
                    </a:moveTo>
                    <a:cubicBezTo>
                      <a:pt x="87326" y="430552"/>
                      <a:pt x="97265" y="435576"/>
                      <a:pt x="107205" y="438446"/>
                    </a:cubicBezTo>
                    <a:lnTo>
                      <a:pt x="29818" y="704718"/>
                    </a:lnTo>
                    <a:cubicBezTo>
                      <a:pt x="21299" y="698259"/>
                      <a:pt x="11359" y="694670"/>
                      <a:pt x="0" y="694670"/>
                    </a:cubicBezTo>
                    <a:cubicBezTo>
                      <a:pt x="0" y="694670"/>
                      <a:pt x="0" y="694670"/>
                      <a:pt x="79516" y="424092"/>
                    </a:cubicBezTo>
                    <a:close/>
                    <a:moveTo>
                      <a:pt x="208506" y="395715"/>
                    </a:moveTo>
                    <a:cubicBezTo>
                      <a:pt x="208506" y="395715"/>
                      <a:pt x="208506" y="395715"/>
                      <a:pt x="476120" y="597037"/>
                    </a:cubicBezTo>
                    <a:cubicBezTo>
                      <a:pt x="468249" y="604177"/>
                      <a:pt x="461809" y="612743"/>
                      <a:pt x="458231" y="622738"/>
                    </a:cubicBezTo>
                    <a:cubicBezTo>
                      <a:pt x="458231" y="622738"/>
                      <a:pt x="458231" y="622738"/>
                      <a:pt x="272190" y="482812"/>
                    </a:cubicBezTo>
                    <a:cubicBezTo>
                      <a:pt x="272190" y="482812"/>
                      <a:pt x="272190" y="482812"/>
                      <a:pt x="189187" y="420702"/>
                    </a:cubicBezTo>
                    <a:cubicBezTo>
                      <a:pt x="197058" y="413563"/>
                      <a:pt x="203498" y="404996"/>
                      <a:pt x="208506" y="395715"/>
                    </a:cubicBezTo>
                    <a:close/>
                    <a:moveTo>
                      <a:pt x="1322678" y="383102"/>
                    </a:moveTo>
                    <a:cubicBezTo>
                      <a:pt x="1331965" y="388092"/>
                      <a:pt x="1341967" y="390943"/>
                      <a:pt x="1352682" y="392369"/>
                    </a:cubicBezTo>
                    <a:cubicBezTo>
                      <a:pt x="1352682" y="392369"/>
                      <a:pt x="1352682" y="392369"/>
                      <a:pt x="1246240" y="763051"/>
                    </a:cubicBezTo>
                    <a:cubicBezTo>
                      <a:pt x="1236953" y="758774"/>
                      <a:pt x="1226237" y="756635"/>
                      <a:pt x="1215521" y="755923"/>
                    </a:cubicBezTo>
                    <a:cubicBezTo>
                      <a:pt x="1215521" y="755923"/>
                      <a:pt x="1215521" y="755923"/>
                      <a:pt x="1322678" y="383102"/>
                    </a:cubicBezTo>
                    <a:close/>
                    <a:moveTo>
                      <a:pt x="1411158" y="381526"/>
                    </a:moveTo>
                    <a:cubicBezTo>
                      <a:pt x="1411158" y="381526"/>
                      <a:pt x="1411158" y="381526"/>
                      <a:pt x="1507184" y="659746"/>
                    </a:cubicBezTo>
                    <a:cubicBezTo>
                      <a:pt x="1496435" y="661891"/>
                      <a:pt x="1486402" y="667613"/>
                      <a:pt x="1478520" y="674765"/>
                    </a:cubicBezTo>
                    <a:cubicBezTo>
                      <a:pt x="1478520" y="674765"/>
                      <a:pt x="1478520" y="674765"/>
                      <a:pt x="1381060" y="391539"/>
                    </a:cubicBezTo>
                    <a:cubicBezTo>
                      <a:pt x="1391809" y="389394"/>
                      <a:pt x="1401842" y="385817"/>
                      <a:pt x="1411158" y="381526"/>
                    </a:cubicBezTo>
                    <a:close/>
                    <a:moveTo>
                      <a:pt x="1011554" y="316887"/>
                    </a:moveTo>
                    <a:cubicBezTo>
                      <a:pt x="1011554" y="316887"/>
                      <a:pt x="1011554" y="316887"/>
                      <a:pt x="1193450" y="757939"/>
                    </a:cubicBezTo>
                    <a:cubicBezTo>
                      <a:pt x="1182708" y="759367"/>
                      <a:pt x="1172683" y="763649"/>
                      <a:pt x="1164089" y="769358"/>
                    </a:cubicBezTo>
                    <a:lnTo>
                      <a:pt x="1036618" y="461050"/>
                    </a:lnTo>
                    <a:cubicBezTo>
                      <a:pt x="1036618" y="461050"/>
                      <a:pt x="1036618" y="461050"/>
                      <a:pt x="982192" y="329020"/>
                    </a:cubicBezTo>
                    <a:cubicBezTo>
                      <a:pt x="992934" y="326879"/>
                      <a:pt x="1002959" y="322597"/>
                      <a:pt x="1011554" y="316887"/>
                    </a:cubicBezTo>
                    <a:close/>
                    <a:moveTo>
                      <a:pt x="883902" y="279050"/>
                    </a:moveTo>
                    <a:cubicBezTo>
                      <a:pt x="888194" y="289036"/>
                      <a:pt x="894633" y="297595"/>
                      <a:pt x="901788" y="305442"/>
                    </a:cubicBezTo>
                    <a:lnTo>
                      <a:pt x="574117" y="616432"/>
                    </a:lnTo>
                    <a:cubicBezTo>
                      <a:pt x="569109" y="607159"/>
                      <a:pt x="561955" y="599313"/>
                      <a:pt x="553370" y="592894"/>
                    </a:cubicBezTo>
                    <a:cubicBezTo>
                      <a:pt x="553370" y="592894"/>
                      <a:pt x="553370" y="592894"/>
                      <a:pt x="883902" y="279050"/>
                    </a:cubicBezTo>
                    <a:close/>
                    <a:moveTo>
                      <a:pt x="501344" y="277473"/>
                    </a:moveTo>
                    <a:cubicBezTo>
                      <a:pt x="507077" y="278899"/>
                      <a:pt x="513526" y="280325"/>
                      <a:pt x="520692" y="280325"/>
                    </a:cubicBezTo>
                    <a:cubicBezTo>
                      <a:pt x="524275" y="280325"/>
                      <a:pt x="528575" y="279612"/>
                      <a:pt x="532875" y="278899"/>
                    </a:cubicBezTo>
                    <a:cubicBezTo>
                      <a:pt x="532875" y="278899"/>
                      <a:pt x="532875" y="278899"/>
                      <a:pt x="532875" y="583324"/>
                    </a:cubicBezTo>
                    <a:cubicBezTo>
                      <a:pt x="527858" y="581898"/>
                      <a:pt x="522126" y="581185"/>
                      <a:pt x="517109" y="581185"/>
                    </a:cubicBezTo>
                    <a:cubicBezTo>
                      <a:pt x="511376" y="581185"/>
                      <a:pt x="506360" y="581898"/>
                      <a:pt x="501344" y="583324"/>
                    </a:cubicBezTo>
                    <a:cubicBezTo>
                      <a:pt x="501344" y="583324"/>
                      <a:pt x="501344" y="583324"/>
                      <a:pt x="501344" y="277473"/>
                    </a:cubicBezTo>
                    <a:close/>
                    <a:moveTo>
                      <a:pt x="1048408" y="227024"/>
                    </a:moveTo>
                    <a:cubicBezTo>
                      <a:pt x="1048408" y="227024"/>
                      <a:pt x="1048408" y="227024"/>
                      <a:pt x="1275431" y="263418"/>
                    </a:cubicBezTo>
                    <a:cubicBezTo>
                      <a:pt x="1271873" y="273408"/>
                      <a:pt x="1269738" y="284112"/>
                      <a:pt x="1269026" y="294816"/>
                    </a:cubicBezTo>
                    <a:lnTo>
                      <a:pt x="1049120" y="259136"/>
                    </a:lnTo>
                    <a:cubicBezTo>
                      <a:pt x="1049832" y="254141"/>
                      <a:pt x="1050543" y="249146"/>
                      <a:pt x="1050543" y="244864"/>
                    </a:cubicBezTo>
                    <a:cubicBezTo>
                      <a:pt x="1050543" y="238442"/>
                      <a:pt x="1049832" y="232733"/>
                      <a:pt x="1048408" y="227024"/>
                    </a:cubicBezTo>
                    <a:close/>
                    <a:moveTo>
                      <a:pt x="552154" y="61486"/>
                    </a:moveTo>
                    <a:cubicBezTo>
                      <a:pt x="560815" y="67162"/>
                      <a:pt x="570920" y="70709"/>
                      <a:pt x="581747" y="72128"/>
                    </a:cubicBezTo>
                    <a:cubicBezTo>
                      <a:pt x="581747" y="72128"/>
                      <a:pt x="581747" y="72128"/>
                      <a:pt x="576694" y="89155"/>
                    </a:cubicBezTo>
                    <a:cubicBezTo>
                      <a:pt x="576694" y="89155"/>
                      <a:pt x="576694" y="89155"/>
                      <a:pt x="552154" y="160809"/>
                    </a:cubicBezTo>
                    <a:cubicBezTo>
                      <a:pt x="543492" y="155843"/>
                      <a:pt x="532665" y="153005"/>
                      <a:pt x="521839" y="153005"/>
                    </a:cubicBezTo>
                    <a:cubicBezTo>
                      <a:pt x="521839" y="153005"/>
                      <a:pt x="521839" y="153005"/>
                      <a:pt x="552154" y="61486"/>
                    </a:cubicBezTo>
                    <a:close/>
                    <a:moveTo>
                      <a:pt x="1026661" y="44144"/>
                    </a:moveTo>
                    <a:cubicBezTo>
                      <a:pt x="1026661" y="44144"/>
                      <a:pt x="1026661" y="44144"/>
                      <a:pt x="1297502" y="229622"/>
                    </a:cubicBezTo>
                    <a:cubicBezTo>
                      <a:pt x="1290375" y="237500"/>
                      <a:pt x="1283960" y="246093"/>
                      <a:pt x="1278971" y="255403"/>
                    </a:cubicBezTo>
                    <a:cubicBezTo>
                      <a:pt x="1278971" y="255403"/>
                      <a:pt x="1278971" y="255403"/>
                      <a:pt x="1007417" y="69209"/>
                    </a:cubicBezTo>
                    <a:cubicBezTo>
                      <a:pt x="1015970" y="62764"/>
                      <a:pt x="1022385" y="54170"/>
                      <a:pt x="1026661" y="44144"/>
                    </a:cubicBezTo>
                    <a:close/>
                    <a:moveTo>
                      <a:pt x="530014" y="33107"/>
                    </a:moveTo>
                    <a:cubicBezTo>
                      <a:pt x="533596" y="43116"/>
                      <a:pt x="540759" y="51695"/>
                      <a:pt x="548639" y="58129"/>
                    </a:cubicBezTo>
                    <a:cubicBezTo>
                      <a:pt x="548639" y="58129"/>
                      <a:pt x="548639" y="58129"/>
                      <a:pt x="209812" y="301196"/>
                    </a:cubicBezTo>
                    <a:cubicBezTo>
                      <a:pt x="209812" y="301196"/>
                      <a:pt x="209812" y="301196"/>
                      <a:pt x="457664" y="219697"/>
                    </a:cubicBezTo>
                    <a:cubicBezTo>
                      <a:pt x="458380" y="230421"/>
                      <a:pt x="461246" y="241144"/>
                      <a:pt x="466976" y="249723"/>
                    </a:cubicBezTo>
                    <a:cubicBezTo>
                      <a:pt x="466976" y="249723"/>
                      <a:pt x="466976" y="249723"/>
                      <a:pt x="214826" y="332652"/>
                    </a:cubicBezTo>
                    <a:cubicBezTo>
                      <a:pt x="209096" y="312635"/>
                      <a:pt x="196201" y="295477"/>
                      <a:pt x="179726" y="284039"/>
                    </a:cubicBezTo>
                    <a:cubicBezTo>
                      <a:pt x="179726" y="284039"/>
                      <a:pt x="179726" y="284039"/>
                      <a:pt x="530014" y="33107"/>
                    </a:cubicBezTo>
                    <a:close/>
                    <a:moveTo>
                      <a:pt x="650512" y="0"/>
                    </a:moveTo>
                    <a:cubicBezTo>
                      <a:pt x="650512" y="0"/>
                      <a:pt x="650512" y="0"/>
                      <a:pt x="905591" y="5692"/>
                    </a:cubicBezTo>
                    <a:cubicBezTo>
                      <a:pt x="904879" y="9961"/>
                      <a:pt x="904166" y="14231"/>
                      <a:pt x="904166" y="18500"/>
                    </a:cubicBezTo>
                    <a:cubicBezTo>
                      <a:pt x="904166" y="34154"/>
                      <a:pt x="909866" y="49097"/>
                      <a:pt x="919129" y="59770"/>
                    </a:cubicBezTo>
                    <a:cubicBezTo>
                      <a:pt x="919129" y="59770"/>
                      <a:pt x="919129" y="59770"/>
                      <a:pt x="589236" y="202078"/>
                    </a:cubicBezTo>
                    <a:cubicBezTo>
                      <a:pt x="589236" y="202078"/>
                      <a:pt x="589236" y="202078"/>
                      <a:pt x="882791" y="210617"/>
                    </a:cubicBezTo>
                    <a:cubicBezTo>
                      <a:pt x="879228" y="219867"/>
                      <a:pt x="876378" y="230540"/>
                      <a:pt x="876378" y="241213"/>
                    </a:cubicBezTo>
                    <a:cubicBezTo>
                      <a:pt x="876378" y="241213"/>
                      <a:pt x="876378" y="241213"/>
                      <a:pt x="582111" y="233386"/>
                    </a:cubicBezTo>
                    <a:cubicBezTo>
                      <a:pt x="584248" y="227694"/>
                      <a:pt x="584961" y="222001"/>
                      <a:pt x="584961" y="216309"/>
                    </a:cubicBezTo>
                    <a:cubicBezTo>
                      <a:pt x="584961" y="201367"/>
                      <a:pt x="579261" y="187136"/>
                      <a:pt x="570711" y="176463"/>
                    </a:cubicBezTo>
                    <a:cubicBezTo>
                      <a:pt x="570711" y="176463"/>
                      <a:pt x="570711" y="176463"/>
                      <a:pt x="894191" y="36289"/>
                    </a:cubicBezTo>
                    <a:lnTo>
                      <a:pt x="647662" y="31308"/>
                    </a:lnTo>
                    <a:cubicBezTo>
                      <a:pt x="649800" y="24192"/>
                      <a:pt x="651225" y="16365"/>
                      <a:pt x="651225" y="8538"/>
                    </a:cubicBezTo>
                    <a:cubicBezTo>
                      <a:pt x="651225" y="5692"/>
                      <a:pt x="651225" y="2846"/>
                      <a:pt x="65051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43" name="Freeform 131">
                <a:extLst>
                  <a:ext uri="{FF2B5EF4-FFF2-40B4-BE49-F238E27FC236}">
                    <a16:creationId xmlns:a16="http://schemas.microsoft.com/office/drawing/2014/main" id="{B5625510-2A78-4EB3-A143-4798A54C677C}"/>
                  </a:ext>
                </a:extLst>
              </p:cNvPr>
              <p:cNvSpPr>
                <a:spLocks noChangeArrowheads="1"/>
              </p:cNvSpPr>
              <p:nvPr/>
            </p:nvSpPr>
            <p:spPr bwMode="auto">
              <a:xfrm>
                <a:off x="5306394" y="2654914"/>
                <a:ext cx="1579208" cy="1548175"/>
              </a:xfrm>
              <a:custGeom>
                <a:avLst/>
                <a:gdLst>
                  <a:gd name="connsiteX0" fmla="*/ 790640 w 1579208"/>
                  <a:gd name="connsiteY0" fmla="*/ 1483535 h 1548175"/>
                  <a:gd name="connsiteX1" fmla="*/ 822960 w 1579208"/>
                  <a:gd name="connsiteY1" fmla="*/ 1515855 h 1548175"/>
                  <a:gd name="connsiteX2" fmla="*/ 790640 w 1579208"/>
                  <a:gd name="connsiteY2" fmla="*/ 1548175 h 1548175"/>
                  <a:gd name="connsiteX3" fmla="*/ 758320 w 1579208"/>
                  <a:gd name="connsiteY3" fmla="*/ 1515855 h 1548175"/>
                  <a:gd name="connsiteX4" fmla="*/ 790640 w 1579208"/>
                  <a:gd name="connsiteY4" fmla="*/ 1483535 h 1548175"/>
                  <a:gd name="connsiteX5" fmla="*/ 1295138 w 1579208"/>
                  <a:gd name="connsiteY5" fmla="*/ 1288043 h 1548175"/>
                  <a:gd name="connsiteX6" fmla="*/ 1327458 w 1579208"/>
                  <a:gd name="connsiteY6" fmla="*/ 1320363 h 1548175"/>
                  <a:gd name="connsiteX7" fmla="*/ 1295138 w 1579208"/>
                  <a:gd name="connsiteY7" fmla="*/ 1352683 h 1548175"/>
                  <a:gd name="connsiteX8" fmla="*/ 1262818 w 1579208"/>
                  <a:gd name="connsiteY8" fmla="*/ 1320363 h 1548175"/>
                  <a:gd name="connsiteX9" fmla="*/ 1295138 w 1579208"/>
                  <a:gd name="connsiteY9" fmla="*/ 1288043 h 1548175"/>
                  <a:gd name="connsiteX10" fmla="*/ 176574 w 1579208"/>
                  <a:gd name="connsiteY10" fmla="*/ 1168225 h 1548175"/>
                  <a:gd name="connsiteX11" fmla="*/ 231754 w 1579208"/>
                  <a:gd name="connsiteY11" fmla="*/ 1222616 h 1548175"/>
                  <a:gd name="connsiteX12" fmla="*/ 176574 w 1579208"/>
                  <a:gd name="connsiteY12" fmla="*/ 1277007 h 1548175"/>
                  <a:gd name="connsiteX13" fmla="*/ 121394 w 1579208"/>
                  <a:gd name="connsiteY13" fmla="*/ 1222616 h 1548175"/>
                  <a:gd name="connsiteX14" fmla="*/ 176574 w 1579208"/>
                  <a:gd name="connsiteY14" fmla="*/ 1168225 h 1548175"/>
                  <a:gd name="connsiteX15" fmla="*/ 758322 w 1579208"/>
                  <a:gd name="connsiteY15" fmla="*/ 1146153 h 1548175"/>
                  <a:gd name="connsiteX16" fmla="*/ 832420 w 1579208"/>
                  <a:gd name="connsiteY16" fmla="*/ 1220251 h 1548175"/>
                  <a:gd name="connsiteX17" fmla="*/ 758322 w 1579208"/>
                  <a:gd name="connsiteY17" fmla="*/ 1294349 h 1548175"/>
                  <a:gd name="connsiteX18" fmla="*/ 684224 w 1579208"/>
                  <a:gd name="connsiteY18" fmla="*/ 1220251 h 1548175"/>
                  <a:gd name="connsiteX19" fmla="*/ 758322 w 1579208"/>
                  <a:gd name="connsiteY19" fmla="*/ 1146153 h 1548175"/>
                  <a:gd name="connsiteX20" fmla="*/ 574654 w 1579208"/>
                  <a:gd name="connsiteY20" fmla="*/ 1103586 h 1548175"/>
                  <a:gd name="connsiteX21" fmla="*/ 606974 w 1579208"/>
                  <a:gd name="connsiteY21" fmla="*/ 1135906 h 1548175"/>
                  <a:gd name="connsiteX22" fmla="*/ 574654 w 1579208"/>
                  <a:gd name="connsiteY22" fmla="*/ 1168226 h 1548175"/>
                  <a:gd name="connsiteX23" fmla="*/ 542334 w 1579208"/>
                  <a:gd name="connsiteY23" fmla="*/ 1135906 h 1548175"/>
                  <a:gd name="connsiteX24" fmla="*/ 574654 w 1579208"/>
                  <a:gd name="connsiteY24" fmla="*/ 1103586 h 1548175"/>
                  <a:gd name="connsiteX25" fmla="*/ 1481171 w 1579208"/>
                  <a:gd name="connsiteY25" fmla="*/ 1057866 h 1548175"/>
                  <a:gd name="connsiteX26" fmla="*/ 1513491 w 1579208"/>
                  <a:gd name="connsiteY26" fmla="*/ 1090186 h 1548175"/>
                  <a:gd name="connsiteX27" fmla="*/ 1481171 w 1579208"/>
                  <a:gd name="connsiteY27" fmla="*/ 1122506 h 1548175"/>
                  <a:gd name="connsiteX28" fmla="*/ 1448851 w 1579208"/>
                  <a:gd name="connsiteY28" fmla="*/ 1090186 h 1548175"/>
                  <a:gd name="connsiteX29" fmla="*/ 1481171 w 1579208"/>
                  <a:gd name="connsiteY29" fmla="*/ 1057866 h 1548175"/>
                  <a:gd name="connsiteX30" fmla="*/ 1235519 w 1579208"/>
                  <a:gd name="connsiteY30" fmla="*/ 809523 h 1548175"/>
                  <a:gd name="connsiteX31" fmla="*/ 1290699 w 1579208"/>
                  <a:gd name="connsiteY31" fmla="*/ 864703 h 1548175"/>
                  <a:gd name="connsiteX32" fmla="*/ 1235519 w 1579208"/>
                  <a:gd name="connsiteY32" fmla="*/ 919883 h 1548175"/>
                  <a:gd name="connsiteX33" fmla="*/ 1180339 w 1579208"/>
                  <a:gd name="connsiteY33" fmla="*/ 864703 h 1548175"/>
                  <a:gd name="connsiteX34" fmla="*/ 1235519 w 1579208"/>
                  <a:gd name="connsiteY34" fmla="*/ 809523 h 1548175"/>
                  <a:gd name="connsiteX35" fmla="*/ 24437 w 1579208"/>
                  <a:gd name="connsiteY35" fmla="*/ 748862 h 1548175"/>
                  <a:gd name="connsiteX36" fmla="*/ 48874 w 1579208"/>
                  <a:gd name="connsiteY36" fmla="*/ 773299 h 1548175"/>
                  <a:gd name="connsiteX37" fmla="*/ 24437 w 1579208"/>
                  <a:gd name="connsiteY37" fmla="*/ 797736 h 1548175"/>
                  <a:gd name="connsiteX38" fmla="*/ 0 w 1579208"/>
                  <a:gd name="connsiteY38" fmla="*/ 773299 h 1548175"/>
                  <a:gd name="connsiteX39" fmla="*/ 24437 w 1579208"/>
                  <a:gd name="connsiteY39" fmla="*/ 748862 h 1548175"/>
                  <a:gd name="connsiteX40" fmla="*/ 1547677 w 1579208"/>
                  <a:gd name="connsiteY40" fmla="*/ 711777 h 1548175"/>
                  <a:gd name="connsiteX41" fmla="*/ 1579208 w 1579208"/>
                  <a:gd name="connsiteY41" fmla="*/ 744097 h 1548175"/>
                  <a:gd name="connsiteX42" fmla="*/ 1547677 w 1579208"/>
                  <a:gd name="connsiteY42" fmla="*/ 776417 h 1548175"/>
                  <a:gd name="connsiteX43" fmla="*/ 1516146 w 1579208"/>
                  <a:gd name="connsiteY43" fmla="*/ 744097 h 1548175"/>
                  <a:gd name="connsiteX44" fmla="*/ 1547677 w 1579208"/>
                  <a:gd name="connsiteY44" fmla="*/ 711777 h 1548175"/>
                  <a:gd name="connsiteX45" fmla="*/ 544699 w 1579208"/>
                  <a:gd name="connsiteY45" fmla="*/ 636927 h 1548175"/>
                  <a:gd name="connsiteX46" fmla="*/ 577019 w 1579208"/>
                  <a:gd name="connsiteY46" fmla="*/ 669247 h 1548175"/>
                  <a:gd name="connsiteX47" fmla="*/ 544699 w 1579208"/>
                  <a:gd name="connsiteY47" fmla="*/ 701567 h 1548175"/>
                  <a:gd name="connsiteX48" fmla="*/ 512379 w 1579208"/>
                  <a:gd name="connsiteY48" fmla="*/ 669247 h 1548175"/>
                  <a:gd name="connsiteX49" fmla="*/ 544699 w 1579208"/>
                  <a:gd name="connsiteY49" fmla="*/ 636927 h 1548175"/>
                  <a:gd name="connsiteX50" fmla="*/ 159232 w 1579208"/>
                  <a:gd name="connsiteY50" fmla="*/ 324770 h 1548175"/>
                  <a:gd name="connsiteX51" fmla="*/ 214412 w 1579208"/>
                  <a:gd name="connsiteY51" fmla="*/ 379950 h 1548175"/>
                  <a:gd name="connsiteX52" fmla="*/ 159232 w 1579208"/>
                  <a:gd name="connsiteY52" fmla="*/ 435130 h 1548175"/>
                  <a:gd name="connsiteX53" fmla="*/ 104052 w 1579208"/>
                  <a:gd name="connsiteY53" fmla="*/ 379950 h 1548175"/>
                  <a:gd name="connsiteX54" fmla="*/ 159232 w 1579208"/>
                  <a:gd name="connsiteY54" fmla="*/ 324770 h 1548175"/>
                  <a:gd name="connsiteX55" fmla="*/ 1391598 w 1579208"/>
                  <a:gd name="connsiteY55" fmla="*/ 256154 h 1548175"/>
                  <a:gd name="connsiteX56" fmla="*/ 1456237 w 1579208"/>
                  <a:gd name="connsiteY56" fmla="*/ 320793 h 1548175"/>
                  <a:gd name="connsiteX57" fmla="*/ 1391598 w 1579208"/>
                  <a:gd name="connsiteY57" fmla="*/ 385432 h 1548175"/>
                  <a:gd name="connsiteX58" fmla="*/ 1326959 w 1579208"/>
                  <a:gd name="connsiteY58" fmla="*/ 320793 h 1548175"/>
                  <a:gd name="connsiteX59" fmla="*/ 1391598 w 1579208"/>
                  <a:gd name="connsiteY59" fmla="*/ 256154 h 1548175"/>
                  <a:gd name="connsiteX60" fmla="*/ 990074 w 1579208"/>
                  <a:gd name="connsiteY60" fmla="*/ 212835 h 1548175"/>
                  <a:gd name="connsiteX61" fmla="*/ 1045254 w 1579208"/>
                  <a:gd name="connsiteY61" fmla="*/ 268015 h 1548175"/>
                  <a:gd name="connsiteX62" fmla="*/ 990074 w 1579208"/>
                  <a:gd name="connsiteY62" fmla="*/ 323195 h 1548175"/>
                  <a:gd name="connsiteX63" fmla="*/ 934894 w 1579208"/>
                  <a:gd name="connsiteY63" fmla="*/ 268015 h 1548175"/>
                  <a:gd name="connsiteX64" fmla="*/ 990074 w 1579208"/>
                  <a:gd name="connsiteY64" fmla="*/ 212835 h 1548175"/>
                  <a:gd name="connsiteX65" fmla="*/ 547852 w 1579208"/>
                  <a:gd name="connsiteY65" fmla="*/ 208105 h 1548175"/>
                  <a:gd name="connsiteX66" fmla="*/ 580172 w 1579208"/>
                  <a:gd name="connsiteY66" fmla="*/ 240425 h 1548175"/>
                  <a:gd name="connsiteX67" fmla="*/ 547852 w 1579208"/>
                  <a:gd name="connsiteY67" fmla="*/ 272745 h 1548175"/>
                  <a:gd name="connsiteX68" fmla="*/ 515532 w 1579208"/>
                  <a:gd name="connsiteY68" fmla="*/ 240425 h 1548175"/>
                  <a:gd name="connsiteX69" fmla="*/ 547852 w 1579208"/>
                  <a:gd name="connsiteY69" fmla="*/ 208105 h 1548175"/>
                  <a:gd name="connsiteX70" fmla="*/ 995592 w 1579208"/>
                  <a:gd name="connsiteY70" fmla="*/ 11037 h 1548175"/>
                  <a:gd name="connsiteX71" fmla="*/ 1027912 w 1579208"/>
                  <a:gd name="connsiteY71" fmla="*/ 42568 h 1548175"/>
                  <a:gd name="connsiteX72" fmla="*/ 995592 w 1579208"/>
                  <a:gd name="connsiteY72" fmla="*/ 74099 h 1548175"/>
                  <a:gd name="connsiteX73" fmla="*/ 963272 w 1579208"/>
                  <a:gd name="connsiteY73" fmla="*/ 42568 h 1548175"/>
                  <a:gd name="connsiteX74" fmla="*/ 995592 w 1579208"/>
                  <a:gd name="connsiteY74" fmla="*/ 11037 h 1548175"/>
                  <a:gd name="connsiteX75" fmla="*/ 614067 w 1579208"/>
                  <a:gd name="connsiteY75" fmla="*/ 0 h 1548175"/>
                  <a:gd name="connsiteX76" fmla="*/ 646387 w 1579208"/>
                  <a:gd name="connsiteY76" fmla="*/ 32320 h 1548175"/>
                  <a:gd name="connsiteX77" fmla="*/ 614067 w 1579208"/>
                  <a:gd name="connsiteY77" fmla="*/ 64640 h 1548175"/>
                  <a:gd name="connsiteX78" fmla="*/ 581747 w 1579208"/>
                  <a:gd name="connsiteY78" fmla="*/ 32320 h 1548175"/>
                  <a:gd name="connsiteX79" fmla="*/ 614067 w 1579208"/>
                  <a:gd name="connsiteY79" fmla="*/ 0 h 15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79208" h="1548175">
                    <a:moveTo>
                      <a:pt x="790640" y="1483535"/>
                    </a:moveTo>
                    <a:cubicBezTo>
                      <a:pt x="808490" y="1483535"/>
                      <a:pt x="822960" y="1498005"/>
                      <a:pt x="822960" y="1515855"/>
                    </a:cubicBezTo>
                    <a:cubicBezTo>
                      <a:pt x="822960" y="1533705"/>
                      <a:pt x="808490" y="1548175"/>
                      <a:pt x="790640" y="1548175"/>
                    </a:cubicBezTo>
                    <a:cubicBezTo>
                      <a:pt x="772790" y="1548175"/>
                      <a:pt x="758320" y="1533705"/>
                      <a:pt x="758320" y="1515855"/>
                    </a:cubicBezTo>
                    <a:cubicBezTo>
                      <a:pt x="758320" y="1498005"/>
                      <a:pt x="772790" y="1483535"/>
                      <a:pt x="790640" y="1483535"/>
                    </a:cubicBezTo>
                    <a:close/>
                    <a:moveTo>
                      <a:pt x="1295138" y="1288043"/>
                    </a:moveTo>
                    <a:cubicBezTo>
                      <a:pt x="1312988" y="1288043"/>
                      <a:pt x="1327458" y="1302513"/>
                      <a:pt x="1327458" y="1320363"/>
                    </a:cubicBezTo>
                    <a:cubicBezTo>
                      <a:pt x="1327458" y="1338213"/>
                      <a:pt x="1312988" y="1352683"/>
                      <a:pt x="1295138" y="1352683"/>
                    </a:cubicBezTo>
                    <a:cubicBezTo>
                      <a:pt x="1277288" y="1352683"/>
                      <a:pt x="1262818" y="1338213"/>
                      <a:pt x="1262818" y="1320363"/>
                    </a:cubicBezTo>
                    <a:cubicBezTo>
                      <a:pt x="1262818" y="1302513"/>
                      <a:pt x="1277288" y="1288043"/>
                      <a:pt x="1295138" y="1288043"/>
                    </a:cubicBezTo>
                    <a:close/>
                    <a:moveTo>
                      <a:pt x="176574" y="1168225"/>
                    </a:moveTo>
                    <a:cubicBezTo>
                      <a:pt x="207049" y="1168225"/>
                      <a:pt x="231754" y="1192577"/>
                      <a:pt x="231754" y="1222616"/>
                    </a:cubicBezTo>
                    <a:cubicBezTo>
                      <a:pt x="231754" y="1252655"/>
                      <a:pt x="207049" y="1277007"/>
                      <a:pt x="176574" y="1277007"/>
                    </a:cubicBezTo>
                    <a:cubicBezTo>
                      <a:pt x="146099" y="1277007"/>
                      <a:pt x="121394" y="1252655"/>
                      <a:pt x="121394" y="1222616"/>
                    </a:cubicBezTo>
                    <a:cubicBezTo>
                      <a:pt x="121394" y="1192577"/>
                      <a:pt x="146099" y="1168225"/>
                      <a:pt x="176574" y="1168225"/>
                    </a:cubicBezTo>
                    <a:close/>
                    <a:moveTo>
                      <a:pt x="758322" y="1146153"/>
                    </a:moveTo>
                    <a:cubicBezTo>
                      <a:pt x="799245" y="1146153"/>
                      <a:pt x="832420" y="1179328"/>
                      <a:pt x="832420" y="1220251"/>
                    </a:cubicBezTo>
                    <a:cubicBezTo>
                      <a:pt x="832420" y="1261174"/>
                      <a:pt x="799245" y="1294349"/>
                      <a:pt x="758322" y="1294349"/>
                    </a:cubicBezTo>
                    <a:cubicBezTo>
                      <a:pt x="717399" y="1294349"/>
                      <a:pt x="684224" y="1261174"/>
                      <a:pt x="684224" y="1220251"/>
                    </a:cubicBezTo>
                    <a:cubicBezTo>
                      <a:pt x="684224" y="1179328"/>
                      <a:pt x="717399" y="1146153"/>
                      <a:pt x="758322" y="1146153"/>
                    </a:cubicBezTo>
                    <a:close/>
                    <a:moveTo>
                      <a:pt x="574654" y="1103586"/>
                    </a:moveTo>
                    <a:cubicBezTo>
                      <a:pt x="592504" y="1103586"/>
                      <a:pt x="606974" y="1118056"/>
                      <a:pt x="606974" y="1135906"/>
                    </a:cubicBezTo>
                    <a:cubicBezTo>
                      <a:pt x="606974" y="1153756"/>
                      <a:pt x="592504" y="1168226"/>
                      <a:pt x="574654" y="1168226"/>
                    </a:cubicBezTo>
                    <a:cubicBezTo>
                      <a:pt x="556804" y="1168226"/>
                      <a:pt x="542334" y="1153756"/>
                      <a:pt x="542334" y="1135906"/>
                    </a:cubicBezTo>
                    <a:cubicBezTo>
                      <a:pt x="542334" y="1118056"/>
                      <a:pt x="556804" y="1103586"/>
                      <a:pt x="574654" y="1103586"/>
                    </a:cubicBezTo>
                    <a:close/>
                    <a:moveTo>
                      <a:pt x="1481171" y="1057866"/>
                    </a:moveTo>
                    <a:cubicBezTo>
                      <a:pt x="1499021" y="1057866"/>
                      <a:pt x="1513491" y="1072336"/>
                      <a:pt x="1513491" y="1090186"/>
                    </a:cubicBezTo>
                    <a:cubicBezTo>
                      <a:pt x="1513491" y="1108036"/>
                      <a:pt x="1499021" y="1122506"/>
                      <a:pt x="1481171" y="1122506"/>
                    </a:cubicBezTo>
                    <a:cubicBezTo>
                      <a:pt x="1463321" y="1122506"/>
                      <a:pt x="1448851" y="1108036"/>
                      <a:pt x="1448851" y="1090186"/>
                    </a:cubicBezTo>
                    <a:cubicBezTo>
                      <a:pt x="1448851" y="1072336"/>
                      <a:pt x="1463321" y="1057866"/>
                      <a:pt x="1481171" y="1057866"/>
                    </a:cubicBezTo>
                    <a:close/>
                    <a:moveTo>
                      <a:pt x="1235519" y="809523"/>
                    </a:moveTo>
                    <a:cubicBezTo>
                      <a:pt x="1265994" y="809523"/>
                      <a:pt x="1290699" y="834228"/>
                      <a:pt x="1290699" y="864703"/>
                    </a:cubicBezTo>
                    <a:cubicBezTo>
                      <a:pt x="1290699" y="895178"/>
                      <a:pt x="1265994" y="919883"/>
                      <a:pt x="1235519" y="919883"/>
                    </a:cubicBezTo>
                    <a:cubicBezTo>
                      <a:pt x="1205044" y="919883"/>
                      <a:pt x="1180339" y="895178"/>
                      <a:pt x="1180339" y="864703"/>
                    </a:cubicBezTo>
                    <a:cubicBezTo>
                      <a:pt x="1180339" y="834228"/>
                      <a:pt x="1205044" y="809523"/>
                      <a:pt x="1235519" y="809523"/>
                    </a:cubicBezTo>
                    <a:close/>
                    <a:moveTo>
                      <a:pt x="24437" y="748862"/>
                    </a:moveTo>
                    <a:cubicBezTo>
                      <a:pt x="37933" y="748862"/>
                      <a:pt x="48874" y="759803"/>
                      <a:pt x="48874" y="773299"/>
                    </a:cubicBezTo>
                    <a:cubicBezTo>
                      <a:pt x="48874" y="786795"/>
                      <a:pt x="37933" y="797736"/>
                      <a:pt x="24437" y="797736"/>
                    </a:cubicBezTo>
                    <a:cubicBezTo>
                      <a:pt x="10941" y="797736"/>
                      <a:pt x="0" y="786795"/>
                      <a:pt x="0" y="773299"/>
                    </a:cubicBezTo>
                    <a:cubicBezTo>
                      <a:pt x="0" y="759803"/>
                      <a:pt x="10941" y="748862"/>
                      <a:pt x="24437" y="748862"/>
                    </a:cubicBezTo>
                    <a:close/>
                    <a:moveTo>
                      <a:pt x="1547677" y="711777"/>
                    </a:moveTo>
                    <a:cubicBezTo>
                      <a:pt x="1565091" y="711777"/>
                      <a:pt x="1579208" y="726247"/>
                      <a:pt x="1579208" y="744097"/>
                    </a:cubicBezTo>
                    <a:cubicBezTo>
                      <a:pt x="1579208" y="761947"/>
                      <a:pt x="1565091" y="776417"/>
                      <a:pt x="1547677" y="776417"/>
                    </a:cubicBezTo>
                    <a:cubicBezTo>
                      <a:pt x="1530263" y="776417"/>
                      <a:pt x="1516146" y="761947"/>
                      <a:pt x="1516146" y="744097"/>
                    </a:cubicBezTo>
                    <a:cubicBezTo>
                      <a:pt x="1516146" y="726247"/>
                      <a:pt x="1530263" y="711777"/>
                      <a:pt x="1547677" y="711777"/>
                    </a:cubicBezTo>
                    <a:close/>
                    <a:moveTo>
                      <a:pt x="544699" y="636927"/>
                    </a:moveTo>
                    <a:cubicBezTo>
                      <a:pt x="562549" y="636927"/>
                      <a:pt x="577019" y="651397"/>
                      <a:pt x="577019" y="669247"/>
                    </a:cubicBezTo>
                    <a:cubicBezTo>
                      <a:pt x="577019" y="687097"/>
                      <a:pt x="562549" y="701567"/>
                      <a:pt x="544699" y="701567"/>
                    </a:cubicBezTo>
                    <a:cubicBezTo>
                      <a:pt x="526849" y="701567"/>
                      <a:pt x="512379" y="687097"/>
                      <a:pt x="512379" y="669247"/>
                    </a:cubicBezTo>
                    <a:cubicBezTo>
                      <a:pt x="512379" y="651397"/>
                      <a:pt x="526849" y="636927"/>
                      <a:pt x="544699" y="636927"/>
                    </a:cubicBezTo>
                    <a:close/>
                    <a:moveTo>
                      <a:pt x="159232" y="324770"/>
                    </a:moveTo>
                    <a:cubicBezTo>
                      <a:pt x="189707" y="324770"/>
                      <a:pt x="214412" y="349475"/>
                      <a:pt x="214412" y="379950"/>
                    </a:cubicBezTo>
                    <a:cubicBezTo>
                      <a:pt x="214412" y="410425"/>
                      <a:pt x="189707" y="435130"/>
                      <a:pt x="159232" y="435130"/>
                    </a:cubicBezTo>
                    <a:cubicBezTo>
                      <a:pt x="128757" y="435130"/>
                      <a:pt x="104052" y="410425"/>
                      <a:pt x="104052" y="379950"/>
                    </a:cubicBezTo>
                    <a:cubicBezTo>
                      <a:pt x="104052" y="349475"/>
                      <a:pt x="128757" y="324770"/>
                      <a:pt x="159232" y="324770"/>
                    </a:cubicBezTo>
                    <a:close/>
                    <a:moveTo>
                      <a:pt x="1391598" y="256154"/>
                    </a:moveTo>
                    <a:cubicBezTo>
                      <a:pt x="1427297" y="256154"/>
                      <a:pt x="1456237" y="285094"/>
                      <a:pt x="1456237" y="320793"/>
                    </a:cubicBezTo>
                    <a:cubicBezTo>
                      <a:pt x="1456237" y="356492"/>
                      <a:pt x="1427297" y="385432"/>
                      <a:pt x="1391598" y="385432"/>
                    </a:cubicBezTo>
                    <a:cubicBezTo>
                      <a:pt x="1355899" y="385432"/>
                      <a:pt x="1326959" y="356492"/>
                      <a:pt x="1326959" y="320793"/>
                    </a:cubicBezTo>
                    <a:cubicBezTo>
                      <a:pt x="1326959" y="285094"/>
                      <a:pt x="1355899" y="256154"/>
                      <a:pt x="1391598" y="256154"/>
                    </a:cubicBezTo>
                    <a:close/>
                    <a:moveTo>
                      <a:pt x="990074" y="212835"/>
                    </a:moveTo>
                    <a:cubicBezTo>
                      <a:pt x="1020549" y="212835"/>
                      <a:pt x="1045254" y="237540"/>
                      <a:pt x="1045254" y="268015"/>
                    </a:cubicBezTo>
                    <a:cubicBezTo>
                      <a:pt x="1045254" y="298490"/>
                      <a:pt x="1020549" y="323195"/>
                      <a:pt x="990074" y="323195"/>
                    </a:cubicBezTo>
                    <a:cubicBezTo>
                      <a:pt x="959599" y="323195"/>
                      <a:pt x="934894" y="298490"/>
                      <a:pt x="934894" y="268015"/>
                    </a:cubicBezTo>
                    <a:cubicBezTo>
                      <a:pt x="934894" y="237540"/>
                      <a:pt x="959599" y="212835"/>
                      <a:pt x="990074" y="212835"/>
                    </a:cubicBezTo>
                    <a:close/>
                    <a:moveTo>
                      <a:pt x="547852" y="208105"/>
                    </a:moveTo>
                    <a:cubicBezTo>
                      <a:pt x="565702" y="208105"/>
                      <a:pt x="580172" y="222575"/>
                      <a:pt x="580172" y="240425"/>
                    </a:cubicBezTo>
                    <a:cubicBezTo>
                      <a:pt x="580172" y="258275"/>
                      <a:pt x="565702" y="272745"/>
                      <a:pt x="547852" y="272745"/>
                    </a:cubicBezTo>
                    <a:cubicBezTo>
                      <a:pt x="530002" y="272745"/>
                      <a:pt x="515532" y="258275"/>
                      <a:pt x="515532" y="240425"/>
                    </a:cubicBezTo>
                    <a:cubicBezTo>
                      <a:pt x="515532" y="222575"/>
                      <a:pt x="530002" y="208105"/>
                      <a:pt x="547852" y="208105"/>
                    </a:cubicBezTo>
                    <a:close/>
                    <a:moveTo>
                      <a:pt x="995592" y="11037"/>
                    </a:moveTo>
                    <a:cubicBezTo>
                      <a:pt x="1013442" y="11037"/>
                      <a:pt x="1027912" y="25154"/>
                      <a:pt x="1027912" y="42568"/>
                    </a:cubicBezTo>
                    <a:cubicBezTo>
                      <a:pt x="1027912" y="59982"/>
                      <a:pt x="1013442" y="74099"/>
                      <a:pt x="995592" y="74099"/>
                    </a:cubicBezTo>
                    <a:cubicBezTo>
                      <a:pt x="977742" y="74099"/>
                      <a:pt x="963272" y="59982"/>
                      <a:pt x="963272" y="42568"/>
                    </a:cubicBezTo>
                    <a:cubicBezTo>
                      <a:pt x="963272" y="25154"/>
                      <a:pt x="977742" y="11037"/>
                      <a:pt x="995592" y="11037"/>
                    </a:cubicBezTo>
                    <a:close/>
                    <a:moveTo>
                      <a:pt x="614067" y="0"/>
                    </a:moveTo>
                    <a:cubicBezTo>
                      <a:pt x="631917" y="0"/>
                      <a:pt x="646387" y="14470"/>
                      <a:pt x="646387" y="32320"/>
                    </a:cubicBezTo>
                    <a:cubicBezTo>
                      <a:pt x="646387" y="50170"/>
                      <a:pt x="631917" y="64640"/>
                      <a:pt x="614067" y="64640"/>
                    </a:cubicBezTo>
                    <a:cubicBezTo>
                      <a:pt x="596217" y="64640"/>
                      <a:pt x="581747" y="50170"/>
                      <a:pt x="581747" y="32320"/>
                    </a:cubicBezTo>
                    <a:cubicBezTo>
                      <a:pt x="581747" y="14470"/>
                      <a:pt x="596217" y="0"/>
                      <a:pt x="614067" y="0"/>
                    </a:cubicBezTo>
                    <a:close/>
                  </a:path>
                </a:pathLst>
              </a:cu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grpSp>
      </p:grpSp>
      <p:sp>
        <p:nvSpPr>
          <p:cNvPr id="49" name="Freeform 5">
            <a:extLst>
              <a:ext uri="{FF2B5EF4-FFF2-40B4-BE49-F238E27FC236}">
                <a16:creationId xmlns:a16="http://schemas.microsoft.com/office/drawing/2014/main" id="{1B2CC4EC-F906-47E7-B01F-E34594C6A561}"/>
              </a:ext>
            </a:extLst>
          </p:cNvPr>
          <p:cNvSpPr>
            <a:spLocks noChangeAspect="1" noEditPoints="1"/>
          </p:cNvSpPr>
          <p:nvPr/>
        </p:nvSpPr>
        <p:spPr bwMode="auto">
          <a:xfrm>
            <a:off x="2163883" y="7365841"/>
            <a:ext cx="930467" cy="805436"/>
          </a:xfrm>
          <a:custGeom>
            <a:avLst/>
            <a:gdLst>
              <a:gd name="T0" fmla="*/ 1063 w 1082"/>
              <a:gd name="T1" fmla="*/ 936 h 936"/>
              <a:gd name="T2" fmla="*/ 901 w 1082"/>
              <a:gd name="T3" fmla="*/ 792 h 936"/>
              <a:gd name="T4" fmla="*/ 954 w 1082"/>
              <a:gd name="T5" fmla="*/ 900 h 936"/>
              <a:gd name="T6" fmla="*/ 954 w 1082"/>
              <a:gd name="T7" fmla="*/ 936 h 936"/>
              <a:gd name="T8" fmla="*/ 725 w 1082"/>
              <a:gd name="T9" fmla="*/ 930 h 936"/>
              <a:gd name="T10" fmla="*/ 901 w 1082"/>
              <a:gd name="T11" fmla="*/ 756 h 936"/>
              <a:gd name="T12" fmla="*/ 1065 w 1082"/>
              <a:gd name="T13" fmla="*/ 936 h 936"/>
              <a:gd name="T14" fmla="*/ 901 w 1082"/>
              <a:gd name="T15" fmla="*/ 540 h 936"/>
              <a:gd name="T16" fmla="*/ 901 w 1082"/>
              <a:gd name="T17" fmla="*/ 720 h 936"/>
              <a:gd name="T18" fmla="*/ 847 w 1082"/>
              <a:gd name="T19" fmla="*/ 630 h 936"/>
              <a:gd name="T20" fmla="*/ 955 w 1082"/>
              <a:gd name="T21" fmla="*/ 630 h 936"/>
              <a:gd name="T22" fmla="*/ 847 w 1082"/>
              <a:gd name="T23" fmla="*/ 630 h 936"/>
              <a:gd name="T24" fmla="*/ 1 w 1082"/>
              <a:gd name="T25" fmla="*/ 916 h 936"/>
              <a:gd name="T26" fmla="*/ 19 w 1082"/>
              <a:gd name="T27" fmla="*/ 936 h 936"/>
              <a:gd name="T28" fmla="*/ 252 w 1082"/>
              <a:gd name="T29" fmla="*/ 918 h 936"/>
              <a:gd name="T30" fmla="*/ 40 w 1082"/>
              <a:gd name="T31" fmla="*/ 900 h 936"/>
              <a:gd name="T32" fmla="*/ 325 w 1082"/>
              <a:gd name="T33" fmla="*/ 920 h 936"/>
              <a:gd name="T34" fmla="*/ 345 w 1082"/>
              <a:gd name="T35" fmla="*/ 936 h 936"/>
              <a:gd name="T36" fmla="*/ 181 w 1082"/>
              <a:gd name="T37" fmla="*/ 756 h 936"/>
              <a:gd name="T38" fmla="*/ 181 w 1082"/>
              <a:gd name="T39" fmla="*/ 540 h 936"/>
              <a:gd name="T40" fmla="*/ 181 w 1082"/>
              <a:gd name="T41" fmla="*/ 720 h 936"/>
              <a:gd name="T42" fmla="*/ 127 w 1082"/>
              <a:gd name="T43" fmla="*/ 630 h 936"/>
              <a:gd name="T44" fmla="*/ 235 w 1082"/>
              <a:gd name="T45" fmla="*/ 630 h 936"/>
              <a:gd name="T46" fmla="*/ 127 w 1082"/>
              <a:gd name="T47" fmla="*/ 630 h 936"/>
              <a:gd name="T48" fmla="*/ 361 w 1082"/>
              <a:gd name="T49" fmla="*/ 376 h 936"/>
              <a:gd name="T50" fmla="*/ 379 w 1082"/>
              <a:gd name="T51" fmla="*/ 396 h 936"/>
              <a:gd name="T52" fmla="*/ 612 w 1082"/>
              <a:gd name="T53" fmla="*/ 378 h 936"/>
              <a:gd name="T54" fmla="*/ 400 w 1082"/>
              <a:gd name="T55" fmla="*/ 360 h 936"/>
              <a:gd name="T56" fmla="*/ 685 w 1082"/>
              <a:gd name="T57" fmla="*/ 380 h 936"/>
              <a:gd name="T58" fmla="*/ 705 w 1082"/>
              <a:gd name="T59" fmla="*/ 396 h 936"/>
              <a:gd name="T60" fmla="*/ 541 w 1082"/>
              <a:gd name="T61" fmla="*/ 216 h 936"/>
              <a:gd name="T62" fmla="*/ 541 w 1082"/>
              <a:gd name="T63" fmla="*/ 0 h 936"/>
              <a:gd name="T64" fmla="*/ 541 w 1082"/>
              <a:gd name="T65" fmla="*/ 180 h 936"/>
              <a:gd name="T66" fmla="*/ 487 w 1082"/>
              <a:gd name="T67" fmla="*/ 90 h 936"/>
              <a:gd name="T68" fmla="*/ 595 w 1082"/>
              <a:gd name="T69" fmla="*/ 90 h 936"/>
              <a:gd name="T70" fmla="*/ 487 w 1082"/>
              <a:gd name="T71" fmla="*/ 90 h 936"/>
              <a:gd name="T72" fmla="*/ 559 w 1082"/>
              <a:gd name="T73" fmla="*/ 639 h 936"/>
              <a:gd name="T74" fmla="*/ 541 w 1082"/>
              <a:gd name="T75" fmla="*/ 468 h 936"/>
              <a:gd name="T76" fmla="*/ 523 w 1082"/>
              <a:gd name="T77" fmla="*/ 639 h 936"/>
              <a:gd name="T78" fmla="*/ 400 w 1082"/>
              <a:gd name="T79" fmla="*/ 749 h 936"/>
              <a:gd name="T80" fmla="*/ 425 w 1082"/>
              <a:gd name="T81" fmla="*/ 753 h 936"/>
              <a:gd name="T82" fmla="*/ 656 w 1082"/>
              <a:gd name="T83" fmla="*/ 753 h 936"/>
              <a:gd name="T84" fmla="*/ 681 w 1082"/>
              <a:gd name="T85" fmla="*/ 74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2" h="936">
                <a:moveTo>
                  <a:pt x="1065" y="936"/>
                </a:moveTo>
                <a:cubicBezTo>
                  <a:pt x="1064" y="936"/>
                  <a:pt x="1064" y="936"/>
                  <a:pt x="1063" y="936"/>
                </a:cubicBezTo>
                <a:cubicBezTo>
                  <a:pt x="1054" y="936"/>
                  <a:pt x="1046" y="930"/>
                  <a:pt x="1045" y="920"/>
                </a:cubicBezTo>
                <a:cubicBezTo>
                  <a:pt x="1037" y="847"/>
                  <a:pt x="975" y="792"/>
                  <a:pt x="901" y="792"/>
                </a:cubicBezTo>
                <a:cubicBezTo>
                  <a:pt x="834" y="792"/>
                  <a:pt x="777" y="838"/>
                  <a:pt x="760" y="900"/>
                </a:cubicBezTo>
                <a:cubicBezTo>
                  <a:pt x="954" y="900"/>
                  <a:pt x="954" y="900"/>
                  <a:pt x="954" y="900"/>
                </a:cubicBezTo>
                <a:cubicBezTo>
                  <a:pt x="964" y="900"/>
                  <a:pt x="972" y="908"/>
                  <a:pt x="972" y="918"/>
                </a:cubicBezTo>
                <a:cubicBezTo>
                  <a:pt x="972" y="928"/>
                  <a:pt x="964" y="936"/>
                  <a:pt x="954" y="936"/>
                </a:cubicBezTo>
                <a:cubicBezTo>
                  <a:pt x="739" y="936"/>
                  <a:pt x="739" y="936"/>
                  <a:pt x="739" y="936"/>
                </a:cubicBezTo>
                <a:cubicBezTo>
                  <a:pt x="734" y="936"/>
                  <a:pt x="729" y="934"/>
                  <a:pt x="725" y="930"/>
                </a:cubicBezTo>
                <a:cubicBezTo>
                  <a:pt x="722" y="927"/>
                  <a:pt x="720" y="921"/>
                  <a:pt x="721" y="916"/>
                </a:cubicBezTo>
                <a:cubicBezTo>
                  <a:pt x="731" y="825"/>
                  <a:pt x="808" y="756"/>
                  <a:pt x="901" y="756"/>
                </a:cubicBezTo>
                <a:cubicBezTo>
                  <a:pt x="993" y="756"/>
                  <a:pt x="1071" y="825"/>
                  <a:pt x="1081" y="916"/>
                </a:cubicBezTo>
                <a:cubicBezTo>
                  <a:pt x="1082" y="926"/>
                  <a:pt x="1075" y="935"/>
                  <a:pt x="1065" y="936"/>
                </a:cubicBezTo>
                <a:close/>
                <a:moveTo>
                  <a:pt x="811" y="630"/>
                </a:moveTo>
                <a:cubicBezTo>
                  <a:pt x="811" y="581"/>
                  <a:pt x="851" y="540"/>
                  <a:pt x="901" y="540"/>
                </a:cubicBezTo>
                <a:cubicBezTo>
                  <a:pt x="951" y="540"/>
                  <a:pt x="991" y="581"/>
                  <a:pt x="991" y="630"/>
                </a:cubicBezTo>
                <a:cubicBezTo>
                  <a:pt x="991" y="680"/>
                  <a:pt x="951" y="720"/>
                  <a:pt x="901" y="720"/>
                </a:cubicBezTo>
                <a:cubicBezTo>
                  <a:pt x="851" y="720"/>
                  <a:pt x="811" y="680"/>
                  <a:pt x="811" y="630"/>
                </a:cubicBezTo>
                <a:close/>
                <a:moveTo>
                  <a:pt x="847" y="630"/>
                </a:moveTo>
                <a:cubicBezTo>
                  <a:pt x="847" y="660"/>
                  <a:pt x="871" y="684"/>
                  <a:pt x="901" y="684"/>
                </a:cubicBezTo>
                <a:cubicBezTo>
                  <a:pt x="931" y="684"/>
                  <a:pt x="955" y="660"/>
                  <a:pt x="955" y="630"/>
                </a:cubicBezTo>
                <a:cubicBezTo>
                  <a:pt x="955" y="601"/>
                  <a:pt x="931" y="576"/>
                  <a:pt x="901" y="576"/>
                </a:cubicBezTo>
                <a:cubicBezTo>
                  <a:pt x="871" y="576"/>
                  <a:pt x="847" y="601"/>
                  <a:pt x="847" y="630"/>
                </a:cubicBezTo>
                <a:close/>
                <a:moveTo>
                  <a:pt x="181" y="756"/>
                </a:moveTo>
                <a:cubicBezTo>
                  <a:pt x="88" y="756"/>
                  <a:pt x="11" y="825"/>
                  <a:pt x="1" y="916"/>
                </a:cubicBezTo>
                <a:cubicBezTo>
                  <a:pt x="0" y="921"/>
                  <a:pt x="2" y="927"/>
                  <a:pt x="5" y="930"/>
                </a:cubicBezTo>
                <a:cubicBezTo>
                  <a:pt x="9" y="934"/>
                  <a:pt x="14" y="936"/>
                  <a:pt x="19" y="936"/>
                </a:cubicBezTo>
                <a:cubicBezTo>
                  <a:pt x="234" y="936"/>
                  <a:pt x="234" y="936"/>
                  <a:pt x="234" y="936"/>
                </a:cubicBezTo>
                <a:cubicBezTo>
                  <a:pt x="244" y="936"/>
                  <a:pt x="252" y="928"/>
                  <a:pt x="252" y="918"/>
                </a:cubicBezTo>
                <a:cubicBezTo>
                  <a:pt x="252" y="908"/>
                  <a:pt x="244" y="900"/>
                  <a:pt x="234" y="900"/>
                </a:cubicBezTo>
                <a:cubicBezTo>
                  <a:pt x="40" y="900"/>
                  <a:pt x="40" y="900"/>
                  <a:pt x="40" y="900"/>
                </a:cubicBezTo>
                <a:cubicBezTo>
                  <a:pt x="57" y="838"/>
                  <a:pt x="114" y="792"/>
                  <a:pt x="181" y="792"/>
                </a:cubicBezTo>
                <a:cubicBezTo>
                  <a:pt x="255" y="792"/>
                  <a:pt x="317" y="847"/>
                  <a:pt x="325" y="920"/>
                </a:cubicBezTo>
                <a:cubicBezTo>
                  <a:pt x="326" y="930"/>
                  <a:pt x="334" y="936"/>
                  <a:pt x="343" y="936"/>
                </a:cubicBezTo>
                <a:cubicBezTo>
                  <a:pt x="344" y="936"/>
                  <a:pt x="344" y="936"/>
                  <a:pt x="345" y="936"/>
                </a:cubicBezTo>
                <a:cubicBezTo>
                  <a:pt x="355" y="935"/>
                  <a:pt x="362" y="926"/>
                  <a:pt x="361" y="916"/>
                </a:cubicBezTo>
                <a:cubicBezTo>
                  <a:pt x="351" y="825"/>
                  <a:pt x="273" y="756"/>
                  <a:pt x="181" y="756"/>
                </a:cubicBezTo>
                <a:close/>
                <a:moveTo>
                  <a:pt x="91" y="630"/>
                </a:moveTo>
                <a:cubicBezTo>
                  <a:pt x="91" y="581"/>
                  <a:pt x="131" y="540"/>
                  <a:pt x="181" y="540"/>
                </a:cubicBezTo>
                <a:cubicBezTo>
                  <a:pt x="231" y="540"/>
                  <a:pt x="271" y="581"/>
                  <a:pt x="271" y="630"/>
                </a:cubicBezTo>
                <a:cubicBezTo>
                  <a:pt x="271" y="680"/>
                  <a:pt x="231" y="720"/>
                  <a:pt x="181" y="720"/>
                </a:cubicBezTo>
                <a:cubicBezTo>
                  <a:pt x="131" y="720"/>
                  <a:pt x="91" y="680"/>
                  <a:pt x="91" y="630"/>
                </a:cubicBezTo>
                <a:close/>
                <a:moveTo>
                  <a:pt x="127" y="630"/>
                </a:moveTo>
                <a:cubicBezTo>
                  <a:pt x="127" y="660"/>
                  <a:pt x="151" y="684"/>
                  <a:pt x="181" y="684"/>
                </a:cubicBezTo>
                <a:cubicBezTo>
                  <a:pt x="211" y="684"/>
                  <a:pt x="235" y="660"/>
                  <a:pt x="235" y="630"/>
                </a:cubicBezTo>
                <a:cubicBezTo>
                  <a:pt x="235" y="601"/>
                  <a:pt x="211" y="576"/>
                  <a:pt x="181" y="576"/>
                </a:cubicBezTo>
                <a:cubicBezTo>
                  <a:pt x="151" y="576"/>
                  <a:pt x="127" y="601"/>
                  <a:pt x="127" y="630"/>
                </a:cubicBezTo>
                <a:close/>
                <a:moveTo>
                  <a:pt x="541" y="216"/>
                </a:moveTo>
                <a:cubicBezTo>
                  <a:pt x="448" y="216"/>
                  <a:pt x="371" y="285"/>
                  <a:pt x="361" y="376"/>
                </a:cubicBezTo>
                <a:cubicBezTo>
                  <a:pt x="360" y="381"/>
                  <a:pt x="362" y="387"/>
                  <a:pt x="365" y="390"/>
                </a:cubicBezTo>
                <a:cubicBezTo>
                  <a:pt x="369" y="394"/>
                  <a:pt x="374" y="396"/>
                  <a:pt x="379" y="396"/>
                </a:cubicBezTo>
                <a:cubicBezTo>
                  <a:pt x="594" y="396"/>
                  <a:pt x="594" y="396"/>
                  <a:pt x="594" y="396"/>
                </a:cubicBezTo>
                <a:cubicBezTo>
                  <a:pt x="604" y="396"/>
                  <a:pt x="612" y="388"/>
                  <a:pt x="612" y="378"/>
                </a:cubicBezTo>
                <a:cubicBezTo>
                  <a:pt x="612" y="368"/>
                  <a:pt x="604" y="360"/>
                  <a:pt x="594" y="360"/>
                </a:cubicBezTo>
                <a:cubicBezTo>
                  <a:pt x="400" y="360"/>
                  <a:pt x="400" y="360"/>
                  <a:pt x="400" y="360"/>
                </a:cubicBezTo>
                <a:cubicBezTo>
                  <a:pt x="417" y="298"/>
                  <a:pt x="474" y="252"/>
                  <a:pt x="541" y="252"/>
                </a:cubicBezTo>
                <a:cubicBezTo>
                  <a:pt x="615" y="252"/>
                  <a:pt x="677" y="307"/>
                  <a:pt x="685" y="380"/>
                </a:cubicBezTo>
                <a:cubicBezTo>
                  <a:pt x="686" y="390"/>
                  <a:pt x="694" y="396"/>
                  <a:pt x="703" y="396"/>
                </a:cubicBezTo>
                <a:cubicBezTo>
                  <a:pt x="704" y="396"/>
                  <a:pt x="704" y="396"/>
                  <a:pt x="705" y="396"/>
                </a:cubicBezTo>
                <a:cubicBezTo>
                  <a:pt x="715" y="395"/>
                  <a:pt x="722" y="386"/>
                  <a:pt x="721" y="376"/>
                </a:cubicBezTo>
                <a:cubicBezTo>
                  <a:pt x="711" y="285"/>
                  <a:pt x="633" y="216"/>
                  <a:pt x="541" y="216"/>
                </a:cubicBezTo>
                <a:close/>
                <a:moveTo>
                  <a:pt x="451" y="90"/>
                </a:moveTo>
                <a:cubicBezTo>
                  <a:pt x="451" y="41"/>
                  <a:pt x="491" y="0"/>
                  <a:pt x="541" y="0"/>
                </a:cubicBezTo>
                <a:cubicBezTo>
                  <a:pt x="591" y="0"/>
                  <a:pt x="631" y="41"/>
                  <a:pt x="631" y="90"/>
                </a:cubicBezTo>
                <a:cubicBezTo>
                  <a:pt x="631" y="140"/>
                  <a:pt x="591" y="180"/>
                  <a:pt x="541" y="180"/>
                </a:cubicBezTo>
                <a:cubicBezTo>
                  <a:pt x="491" y="180"/>
                  <a:pt x="451" y="140"/>
                  <a:pt x="451" y="90"/>
                </a:cubicBezTo>
                <a:close/>
                <a:moveTo>
                  <a:pt x="487" y="90"/>
                </a:moveTo>
                <a:cubicBezTo>
                  <a:pt x="487" y="120"/>
                  <a:pt x="511" y="144"/>
                  <a:pt x="541" y="144"/>
                </a:cubicBezTo>
                <a:cubicBezTo>
                  <a:pt x="571" y="144"/>
                  <a:pt x="595" y="120"/>
                  <a:pt x="595" y="90"/>
                </a:cubicBezTo>
                <a:cubicBezTo>
                  <a:pt x="595" y="61"/>
                  <a:pt x="571" y="36"/>
                  <a:pt x="541" y="36"/>
                </a:cubicBezTo>
                <a:cubicBezTo>
                  <a:pt x="511" y="36"/>
                  <a:pt x="487" y="61"/>
                  <a:pt x="487" y="90"/>
                </a:cubicBezTo>
                <a:close/>
                <a:moveTo>
                  <a:pt x="677" y="724"/>
                </a:moveTo>
                <a:cubicBezTo>
                  <a:pt x="559" y="639"/>
                  <a:pt x="559" y="639"/>
                  <a:pt x="559" y="639"/>
                </a:cubicBezTo>
                <a:cubicBezTo>
                  <a:pt x="559" y="486"/>
                  <a:pt x="559" y="486"/>
                  <a:pt x="559" y="486"/>
                </a:cubicBezTo>
                <a:cubicBezTo>
                  <a:pt x="559" y="476"/>
                  <a:pt x="551" y="468"/>
                  <a:pt x="541" y="468"/>
                </a:cubicBezTo>
                <a:cubicBezTo>
                  <a:pt x="531" y="468"/>
                  <a:pt x="523" y="476"/>
                  <a:pt x="523" y="486"/>
                </a:cubicBezTo>
                <a:cubicBezTo>
                  <a:pt x="523" y="639"/>
                  <a:pt x="523" y="639"/>
                  <a:pt x="523" y="639"/>
                </a:cubicBezTo>
                <a:cubicBezTo>
                  <a:pt x="404" y="724"/>
                  <a:pt x="404" y="724"/>
                  <a:pt x="404" y="724"/>
                </a:cubicBezTo>
                <a:cubicBezTo>
                  <a:pt x="396" y="729"/>
                  <a:pt x="394" y="741"/>
                  <a:pt x="400" y="749"/>
                </a:cubicBezTo>
                <a:cubicBezTo>
                  <a:pt x="404" y="754"/>
                  <a:pt x="409" y="756"/>
                  <a:pt x="415" y="756"/>
                </a:cubicBezTo>
                <a:cubicBezTo>
                  <a:pt x="418" y="756"/>
                  <a:pt x="422" y="755"/>
                  <a:pt x="425" y="753"/>
                </a:cubicBezTo>
                <a:cubicBezTo>
                  <a:pt x="541" y="670"/>
                  <a:pt x="541" y="670"/>
                  <a:pt x="541" y="670"/>
                </a:cubicBezTo>
                <a:cubicBezTo>
                  <a:pt x="656" y="753"/>
                  <a:pt x="656" y="753"/>
                  <a:pt x="656" y="753"/>
                </a:cubicBezTo>
                <a:cubicBezTo>
                  <a:pt x="660" y="755"/>
                  <a:pt x="663" y="756"/>
                  <a:pt x="667" y="756"/>
                </a:cubicBezTo>
                <a:cubicBezTo>
                  <a:pt x="672" y="756"/>
                  <a:pt x="678" y="754"/>
                  <a:pt x="681" y="749"/>
                </a:cubicBezTo>
                <a:cubicBezTo>
                  <a:pt x="687" y="741"/>
                  <a:pt x="685" y="729"/>
                  <a:pt x="677" y="724"/>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50" name="Group 49">
            <a:extLst>
              <a:ext uri="{FF2B5EF4-FFF2-40B4-BE49-F238E27FC236}">
                <a16:creationId xmlns:a16="http://schemas.microsoft.com/office/drawing/2014/main" id="{6D0CC7E1-EB98-4CF8-857A-CA2A48CA5CF8}"/>
              </a:ext>
            </a:extLst>
          </p:cNvPr>
          <p:cNvGrpSpPr/>
          <p:nvPr/>
        </p:nvGrpSpPr>
        <p:grpSpPr>
          <a:xfrm>
            <a:off x="2267246" y="4876495"/>
            <a:ext cx="698726" cy="1038253"/>
            <a:chOff x="10816973" y="10812285"/>
            <a:chExt cx="416034" cy="618194"/>
          </a:xfrm>
          <a:noFill/>
        </p:grpSpPr>
        <p:sp>
          <p:nvSpPr>
            <p:cNvPr id="51" name="Freeform 594">
              <a:extLst>
                <a:ext uri="{FF2B5EF4-FFF2-40B4-BE49-F238E27FC236}">
                  <a16:creationId xmlns:a16="http://schemas.microsoft.com/office/drawing/2014/main" id="{36D5FAB7-7519-4315-AC0F-37E01188A901}"/>
                </a:ext>
              </a:extLst>
            </p:cNvPr>
            <p:cNvSpPr>
              <a:spLocks noChangeArrowheads="1"/>
            </p:cNvSpPr>
            <p:nvPr/>
          </p:nvSpPr>
          <p:spPr bwMode="auto">
            <a:xfrm>
              <a:off x="10816973" y="10812285"/>
              <a:ext cx="416034" cy="436545"/>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52" name="Line 595">
              <a:extLst>
                <a:ext uri="{FF2B5EF4-FFF2-40B4-BE49-F238E27FC236}">
                  <a16:creationId xmlns:a16="http://schemas.microsoft.com/office/drawing/2014/main" id="{8D22DC16-7085-41B8-9015-6453140A704D}"/>
                </a:ext>
              </a:extLst>
            </p:cNvPr>
            <p:cNvSpPr>
              <a:spLocks noChangeShapeType="1"/>
            </p:cNvSpPr>
            <p:nvPr/>
          </p:nvSpPr>
          <p:spPr bwMode="auto">
            <a:xfrm flipH="1" flipV="1">
              <a:off x="10951745" y="11046673"/>
              <a:ext cx="3515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3" name="Line 596">
              <a:extLst>
                <a:ext uri="{FF2B5EF4-FFF2-40B4-BE49-F238E27FC236}">
                  <a16:creationId xmlns:a16="http://schemas.microsoft.com/office/drawing/2014/main" id="{AD1D3466-41E4-418A-9AC8-AABB6393C477}"/>
                </a:ext>
              </a:extLst>
            </p:cNvPr>
            <p:cNvSpPr>
              <a:spLocks noChangeShapeType="1"/>
            </p:cNvSpPr>
            <p:nvPr/>
          </p:nvSpPr>
          <p:spPr bwMode="auto">
            <a:xfrm flipV="1">
              <a:off x="11063078" y="11046673"/>
              <a:ext cx="29298" cy="205088"/>
            </a:xfrm>
            <a:prstGeom prst="line">
              <a:avLst/>
            </a:pr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4" name="Freeform 597">
              <a:extLst>
                <a:ext uri="{FF2B5EF4-FFF2-40B4-BE49-F238E27FC236}">
                  <a16:creationId xmlns:a16="http://schemas.microsoft.com/office/drawing/2014/main" id="{C4C8F52E-2ACD-46C3-9F20-FE811D9A8A15}"/>
                </a:ext>
              </a:extLst>
            </p:cNvPr>
            <p:cNvSpPr>
              <a:spLocks noChangeArrowheads="1"/>
            </p:cNvSpPr>
            <p:nvPr/>
          </p:nvSpPr>
          <p:spPr bwMode="auto">
            <a:xfrm>
              <a:off x="10954676" y="11061322"/>
              <a:ext cx="140631" cy="29298"/>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grpFill/>
            <a:ln w="1905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latin typeface="Montserrat Light" charset="0"/>
              </a:endParaRPr>
            </a:p>
          </p:txBody>
        </p:sp>
        <p:sp>
          <p:nvSpPr>
            <p:cNvPr id="65" name="Freeform 598">
              <a:extLst>
                <a:ext uri="{FF2B5EF4-FFF2-40B4-BE49-F238E27FC236}">
                  <a16:creationId xmlns:a16="http://schemas.microsoft.com/office/drawing/2014/main" id="{1D407B90-7044-492D-A4D3-886482D13238}"/>
                </a:ext>
              </a:extLst>
            </p:cNvPr>
            <p:cNvSpPr>
              <a:spLocks noChangeArrowheads="1"/>
            </p:cNvSpPr>
            <p:nvPr/>
          </p:nvSpPr>
          <p:spPr bwMode="auto">
            <a:xfrm>
              <a:off x="10916588" y="11248831"/>
              <a:ext cx="219737" cy="61526"/>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6" name="Freeform 599">
              <a:extLst>
                <a:ext uri="{FF2B5EF4-FFF2-40B4-BE49-F238E27FC236}">
                  <a16:creationId xmlns:a16="http://schemas.microsoft.com/office/drawing/2014/main" id="{9BE71E97-5D2D-4327-9F80-B670F8454CC6}"/>
                </a:ext>
              </a:extLst>
            </p:cNvPr>
            <p:cNvSpPr>
              <a:spLocks noChangeArrowheads="1"/>
            </p:cNvSpPr>
            <p:nvPr/>
          </p:nvSpPr>
          <p:spPr bwMode="auto">
            <a:xfrm>
              <a:off x="10934165" y="11310355"/>
              <a:ext cx="178721" cy="58597"/>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sp>
          <p:nvSpPr>
            <p:cNvPr id="67" name="Freeform 600">
              <a:extLst>
                <a:ext uri="{FF2B5EF4-FFF2-40B4-BE49-F238E27FC236}">
                  <a16:creationId xmlns:a16="http://schemas.microsoft.com/office/drawing/2014/main" id="{C8FD12C4-4C36-4C90-9F56-BB91D181DB7B}"/>
                </a:ext>
              </a:extLst>
            </p:cNvPr>
            <p:cNvSpPr>
              <a:spLocks noChangeArrowheads="1"/>
            </p:cNvSpPr>
            <p:nvPr/>
          </p:nvSpPr>
          <p:spPr bwMode="auto">
            <a:xfrm>
              <a:off x="10954676" y="11368952"/>
              <a:ext cx="140631" cy="61527"/>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grpFill/>
            <a:ln w="1905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ontserrat Light" charset="0"/>
              </a:endParaRPr>
            </a:p>
          </p:txBody>
        </p:sp>
      </p:grpSp>
      <p:grpSp>
        <p:nvGrpSpPr>
          <p:cNvPr id="2" name="Group 1">
            <a:extLst>
              <a:ext uri="{FF2B5EF4-FFF2-40B4-BE49-F238E27FC236}">
                <a16:creationId xmlns:a16="http://schemas.microsoft.com/office/drawing/2014/main" id="{3B6EE2BA-55A4-4A1B-A78D-C2F9D4A0C8E4}"/>
              </a:ext>
            </a:extLst>
          </p:cNvPr>
          <p:cNvGrpSpPr/>
          <p:nvPr/>
        </p:nvGrpSpPr>
        <p:grpSpPr>
          <a:xfrm>
            <a:off x="13150262" y="5051228"/>
            <a:ext cx="8458291" cy="7017792"/>
            <a:chOff x="13150262" y="5051228"/>
            <a:chExt cx="8458291" cy="7017792"/>
          </a:xfrm>
        </p:grpSpPr>
        <p:sp>
          <p:nvSpPr>
            <p:cNvPr id="5" name="TextBox 4">
              <a:extLst>
                <a:ext uri="{FF2B5EF4-FFF2-40B4-BE49-F238E27FC236}">
                  <a16:creationId xmlns:a16="http://schemas.microsoft.com/office/drawing/2014/main" id="{A0804736-2D72-436D-B721-03A96B627DFF}"/>
                </a:ext>
              </a:extLst>
            </p:cNvPr>
            <p:cNvSpPr txBox="1"/>
            <p:nvPr/>
          </p:nvSpPr>
          <p:spPr>
            <a:xfrm>
              <a:off x="13249072" y="5051228"/>
              <a:ext cx="3958969" cy="461665"/>
            </a:xfrm>
            <a:prstGeom prst="rect">
              <a:avLst/>
            </a:prstGeom>
            <a:noFill/>
          </p:spPr>
          <p:txBody>
            <a:bodyPr wrap="none" rtlCol="0">
              <a:spAutoFit/>
            </a:bodyPr>
            <a:lstStyle/>
            <a:p>
              <a:r>
                <a:rPr lang="de-DE" sz="2400" spc="300">
                  <a:latin typeface="Arial Nova" panose="020B0504020202020204" pitchFamily="34" charset="0"/>
                </a:rPr>
                <a:t>CLOSED INNOVATION</a:t>
              </a:r>
            </a:p>
          </p:txBody>
        </p:sp>
        <p:sp>
          <p:nvSpPr>
            <p:cNvPr id="36" name="TextBox 35">
              <a:extLst>
                <a:ext uri="{FF2B5EF4-FFF2-40B4-BE49-F238E27FC236}">
                  <a16:creationId xmlns:a16="http://schemas.microsoft.com/office/drawing/2014/main" id="{49CAC94F-9EC3-4153-9F0D-5EB49B002E38}"/>
                </a:ext>
              </a:extLst>
            </p:cNvPr>
            <p:cNvSpPr txBox="1"/>
            <p:nvPr/>
          </p:nvSpPr>
          <p:spPr>
            <a:xfrm>
              <a:off x="18116763" y="5051228"/>
              <a:ext cx="3491790" cy="461665"/>
            </a:xfrm>
            <a:prstGeom prst="rect">
              <a:avLst/>
            </a:prstGeom>
            <a:noFill/>
          </p:spPr>
          <p:txBody>
            <a:bodyPr wrap="none" rtlCol="0">
              <a:spAutoFit/>
            </a:bodyPr>
            <a:lstStyle/>
            <a:p>
              <a:r>
                <a:rPr lang="de-DE" sz="2400" spc="300">
                  <a:latin typeface="Arial Nova" panose="020B0504020202020204" pitchFamily="34" charset="0"/>
                </a:rPr>
                <a:t>OPEN INNOVATION</a:t>
              </a:r>
            </a:p>
          </p:txBody>
        </p:sp>
        <p:sp>
          <p:nvSpPr>
            <p:cNvPr id="6" name="Rectangle 5">
              <a:extLst>
                <a:ext uri="{FF2B5EF4-FFF2-40B4-BE49-F238E27FC236}">
                  <a16:creationId xmlns:a16="http://schemas.microsoft.com/office/drawing/2014/main" id="{ADE28BC0-888B-4887-9CDF-2F4CEF153B00}"/>
                </a:ext>
              </a:extLst>
            </p:cNvPr>
            <p:cNvSpPr/>
            <p:nvPr/>
          </p:nvSpPr>
          <p:spPr>
            <a:xfrm>
              <a:off x="13773150" y="8760642"/>
              <a:ext cx="2438400" cy="1162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spc="300">
                  <a:latin typeface="Arial Nova" panose="020B0504020202020204" pitchFamily="34" charset="0"/>
                </a:rPr>
                <a:t>Market Revenue</a:t>
              </a:r>
            </a:p>
          </p:txBody>
        </p:sp>
        <p:sp>
          <p:nvSpPr>
            <p:cNvPr id="68" name="Rectangle 67">
              <a:extLst>
                <a:ext uri="{FF2B5EF4-FFF2-40B4-BE49-F238E27FC236}">
                  <a16:creationId xmlns:a16="http://schemas.microsoft.com/office/drawing/2014/main" id="{8C504CD9-7E02-4860-B10E-AB6108889D2A}"/>
                </a:ext>
              </a:extLst>
            </p:cNvPr>
            <p:cNvSpPr/>
            <p:nvPr/>
          </p:nvSpPr>
          <p:spPr>
            <a:xfrm>
              <a:off x="18643458" y="8750081"/>
              <a:ext cx="2438400" cy="1162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000" spc="300">
                  <a:solidFill>
                    <a:srgbClr val="FFFFFF"/>
                  </a:solidFill>
                  <a:latin typeface="Arial Nova" panose="020B0504020202020204" pitchFamily="34" charset="0"/>
                </a:rPr>
                <a:t>Market Revenue</a:t>
              </a:r>
            </a:p>
          </p:txBody>
        </p:sp>
        <p:sp>
          <p:nvSpPr>
            <p:cNvPr id="69" name="Rectangle 68">
              <a:extLst>
                <a:ext uri="{FF2B5EF4-FFF2-40B4-BE49-F238E27FC236}">
                  <a16:creationId xmlns:a16="http://schemas.microsoft.com/office/drawing/2014/main" id="{9C7D393C-E924-486F-A5E3-616C727F510D}"/>
                </a:ext>
              </a:extLst>
            </p:cNvPr>
            <p:cNvSpPr/>
            <p:nvPr/>
          </p:nvSpPr>
          <p:spPr>
            <a:xfrm>
              <a:off x="13773150" y="10056042"/>
              <a:ext cx="2438400" cy="19645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000" spc="300" dirty="0">
                  <a:solidFill>
                    <a:srgbClr val="FFFFFF"/>
                  </a:solidFill>
                  <a:latin typeface="Arial Nova" panose="020B0504020202020204" pitchFamily="34" charset="0"/>
                </a:rPr>
                <a:t>Internal</a:t>
              </a:r>
            </a:p>
            <a:p>
              <a:pPr lvl="0" algn="ctr"/>
              <a:r>
                <a:rPr lang="de-DE" sz="2000" spc="300" dirty="0">
                  <a:solidFill>
                    <a:srgbClr val="FFFFFF"/>
                  </a:solidFill>
                  <a:latin typeface="Arial Nova" panose="020B0504020202020204" pitchFamily="34" charset="0"/>
                </a:rPr>
                <a:t>development</a:t>
              </a:r>
            </a:p>
            <a:p>
              <a:pPr lvl="0" algn="ctr"/>
              <a:r>
                <a:rPr lang="de-DE" sz="2000" spc="300" dirty="0">
                  <a:solidFill>
                    <a:srgbClr val="FFFFFF"/>
                  </a:solidFill>
                  <a:latin typeface="Arial Nova" panose="020B0504020202020204" pitchFamily="34" charset="0"/>
                </a:rPr>
                <a:t>costs</a:t>
              </a:r>
            </a:p>
          </p:txBody>
        </p:sp>
        <p:sp>
          <p:nvSpPr>
            <p:cNvPr id="70" name="Rectangle 69">
              <a:extLst>
                <a:ext uri="{FF2B5EF4-FFF2-40B4-BE49-F238E27FC236}">
                  <a16:creationId xmlns:a16="http://schemas.microsoft.com/office/drawing/2014/main" id="{5E2F79C1-1376-4AED-86F8-AF42BE54531B}"/>
                </a:ext>
              </a:extLst>
            </p:cNvPr>
            <p:cNvSpPr/>
            <p:nvPr/>
          </p:nvSpPr>
          <p:spPr>
            <a:xfrm>
              <a:off x="18643458" y="10056042"/>
              <a:ext cx="2438400" cy="15073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000" spc="300" dirty="0">
                  <a:solidFill>
                    <a:srgbClr val="FFFFFF"/>
                  </a:solidFill>
                  <a:latin typeface="Arial Nova" panose="020B0504020202020204" pitchFamily="34" charset="0"/>
                </a:rPr>
                <a:t>In- and external development costs</a:t>
              </a:r>
            </a:p>
          </p:txBody>
        </p:sp>
        <p:sp>
          <p:nvSpPr>
            <p:cNvPr id="71" name="Rectangle 70">
              <a:extLst>
                <a:ext uri="{FF2B5EF4-FFF2-40B4-BE49-F238E27FC236}">
                  <a16:creationId xmlns:a16="http://schemas.microsoft.com/office/drawing/2014/main" id="{439962DE-9973-4281-B426-11EED4B7C02F}"/>
                </a:ext>
              </a:extLst>
            </p:cNvPr>
            <p:cNvSpPr/>
            <p:nvPr/>
          </p:nvSpPr>
          <p:spPr>
            <a:xfrm>
              <a:off x="18643458" y="7852969"/>
              <a:ext cx="2438400" cy="753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000" spc="300">
                  <a:solidFill>
                    <a:srgbClr val="FFFFFF"/>
                  </a:solidFill>
                  <a:latin typeface="Arial Nova" panose="020B0504020202020204" pitchFamily="34" charset="0"/>
                </a:rPr>
                <a:t>License</a:t>
              </a:r>
              <a:endParaRPr lang="de-DE"/>
            </a:p>
          </p:txBody>
        </p:sp>
        <p:sp>
          <p:nvSpPr>
            <p:cNvPr id="72" name="Rectangle 71">
              <a:extLst>
                <a:ext uri="{FF2B5EF4-FFF2-40B4-BE49-F238E27FC236}">
                  <a16:creationId xmlns:a16="http://schemas.microsoft.com/office/drawing/2014/main" id="{5A809BF9-AEB8-4FD6-9FEE-EA5542E0EAB8}"/>
                </a:ext>
              </a:extLst>
            </p:cNvPr>
            <p:cNvSpPr/>
            <p:nvPr/>
          </p:nvSpPr>
          <p:spPr>
            <a:xfrm>
              <a:off x="18643458" y="6955857"/>
              <a:ext cx="2438400" cy="753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000" spc="300">
                  <a:solidFill>
                    <a:srgbClr val="FFFFFF"/>
                  </a:solidFill>
                  <a:latin typeface="Arial Nova" panose="020B0504020202020204" pitchFamily="34" charset="0"/>
                </a:rPr>
                <a:t>Spin-off</a:t>
              </a:r>
              <a:endParaRPr lang="de-DE"/>
            </a:p>
          </p:txBody>
        </p:sp>
        <p:sp>
          <p:nvSpPr>
            <p:cNvPr id="73" name="Rectangle 72">
              <a:extLst>
                <a:ext uri="{FF2B5EF4-FFF2-40B4-BE49-F238E27FC236}">
                  <a16:creationId xmlns:a16="http://schemas.microsoft.com/office/drawing/2014/main" id="{2D56A98F-5CA4-442C-B967-BD5FDE8F32A4}"/>
                </a:ext>
              </a:extLst>
            </p:cNvPr>
            <p:cNvSpPr/>
            <p:nvPr/>
          </p:nvSpPr>
          <p:spPr>
            <a:xfrm>
              <a:off x="18643458" y="6058745"/>
              <a:ext cx="2438400" cy="75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a:solidFill>
                    <a:srgbClr val="FFFFFF"/>
                  </a:solidFill>
                  <a:latin typeface="Arial Nova" panose="020B0504020202020204" pitchFamily="34" charset="0"/>
                </a:rPr>
                <a:t>Sales/Divest</a:t>
              </a:r>
              <a:endParaRPr lang="de-DE" sz="2000" spc="300" dirty="0">
                <a:solidFill>
                  <a:srgbClr val="FFFFFF"/>
                </a:solidFill>
                <a:latin typeface="Arial Nova" panose="020B0504020202020204" pitchFamily="34" charset="0"/>
              </a:endParaRPr>
            </a:p>
          </p:txBody>
        </p:sp>
        <p:cxnSp>
          <p:nvCxnSpPr>
            <p:cNvPr id="74" name="Straight Connector 73">
              <a:extLst>
                <a:ext uri="{FF2B5EF4-FFF2-40B4-BE49-F238E27FC236}">
                  <a16:creationId xmlns:a16="http://schemas.microsoft.com/office/drawing/2014/main" id="{5F368F94-0DE1-4149-80E9-FA39AC81B22A}"/>
                </a:ext>
              </a:extLst>
            </p:cNvPr>
            <p:cNvCxnSpPr>
              <a:cxnSpLocks/>
            </p:cNvCxnSpPr>
            <p:nvPr/>
          </p:nvCxnSpPr>
          <p:spPr>
            <a:xfrm>
              <a:off x="13773150" y="8682293"/>
              <a:ext cx="3629025" cy="0"/>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12728B-ADD2-41B1-9FFD-6D7A375EF435}"/>
                </a:ext>
              </a:extLst>
            </p:cNvPr>
            <p:cNvCxnSpPr>
              <a:cxnSpLocks/>
            </p:cNvCxnSpPr>
            <p:nvPr/>
          </p:nvCxnSpPr>
          <p:spPr>
            <a:xfrm>
              <a:off x="13506450" y="6001595"/>
              <a:ext cx="7575408" cy="0"/>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12099A-7F3E-48A2-903C-6E61FB96D090}"/>
                </a:ext>
              </a:extLst>
            </p:cNvPr>
            <p:cNvCxnSpPr>
              <a:cxnSpLocks/>
            </p:cNvCxnSpPr>
            <p:nvPr/>
          </p:nvCxnSpPr>
          <p:spPr>
            <a:xfrm>
              <a:off x="13506450" y="12069020"/>
              <a:ext cx="7575408" cy="0"/>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A31323-134D-4BF6-9101-B2B3C54B6346}"/>
                </a:ext>
              </a:extLst>
            </p:cNvPr>
            <p:cNvCxnSpPr>
              <a:cxnSpLocks/>
            </p:cNvCxnSpPr>
            <p:nvPr/>
          </p:nvCxnSpPr>
          <p:spPr>
            <a:xfrm>
              <a:off x="13506450" y="9984860"/>
              <a:ext cx="7575408" cy="0"/>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5DAD062-7EAE-46E4-9C14-E0AF8B54B938}"/>
                </a:ext>
              </a:extLst>
            </p:cNvPr>
            <p:cNvCxnSpPr>
              <a:cxnSpLocks/>
            </p:cNvCxnSpPr>
            <p:nvPr/>
          </p:nvCxnSpPr>
          <p:spPr>
            <a:xfrm>
              <a:off x="17445038" y="11620500"/>
              <a:ext cx="3636820" cy="0"/>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B08E0D1-C37D-481B-BE1A-AD6C9AD15D33}"/>
                </a:ext>
              </a:extLst>
            </p:cNvPr>
            <p:cNvSpPr txBox="1"/>
            <p:nvPr/>
          </p:nvSpPr>
          <p:spPr>
            <a:xfrm>
              <a:off x="13150262" y="9754027"/>
              <a:ext cx="356188" cy="461665"/>
            </a:xfrm>
            <a:prstGeom prst="rect">
              <a:avLst/>
            </a:prstGeom>
            <a:noFill/>
          </p:spPr>
          <p:txBody>
            <a:bodyPr wrap="none" rtlCol="0">
              <a:spAutoFit/>
            </a:bodyPr>
            <a:lstStyle/>
            <a:p>
              <a:r>
                <a:rPr lang="de-DE" sz="2400">
                  <a:latin typeface="Arial Nova" panose="020B0504020202020204" pitchFamily="34" charset="0"/>
                </a:rPr>
                <a:t>0</a:t>
              </a:r>
            </a:p>
          </p:txBody>
        </p:sp>
        <p:sp>
          <p:nvSpPr>
            <p:cNvPr id="81" name="TextBox 80">
              <a:extLst>
                <a:ext uri="{FF2B5EF4-FFF2-40B4-BE49-F238E27FC236}">
                  <a16:creationId xmlns:a16="http://schemas.microsoft.com/office/drawing/2014/main" id="{2B42F325-2369-4EA5-9D6F-D36CBBD16F97}"/>
                </a:ext>
              </a:extLst>
            </p:cNvPr>
            <p:cNvSpPr txBox="1"/>
            <p:nvPr/>
          </p:nvSpPr>
          <p:spPr>
            <a:xfrm>
              <a:off x="17464334" y="11614150"/>
              <a:ext cx="1347292" cy="400110"/>
            </a:xfrm>
            <a:prstGeom prst="rect">
              <a:avLst/>
            </a:prstGeom>
            <a:noFill/>
          </p:spPr>
          <p:txBody>
            <a:bodyPr wrap="none" rtlCol="0">
              <a:spAutoFit/>
            </a:bodyPr>
            <a:lstStyle/>
            <a:p>
              <a:r>
                <a:rPr lang="de-DE" sz="2000" spc="300" dirty="0">
                  <a:latin typeface="Arial Nova" panose="020B0504020202020204" pitchFamily="34" charset="0"/>
                </a:rPr>
                <a:t>Savings</a:t>
              </a:r>
            </a:p>
          </p:txBody>
        </p:sp>
        <p:sp>
          <p:nvSpPr>
            <p:cNvPr id="82" name="TextBox 81">
              <a:extLst>
                <a:ext uri="{FF2B5EF4-FFF2-40B4-BE49-F238E27FC236}">
                  <a16:creationId xmlns:a16="http://schemas.microsoft.com/office/drawing/2014/main" id="{6A2F2560-ADB1-455D-9F10-2BFC2223A420}"/>
                </a:ext>
              </a:extLst>
            </p:cNvPr>
            <p:cNvSpPr txBox="1"/>
            <p:nvPr/>
          </p:nvSpPr>
          <p:spPr>
            <a:xfrm>
              <a:off x="15999899" y="7080810"/>
              <a:ext cx="1445139" cy="707886"/>
            </a:xfrm>
            <a:prstGeom prst="rect">
              <a:avLst/>
            </a:prstGeom>
            <a:noFill/>
          </p:spPr>
          <p:txBody>
            <a:bodyPr wrap="none" rtlCol="0">
              <a:spAutoFit/>
            </a:bodyPr>
            <a:lstStyle/>
            <a:p>
              <a:pPr algn="r"/>
              <a:r>
                <a:rPr lang="de-DE" sz="2000" spc="300">
                  <a:latin typeface="Arial Nova" panose="020B0504020202020204" pitchFamily="34" charset="0"/>
                </a:rPr>
                <a:t>New</a:t>
              </a:r>
            </a:p>
            <a:p>
              <a:pPr algn="r"/>
              <a:r>
                <a:rPr lang="de-DE" sz="2000" spc="300">
                  <a:latin typeface="Arial Nova" panose="020B0504020202020204" pitchFamily="34" charset="0"/>
                </a:rPr>
                <a:t>Revenue</a:t>
              </a:r>
            </a:p>
          </p:txBody>
        </p:sp>
        <p:cxnSp>
          <p:nvCxnSpPr>
            <p:cNvPr id="25" name="Straight Arrow Connector 24">
              <a:extLst>
                <a:ext uri="{FF2B5EF4-FFF2-40B4-BE49-F238E27FC236}">
                  <a16:creationId xmlns:a16="http://schemas.microsoft.com/office/drawing/2014/main" id="{5043D663-0183-4B45-AB2F-CC7C5E07EDD9}"/>
                </a:ext>
              </a:extLst>
            </p:cNvPr>
            <p:cNvCxnSpPr>
              <a:cxnSpLocks/>
            </p:cNvCxnSpPr>
            <p:nvPr/>
          </p:nvCxnSpPr>
          <p:spPr>
            <a:xfrm>
              <a:off x="17445038" y="6001595"/>
              <a:ext cx="0" cy="2699748"/>
            </a:xfrm>
            <a:prstGeom prst="straightConnector1">
              <a:avLst/>
            </a:prstGeom>
            <a:ln w="28575">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FA5DC48-63CC-405C-B3A3-09B644077AD7}"/>
                </a:ext>
              </a:extLst>
            </p:cNvPr>
            <p:cNvCxnSpPr>
              <a:cxnSpLocks/>
              <a:endCxn id="23" idx="3"/>
            </p:cNvCxnSpPr>
            <p:nvPr/>
          </p:nvCxnSpPr>
          <p:spPr>
            <a:xfrm>
              <a:off x="13506450" y="6001595"/>
              <a:ext cx="0" cy="3983265"/>
            </a:xfrm>
            <a:prstGeom prst="straightConnector1">
              <a:avLst/>
            </a:prstGeom>
            <a:ln w="28575">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EC22940-6CB4-4354-8B6C-438F8F3E8E27}"/>
                </a:ext>
              </a:extLst>
            </p:cNvPr>
            <p:cNvCxnSpPr>
              <a:cxnSpLocks/>
              <a:stCxn id="23" idx="3"/>
            </p:cNvCxnSpPr>
            <p:nvPr/>
          </p:nvCxnSpPr>
          <p:spPr>
            <a:xfrm>
              <a:off x="13506450" y="9984860"/>
              <a:ext cx="0" cy="2084160"/>
            </a:xfrm>
            <a:prstGeom prst="straightConnector1">
              <a:avLst/>
            </a:prstGeom>
            <a:ln w="28575">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365969D-33C0-4C7A-A67E-210468852C9B}"/>
                </a:ext>
              </a:extLst>
            </p:cNvPr>
            <p:cNvCxnSpPr>
              <a:cxnSpLocks/>
            </p:cNvCxnSpPr>
            <p:nvPr/>
          </p:nvCxnSpPr>
          <p:spPr>
            <a:xfrm>
              <a:off x="17445038" y="11620500"/>
              <a:ext cx="0" cy="448520"/>
            </a:xfrm>
            <a:prstGeom prst="straightConnector1">
              <a:avLst/>
            </a:prstGeom>
            <a:ln w="28575">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A37B4CF9-1385-4C70-8DEC-311E26FA6FF3}"/>
              </a:ext>
            </a:extLst>
          </p:cNvPr>
          <p:cNvCxnSpPr/>
          <p:nvPr/>
        </p:nvCxnSpPr>
        <p:spPr>
          <a:xfrm>
            <a:off x="11677650" y="3581400"/>
            <a:ext cx="0" cy="89916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B8CB631-B582-4E92-AF25-0B583DADCCAA}"/>
              </a:ext>
            </a:extLst>
          </p:cNvPr>
          <p:cNvSpPr txBox="1"/>
          <p:nvPr/>
        </p:nvSpPr>
        <p:spPr>
          <a:xfrm>
            <a:off x="7792943" y="903185"/>
            <a:ext cx="9214255" cy="338554"/>
          </a:xfrm>
          <a:prstGeom prst="rect">
            <a:avLst/>
          </a:prstGeom>
          <a:noFill/>
        </p:spPr>
        <p:txBody>
          <a:bodyPr wrap="square" rtlCol="0">
            <a:spAutoFit/>
          </a:bodyPr>
          <a:lstStyle/>
          <a:p>
            <a:pPr algn="ctr"/>
            <a:r>
              <a:rPr lang="en-US" sz="1600" spc="1200" dirty="0">
                <a:solidFill>
                  <a:schemeClr val="tx2"/>
                </a:solidFill>
                <a:latin typeface="Arial Nova" panose="020B0504020202020204" pitchFamily="34" charset="0"/>
                <a:ea typeface="Montserrat" charset="0"/>
                <a:cs typeface="Montserrat" charset="0"/>
              </a:rPr>
              <a:t>Open Innovation Ecosystem</a:t>
            </a:r>
          </a:p>
        </p:txBody>
      </p:sp>
      <p:sp>
        <p:nvSpPr>
          <p:cNvPr id="48" name="Rectangle 47">
            <a:extLst>
              <a:ext uri="{FF2B5EF4-FFF2-40B4-BE49-F238E27FC236}">
                <a16:creationId xmlns:a16="http://schemas.microsoft.com/office/drawing/2014/main" id="{6D194D93-2CF1-458F-974F-EC49889CEB6D}"/>
              </a:ext>
            </a:extLst>
          </p:cNvPr>
          <p:cNvSpPr/>
          <p:nvPr/>
        </p:nvSpPr>
        <p:spPr>
          <a:xfrm>
            <a:off x="23836522" y="0"/>
            <a:ext cx="586847" cy="66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1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11674" y="1390006"/>
            <a:ext cx="19983420" cy="1107996"/>
          </a:xfrm>
          <a:prstGeom prst="rect">
            <a:avLst/>
          </a:prstGeom>
          <a:noFill/>
        </p:spPr>
        <p:txBody>
          <a:bodyPr wrap="none" rtlCol="0">
            <a:spAutoFit/>
          </a:bodyPr>
          <a:lstStyle/>
          <a:p>
            <a:pPr algn="ctr"/>
            <a:r>
              <a:rPr lang="en-US" sz="6600" spc="600" dirty="0">
                <a:solidFill>
                  <a:schemeClr val="tx2"/>
                </a:solidFill>
                <a:latin typeface="Arial Nova" panose="020B0504020202020204" pitchFamily="34" charset="0"/>
                <a:ea typeface="Montserrat" charset="0"/>
                <a:cs typeface="Montserrat" charset="0"/>
              </a:rPr>
              <a:t>DVL’s PORTAL FOR OPEN INNOVATION R&amp;D</a:t>
            </a:r>
            <a:endParaRPr lang="en-US" sz="9600" spc="600" dirty="0">
              <a:solidFill>
                <a:schemeClr val="tx2"/>
              </a:solidFill>
              <a:latin typeface="Arial Nova" panose="020B0504020202020204" pitchFamily="34" charset="0"/>
              <a:ea typeface="Montserrat" charset="0"/>
              <a:cs typeface="Montserrat" charset="0"/>
            </a:endParaRPr>
          </a:p>
        </p:txBody>
      </p:sp>
      <p:sp>
        <p:nvSpPr>
          <p:cNvPr id="23" name="TextBox 22"/>
          <p:cNvSpPr txBox="1"/>
          <p:nvPr/>
        </p:nvSpPr>
        <p:spPr>
          <a:xfrm>
            <a:off x="8779349" y="929868"/>
            <a:ext cx="6755887" cy="338554"/>
          </a:xfrm>
          <a:prstGeom prst="rect">
            <a:avLst/>
          </a:prstGeom>
          <a:noFill/>
        </p:spPr>
        <p:txBody>
          <a:bodyPr wrap="none" rtlCol="0">
            <a:spAutoFit/>
          </a:bodyPr>
          <a:lstStyle/>
          <a:p>
            <a:pPr algn="ctr"/>
            <a:r>
              <a:rPr lang="en-US" sz="1600" spc="1200">
                <a:solidFill>
                  <a:schemeClr val="tx2"/>
                </a:solidFill>
                <a:latin typeface="Arial Nova" panose="020B0504020202020204" pitchFamily="34" charset="0"/>
                <a:ea typeface="Montserrat" charset="0"/>
                <a:cs typeface="Montserrat" charset="0"/>
              </a:rPr>
              <a:t>Open Innovation Ecosystem</a:t>
            </a:r>
          </a:p>
        </p:txBody>
      </p:sp>
      <p:sp>
        <p:nvSpPr>
          <p:cNvPr id="24" name="TextBox 23"/>
          <p:cNvSpPr txBox="1"/>
          <p:nvPr/>
        </p:nvSpPr>
        <p:spPr>
          <a:xfrm>
            <a:off x="4155829" y="2619586"/>
            <a:ext cx="15826954" cy="707886"/>
          </a:xfrm>
          <a:prstGeom prst="rect">
            <a:avLst/>
          </a:prstGeom>
          <a:noFill/>
        </p:spPr>
        <p:txBody>
          <a:bodyPr wrap="square" rtlCol="0">
            <a:spAutoFit/>
          </a:bodyPr>
          <a:lstStyle/>
          <a:p>
            <a:pPr algn="ctr"/>
            <a:r>
              <a:rPr lang="en-US" sz="2000" spc="300" dirty="0">
                <a:latin typeface="Arial Nova" panose="020B0504020202020204" pitchFamily="34" charset="0"/>
              </a:rPr>
              <a:t>All but Microsoft Azure is </a:t>
            </a:r>
            <a:r>
              <a:rPr lang="en-US" sz="2000" spc="300" dirty="0">
                <a:solidFill>
                  <a:schemeClr val="accent1">
                    <a:lumMod val="60000"/>
                    <a:lumOff val="40000"/>
                  </a:schemeClr>
                </a:solidFill>
                <a:latin typeface="Arial Nova" panose="020B0504020202020204" pitchFamily="34" charset="0"/>
              </a:rPr>
              <a:t>Open Source</a:t>
            </a:r>
            <a:r>
              <a:rPr lang="en-US" sz="2000" spc="300" dirty="0">
                <a:latin typeface="Arial Nova" panose="020B0504020202020204" pitchFamily="34" charset="0"/>
              </a:rPr>
              <a:t>, which supports the </a:t>
            </a:r>
            <a:r>
              <a:rPr lang="en-US" sz="2000" spc="300" dirty="0">
                <a:solidFill>
                  <a:schemeClr val="accent1">
                    <a:lumMod val="60000"/>
                    <a:lumOff val="40000"/>
                  </a:schemeClr>
                </a:solidFill>
                <a:latin typeface="Arial Nova" panose="020B0504020202020204" pitchFamily="34" charset="0"/>
              </a:rPr>
              <a:t>Open Innovation Strategy of DVL. </a:t>
            </a:r>
            <a:r>
              <a:rPr lang="en-US" sz="2000" spc="300" dirty="0">
                <a:latin typeface="Arial Nova" panose="020B0504020202020204" pitchFamily="34" charset="0"/>
              </a:rPr>
              <a:t>This ensures excellent collaboration opportunities with </a:t>
            </a:r>
            <a:r>
              <a:rPr lang="en-US" sz="2000" spc="300" dirty="0">
                <a:solidFill>
                  <a:schemeClr val="accent1">
                    <a:lumMod val="60000"/>
                    <a:lumOff val="40000"/>
                  </a:schemeClr>
                </a:solidFill>
                <a:latin typeface="Arial Nova" panose="020B0504020202020204" pitchFamily="34" charset="0"/>
              </a:rPr>
              <a:t>3</a:t>
            </a:r>
            <a:r>
              <a:rPr lang="en-US" sz="2000" spc="300" baseline="30000" dirty="0">
                <a:solidFill>
                  <a:schemeClr val="accent1">
                    <a:lumMod val="60000"/>
                    <a:lumOff val="40000"/>
                  </a:schemeClr>
                </a:solidFill>
                <a:latin typeface="Arial Nova" panose="020B0504020202020204" pitchFamily="34" charset="0"/>
              </a:rPr>
              <a:t>rd</a:t>
            </a:r>
            <a:r>
              <a:rPr lang="en-US" sz="2000" spc="300" dirty="0">
                <a:solidFill>
                  <a:schemeClr val="accent1">
                    <a:lumMod val="60000"/>
                    <a:lumOff val="40000"/>
                  </a:schemeClr>
                </a:solidFill>
                <a:latin typeface="Arial Nova" panose="020B0504020202020204" pitchFamily="34" charset="0"/>
              </a:rPr>
              <a:t> party research partners and databases.</a:t>
            </a:r>
            <a:endParaRPr lang="en-US" sz="2000" spc="300" dirty="0">
              <a:latin typeface="Arial Nova" panose="020B0504020202020204" pitchFamily="34" charset="0"/>
            </a:endParaRPr>
          </a:p>
        </p:txBody>
      </p:sp>
      <p:grpSp>
        <p:nvGrpSpPr>
          <p:cNvPr id="3" name="Group 2">
            <a:extLst>
              <a:ext uri="{FF2B5EF4-FFF2-40B4-BE49-F238E27FC236}">
                <a16:creationId xmlns:a16="http://schemas.microsoft.com/office/drawing/2014/main" id="{01D185D2-997D-4888-9154-188D2C15281A}"/>
              </a:ext>
            </a:extLst>
          </p:cNvPr>
          <p:cNvGrpSpPr/>
          <p:nvPr/>
        </p:nvGrpSpPr>
        <p:grpSpPr>
          <a:xfrm>
            <a:off x="1858694" y="3733111"/>
            <a:ext cx="20750055" cy="8266075"/>
            <a:chOff x="1858694" y="3733111"/>
            <a:chExt cx="20750055" cy="8266075"/>
          </a:xfrm>
        </p:grpSpPr>
        <p:sp>
          <p:nvSpPr>
            <p:cNvPr id="10" name="Parallelogram 4"/>
            <p:cNvSpPr/>
            <p:nvPr/>
          </p:nvSpPr>
          <p:spPr>
            <a:xfrm flipH="1">
              <a:off x="7233792" y="5192629"/>
              <a:ext cx="4660011" cy="316752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198">
                <a:latin typeface="Arial Nova" panose="020B0504020202020204" pitchFamily="34" charset="0"/>
              </a:endParaRPr>
            </a:p>
          </p:txBody>
        </p:sp>
        <p:sp>
          <p:nvSpPr>
            <p:cNvPr id="11" name="Parallelogram 4"/>
            <p:cNvSpPr/>
            <p:nvPr/>
          </p:nvSpPr>
          <p:spPr>
            <a:xfrm flipH="1" flipV="1">
              <a:off x="7233791" y="8792089"/>
              <a:ext cx="4660012" cy="2571011"/>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198">
                <a:latin typeface="Arial Nova" panose="020B0504020202020204" pitchFamily="34" charset="0"/>
              </a:endParaRPr>
            </a:p>
          </p:txBody>
        </p:sp>
        <p:cxnSp>
          <p:nvCxnSpPr>
            <p:cNvPr id="12" name="Straight Connector 11"/>
            <p:cNvCxnSpPr>
              <a:cxnSpLocks/>
            </p:cNvCxnSpPr>
            <p:nvPr/>
          </p:nvCxnSpPr>
          <p:spPr>
            <a:xfrm flipH="1">
              <a:off x="7256463" y="8720100"/>
              <a:ext cx="2814775" cy="0"/>
            </a:xfrm>
            <a:prstGeom prst="line">
              <a:avLst/>
            </a:pr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cxnSp>
        <p:sp>
          <p:nvSpPr>
            <p:cNvPr id="5" name="Parallelogram 4"/>
            <p:cNvSpPr/>
            <p:nvPr/>
          </p:nvSpPr>
          <p:spPr>
            <a:xfrm>
              <a:off x="12357259" y="5159845"/>
              <a:ext cx="4619466" cy="316752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198">
                <a:latin typeface="Arial Nova" panose="020B0504020202020204" pitchFamily="34" charset="0"/>
              </a:endParaRPr>
            </a:p>
          </p:txBody>
        </p:sp>
        <p:sp>
          <p:nvSpPr>
            <p:cNvPr id="7" name="Parallelogram 4"/>
            <p:cNvSpPr/>
            <p:nvPr/>
          </p:nvSpPr>
          <p:spPr>
            <a:xfrm flipV="1">
              <a:off x="12357259" y="8759306"/>
              <a:ext cx="4619466" cy="260378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Lst>
              <a:ahLst/>
              <a:cxnLst>
                <a:cxn ang="0">
                  <a:pos x="connsiteX0" y="connsiteY0"/>
                </a:cxn>
                <a:cxn ang="0">
                  <a:pos x="connsiteX1" y="connsiteY1"/>
                </a:cxn>
                <a:cxn ang="0">
                  <a:pos x="connsiteX2" y="connsiteY2"/>
                </a:cxn>
              </a:cxnLst>
              <a:rect l="l" t="t" r="r" b="b"/>
              <a:pathLst>
                <a:path w="2808312" h="1584176">
                  <a:moveTo>
                    <a:pt x="0" y="1584176"/>
                  </a:moveTo>
                  <a:lnTo>
                    <a:pt x="948494" y="0"/>
                  </a:lnTo>
                  <a:lnTo>
                    <a:pt x="2808312" y="0"/>
                  </a:lnTo>
                </a:path>
              </a:pathLst>
            </a:cu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198">
                <a:latin typeface="Arial Nova" panose="020B0504020202020204" pitchFamily="34" charset="0"/>
              </a:endParaRPr>
            </a:p>
          </p:txBody>
        </p:sp>
        <p:cxnSp>
          <p:nvCxnSpPr>
            <p:cNvPr id="9" name="Straight Connector 8"/>
            <p:cNvCxnSpPr>
              <a:cxnSpLocks/>
            </p:cNvCxnSpPr>
            <p:nvPr/>
          </p:nvCxnSpPr>
          <p:spPr>
            <a:xfrm>
              <a:off x="14179828" y="8687316"/>
              <a:ext cx="2796897" cy="0"/>
            </a:xfrm>
            <a:prstGeom prst="line">
              <a:avLst/>
            </a:prstGeom>
            <a:noFill/>
            <a:ln w="6350">
              <a:solidFill>
                <a:schemeClr val="accent1">
                  <a:alpha val="50000"/>
                </a:schemeClr>
              </a:solidFill>
              <a:tailEnd type="oval" w="lg" len="lg"/>
            </a:ln>
            <a:effectLst/>
          </p:spPr>
          <p:style>
            <a:lnRef idx="1">
              <a:schemeClr val="accent1"/>
            </a:lnRef>
            <a:fillRef idx="3">
              <a:schemeClr val="accent1"/>
            </a:fillRef>
            <a:effectRef idx="2">
              <a:schemeClr val="accent1"/>
            </a:effectRef>
            <a:fontRef idx="minor">
              <a:schemeClr val="lt1"/>
            </a:fontRef>
          </p:style>
        </p:cxnSp>
        <p:sp>
          <p:nvSpPr>
            <p:cNvPr id="2" name="Oval 18"/>
            <p:cNvSpPr>
              <a:spLocks noChangeArrowheads="1"/>
            </p:cNvSpPr>
            <p:nvPr/>
          </p:nvSpPr>
          <p:spPr bwMode="auto">
            <a:xfrm>
              <a:off x="9958783" y="6576801"/>
              <a:ext cx="4221047" cy="4221047"/>
            </a:xfrm>
            <a:prstGeom prst="ellipse">
              <a:avLst/>
            </a:prstGeom>
            <a:solidFill>
              <a:schemeClr val="accent2"/>
            </a:solidFill>
            <a:ln w="12700">
              <a:noFill/>
            </a:ln>
          </p:spPr>
          <p:txBody>
            <a:bodyPr vert="horz" wrap="square" lIns="182832" tIns="91416" rIns="182832" bIns="91416" numCol="1" anchor="ctr" anchorCtr="0" compatLnSpc="1">
              <a:prstTxWarp prst="textNoShape">
                <a:avLst/>
              </a:prstTxWarp>
            </a:bodyPr>
            <a:lstStyle/>
            <a:p>
              <a:pPr algn="ctr"/>
              <a:r>
                <a:rPr lang="es-ES" sz="6600" b="1">
                  <a:solidFill>
                    <a:schemeClr val="bg1"/>
                  </a:solidFill>
                  <a:latin typeface="Arial Nova" panose="020B0504020202020204" pitchFamily="34" charset="0"/>
                </a:rPr>
                <a:t>DVLpy</a:t>
              </a:r>
              <a:endParaRPr lang="en-US" sz="6600" b="1">
                <a:solidFill>
                  <a:schemeClr val="bg1"/>
                </a:solidFill>
                <a:latin typeface="Arial Nova" panose="020B0504020202020204" pitchFamily="34" charset="0"/>
              </a:endParaRPr>
            </a:p>
          </p:txBody>
        </p:sp>
        <p:sp>
          <p:nvSpPr>
            <p:cNvPr id="28" name="TextBox 27"/>
            <p:cNvSpPr txBox="1"/>
            <p:nvPr/>
          </p:nvSpPr>
          <p:spPr>
            <a:xfrm>
              <a:off x="7256463" y="4608715"/>
              <a:ext cx="3181640" cy="523220"/>
            </a:xfrm>
            <a:prstGeom prst="rect">
              <a:avLst/>
            </a:prstGeom>
            <a:noFill/>
          </p:spPr>
          <p:txBody>
            <a:bodyPr wrap="none" rtlCol="0">
              <a:spAutoFit/>
            </a:bodyPr>
            <a:lstStyle/>
            <a:p>
              <a:pPr algn="r"/>
              <a:r>
                <a:rPr lang="en-US" sz="2800" spc="300">
                  <a:latin typeface="Arial Nova" panose="020B0504020202020204" pitchFamily="34" charset="0"/>
                  <a:ea typeface="Montserrat" charset="0"/>
                  <a:cs typeface="Montserrat" charset="0"/>
                </a:rPr>
                <a:t>DEVELOPMENT</a:t>
              </a:r>
              <a:endParaRPr lang="en-US" sz="4400" spc="300">
                <a:latin typeface="Arial Nova" panose="020B0504020202020204" pitchFamily="34" charset="0"/>
                <a:ea typeface="Montserrat" charset="0"/>
                <a:cs typeface="Montserrat" charset="0"/>
              </a:endParaRPr>
            </a:p>
          </p:txBody>
        </p:sp>
        <p:sp>
          <p:nvSpPr>
            <p:cNvPr id="37" name="TextBox 36"/>
            <p:cNvSpPr txBox="1"/>
            <p:nvPr/>
          </p:nvSpPr>
          <p:spPr>
            <a:xfrm>
              <a:off x="7175289" y="8170534"/>
              <a:ext cx="2994447" cy="523220"/>
            </a:xfrm>
            <a:prstGeom prst="rect">
              <a:avLst/>
            </a:prstGeom>
            <a:noFill/>
          </p:spPr>
          <p:txBody>
            <a:bodyPr wrap="square" rtlCol="0">
              <a:spAutoFit/>
            </a:bodyPr>
            <a:lstStyle>
              <a:defPPr>
                <a:defRPr lang="en-US"/>
              </a:defPPr>
              <a:lvl1pPr algn="r">
                <a:defRPr sz="2800" spc="300">
                  <a:latin typeface="Arial Nova" panose="020B0504020202020204" pitchFamily="34" charset="0"/>
                  <a:ea typeface="Montserrat" charset="0"/>
                  <a:cs typeface="Montserrat" charset="0"/>
                </a:defRPr>
              </a:lvl1pPr>
            </a:lstStyle>
            <a:p>
              <a:pPr algn="l"/>
              <a:r>
                <a:rPr lang="en-US"/>
                <a:t>SCM &amp; CI\CD</a:t>
              </a:r>
            </a:p>
          </p:txBody>
        </p:sp>
        <p:sp>
          <p:nvSpPr>
            <p:cNvPr id="40" name="TextBox 39"/>
            <p:cNvSpPr txBox="1"/>
            <p:nvPr/>
          </p:nvSpPr>
          <p:spPr>
            <a:xfrm>
              <a:off x="7098118" y="11475966"/>
              <a:ext cx="3716017" cy="523220"/>
            </a:xfrm>
            <a:prstGeom prst="rect">
              <a:avLst/>
            </a:prstGeom>
            <a:noFill/>
          </p:spPr>
          <p:txBody>
            <a:bodyPr wrap="none" rtlCol="0">
              <a:spAutoFit/>
            </a:bodyPr>
            <a:lstStyle>
              <a:defPPr>
                <a:defRPr lang="en-US"/>
              </a:defPPr>
              <a:lvl1pPr algn="r">
                <a:defRPr sz="2800" spc="300">
                  <a:latin typeface="Arial Nova" panose="020B0504020202020204" pitchFamily="34" charset="0"/>
                  <a:ea typeface="Montserrat" charset="0"/>
                  <a:cs typeface="Montserrat" charset="0"/>
                </a:defRPr>
              </a:lvl1pPr>
            </a:lstStyle>
            <a:p>
              <a:r>
                <a:rPr lang="en-US"/>
                <a:t>DOCUMENTATION</a:t>
              </a:r>
            </a:p>
          </p:txBody>
        </p:sp>
        <p:sp>
          <p:nvSpPr>
            <p:cNvPr id="43" name="TextBox 42"/>
            <p:cNvSpPr txBox="1"/>
            <p:nvPr/>
          </p:nvSpPr>
          <p:spPr>
            <a:xfrm>
              <a:off x="14092499" y="4538291"/>
              <a:ext cx="2859757" cy="523220"/>
            </a:xfrm>
            <a:prstGeom prst="rect">
              <a:avLst/>
            </a:prstGeom>
            <a:noFill/>
          </p:spPr>
          <p:txBody>
            <a:bodyPr wrap="none" rtlCol="0">
              <a:spAutoFit/>
            </a:bodyPr>
            <a:lstStyle>
              <a:defPPr>
                <a:defRPr lang="en-US"/>
              </a:defPPr>
              <a:lvl1pPr algn="r">
                <a:defRPr sz="2800" spc="300">
                  <a:latin typeface="Arial Nova" panose="020B0504020202020204" pitchFamily="34" charset="0"/>
                  <a:ea typeface="Montserrat" charset="0"/>
                  <a:cs typeface="Montserrat" charset="0"/>
                </a:defRPr>
              </a:lvl1pPr>
            </a:lstStyle>
            <a:p>
              <a:r>
                <a:rPr lang="en-US"/>
                <a:t>ALGORITHMS</a:t>
              </a:r>
            </a:p>
          </p:txBody>
        </p:sp>
        <p:sp>
          <p:nvSpPr>
            <p:cNvPr id="46" name="TextBox 45"/>
            <p:cNvSpPr txBox="1"/>
            <p:nvPr/>
          </p:nvSpPr>
          <p:spPr>
            <a:xfrm>
              <a:off x="14486920" y="7702758"/>
              <a:ext cx="4480714" cy="954107"/>
            </a:xfrm>
            <a:prstGeom prst="rect">
              <a:avLst/>
            </a:prstGeom>
            <a:noFill/>
          </p:spPr>
          <p:txBody>
            <a:bodyPr wrap="none" rtlCol="0">
              <a:spAutoFit/>
            </a:bodyPr>
            <a:lstStyle>
              <a:defPPr>
                <a:defRPr lang="en-US"/>
              </a:defPPr>
              <a:lvl1pPr algn="r">
                <a:defRPr sz="2800" spc="300">
                  <a:latin typeface="Arial Nova" panose="020B0504020202020204" pitchFamily="34" charset="0"/>
                  <a:ea typeface="Montserrat" charset="0"/>
                  <a:cs typeface="Montserrat" charset="0"/>
                </a:defRPr>
              </a:lvl1pPr>
            </a:lstStyle>
            <a:p>
              <a:pPr algn="l"/>
              <a:r>
                <a:rPr lang="en-US"/>
                <a:t>UNIT &amp; REGRESSION </a:t>
              </a:r>
            </a:p>
            <a:p>
              <a:pPr algn="l"/>
              <a:r>
                <a:rPr lang="en-US"/>
                <a:t>TESTING</a:t>
              </a:r>
            </a:p>
          </p:txBody>
        </p:sp>
        <p:sp>
          <p:nvSpPr>
            <p:cNvPr id="49" name="TextBox 48"/>
            <p:cNvSpPr txBox="1"/>
            <p:nvPr/>
          </p:nvSpPr>
          <p:spPr>
            <a:xfrm>
              <a:off x="14179828" y="11363091"/>
              <a:ext cx="2912592" cy="523220"/>
            </a:xfrm>
            <a:prstGeom prst="rect">
              <a:avLst/>
            </a:prstGeom>
            <a:noFill/>
          </p:spPr>
          <p:txBody>
            <a:bodyPr wrap="none" rtlCol="0">
              <a:spAutoFit/>
            </a:bodyPr>
            <a:lstStyle>
              <a:defPPr>
                <a:defRPr lang="en-US"/>
              </a:defPPr>
              <a:lvl1pPr algn="r">
                <a:defRPr sz="2800" spc="300">
                  <a:latin typeface="Arial Nova" panose="020B0504020202020204" pitchFamily="34" charset="0"/>
                  <a:ea typeface="Montserrat" charset="0"/>
                  <a:cs typeface="Montserrat" charset="0"/>
                </a:defRPr>
              </a:lvl1pPr>
            </a:lstStyle>
            <a:p>
              <a:r>
                <a:rPr lang="en-US"/>
                <a:t>DEPLOYMENT</a:t>
              </a:r>
            </a:p>
          </p:txBody>
        </p:sp>
        <p:pic>
          <p:nvPicPr>
            <p:cNvPr id="31" name="Picture 8" descr="Image result for anaconda python">
              <a:extLst>
                <a:ext uri="{FF2B5EF4-FFF2-40B4-BE49-F238E27FC236}">
                  <a16:creationId xmlns:a16="http://schemas.microsoft.com/office/drawing/2014/main" id="{4832FC49-4036-422D-8812-B7886B757B8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8694" y="4843770"/>
              <a:ext cx="2735595" cy="13677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python 3">
              <a:extLst>
                <a:ext uri="{FF2B5EF4-FFF2-40B4-BE49-F238E27FC236}">
                  <a16:creationId xmlns:a16="http://schemas.microsoft.com/office/drawing/2014/main" id="{B09989FA-1D09-41BA-8850-F78C86DF1CB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3030" y="5163055"/>
              <a:ext cx="2735595" cy="11576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Image result for jupyter">
              <a:extLst>
                <a:ext uri="{FF2B5EF4-FFF2-40B4-BE49-F238E27FC236}">
                  <a16:creationId xmlns:a16="http://schemas.microsoft.com/office/drawing/2014/main" id="{44ED8ED7-889C-4516-85BE-8F5E8D612AC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6469" y="3990435"/>
              <a:ext cx="993119" cy="115113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Image result for qgis">
              <a:extLst>
                <a:ext uri="{FF2B5EF4-FFF2-40B4-BE49-F238E27FC236}">
                  <a16:creationId xmlns:a16="http://schemas.microsoft.com/office/drawing/2014/main" id="{CBE5F2F8-E43A-4321-A24D-759BD0475059}"/>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44466" y="4191995"/>
              <a:ext cx="2204240" cy="6851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Image result for numpy">
              <a:extLst>
                <a:ext uri="{FF2B5EF4-FFF2-40B4-BE49-F238E27FC236}">
                  <a16:creationId xmlns:a16="http://schemas.microsoft.com/office/drawing/2014/main" id="{72FAF03A-F5F7-4597-BDEB-ACE9A5AAA05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896274" y="3924416"/>
              <a:ext cx="2068421" cy="8187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Image result for pandas data">
              <a:extLst>
                <a:ext uri="{FF2B5EF4-FFF2-40B4-BE49-F238E27FC236}">
                  <a16:creationId xmlns:a16="http://schemas.microsoft.com/office/drawing/2014/main" id="{20BC0584-4092-4F98-AF7A-CA6E1C79DA1F}"/>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351970" y="3733111"/>
              <a:ext cx="2000099" cy="124654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Image result for R stats">
              <a:extLst>
                <a:ext uri="{FF2B5EF4-FFF2-40B4-BE49-F238E27FC236}">
                  <a16:creationId xmlns:a16="http://schemas.microsoft.com/office/drawing/2014/main" id="{51B37FF5-FFF1-4DE7-9F31-77897CF0745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072919" y="5385291"/>
              <a:ext cx="1043792" cy="8089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Image result for scikit-learn">
              <a:extLst>
                <a:ext uri="{FF2B5EF4-FFF2-40B4-BE49-F238E27FC236}">
                  <a16:creationId xmlns:a16="http://schemas.microsoft.com/office/drawing/2014/main" id="{AA8BB71C-6C9F-4343-A11D-E8E8E3DF4859}"/>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325366" y="5081284"/>
              <a:ext cx="1442324" cy="123908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Image result for pytorch">
              <a:extLst>
                <a:ext uri="{FF2B5EF4-FFF2-40B4-BE49-F238E27FC236}">
                  <a16:creationId xmlns:a16="http://schemas.microsoft.com/office/drawing/2014/main" id="{C29E62A0-DA9D-467D-A9DE-906C0C47F249}"/>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540328" y="4916544"/>
              <a:ext cx="2068421" cy="56364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descr="Image result for scipy">
              <a:extLst>
                <a:ext uri="{FF2B5EF4-FFF2-40B4-BE49-F238E27FC236}">
                  <a16:creationId xmlns:a16="http://schemas.microsoft.com/office/drawing/2014/main" id="{5300C87E-A81A-4A24-A3BB-0ABCCE5783D2}"/>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0480575" y="5603405"/>
              <a:ext cx="2068421" cy="82182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github">
              <a:extLst>
                <a:ext uri="{FF2B5EF4-FFF2-40B4-BE49-F238E27FC236}">
                  <a16:creationId xmlns:a16="http://schemas.microsoft.com/office/drawing/2014/main" id="{1CBE0560-BF86-4820-9B65-8265FFD895E1}"/>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554161" y="8238518"/>
              <a:ext cx="1157672" cy="11576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Image result for git">
              <a:extLst>
                <a:ext uri="{FF2B5EF4-FFF2-40B4-BE49-F238E27FC236}">
                  <a16:creationId xmlns:a16="http://schemas.microsoft.com/office/drawing/2014/main" id="{16E7CC6A-6557-4D78-86F8-5726646A1C3E}"/>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416296" y="8193444"/>
              <a:ext cx="1477795" cy="11083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Image result for py test">
              <a:extLst>
                <a:ext uri="{FF2B5EF4-FFF2-40B4-BE49-F238E27FC236}">
                  <a16:creationId xmlns:a16="http://schemas.microsoft.com/office/drawing/2014/main" id="{E45AF8E6-CF8C-4873-9D08-571A18245BA0}"/>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7297350" y="8288481"/>
              <a:ext cx="1968859" cy="11065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jenkins">
              <a:extLst>
                <a:ext uri="{FF2B5EF4-FFF2-40B4-BE49-F238E27FC236}">
                  <a16:creationId xmlns:a16="http://schemas.microsoft.com/office/drawing/2014/main" id="{3BBDFB92-00EC-430E-B8E6-E4FCDE8888A9}"/>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9243940" y="8144119"/>
              <a:ext cx="2315345" cy="115767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Image result for sphinx doc">
              <a:extLst>
                <a:ext uri="{FF2B5EF4-FFF2-40B4-BE49-F238E27FC236}">
                  <a16:creationId xmlns:a16="http://schemas.microsoft.com/office/drawing/2014/main" id="{7D9388C9-2917-46C1-9AD1-15A68513CB86}"/>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368398" y="10715430"/>
              <a:ext cx="1106500" cy="11065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Image result for readthedocs">
              <a:extLst>
                <a:ext uri="{FF2B5EF4-FFF2-40B4-BE49-F238E27FC236}">
                  <a16:creationId xmlns:a16="http://schemas.microsoft.com/office/drawing/2014/main" id="{64700123-8A79-4B82-AD72-1B2D0BDA5AC6}"/>
                </a:ext>
              </a:extLst>
            </p:cNvPr>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990066" y="10956927"/>
              <a:ext cx="3076968" cy="61539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4" descr="Image result for microsoft azure">
              <a:extLst>
                <a:ext uri="{FF2B5EF4-FFF2-40B4-BE49-F238E27FC236}">
                  <a16:creationId xmlns:a16="http://schemas.microsoft.com/office/drawing/2014/main" id="{C1A32D1D-44B7-4425-B6D5-04DA97EDDCFA}"/>
                </a:ext>
              </a:extLst>
            </p:cNvPr>
            <p:cNvPicPr>
              <a:picLocks noChangeAspect="1" noChangeArrowheads="1"/>
            </p:cNvPicPr>
            <p:nvPr/>
          </p:nvPicPr>
          <p:blipFill rotWithShape="1">
            <a:blip r:embed="rId18" cstate="email">
              <a:extLst>
                <a:ext uri="{28A0092B-C50C-407E-A947-70E740481C1C}">
                  <a14:useLocalDpi xmlns:a14="http://schemas.microsoft.com/office/drawing/2010/main" val="0"/>
                </a:ext>
              </a:extLst>
            </a:blip>
            <a:srcRect t="29139" b="27016"/>
            <a:stretch/>
          </p:blipFill>
          <p:spPr bwMode="auto">
            <a:xfrm>
              <a:off x="18130203" y="10629776"/>
              <a:ext cx="4102497" cy="101333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6" descr="Image result for docker">
              <a:extLst>
                <a:ext uri="{FF2B5EF4-FFF2-40B4-BE49-F238E27FC236}">
                  <a16:creationId xmlns:a16="http://schemas.microsoft.com/office/drawing/2014/main" id="{BF917B5D-D465-4DEE-BF4E-BF705DBFB967}"/>
                </a:ext>
              </a:extLst>
            </p:cNvPr>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7175040" y="10629776"/>
              <a:ext cx="1503778" cy="1284477"/>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2A0F580E-6B24-40EC-946D-AAF684F731EC}"/>
              </a:ext>
            </a:extLst>
          </p:cNvPr>
          <p:cNvSpPr/>
          <p:nvPr/>
        </p:nvSpPr>
        <p:spPr>
          <a:xfrm>
            <a:off x="23836522" y="0"/>
            <a:ext cx="586847" cy="6676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8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p:cNvSpPr txBox="1"/>
          <p:nvPr/>
        </p:nvSpPr>
        <p:spPr>
          <a:xfrm>
            <a:off x="2471305" y="5611504"/>
            <a:ext cx="3728328" cy="830997"/>
          </a:xfrm>
          <a:prstGeom prst="rect">
            <a:avLst/>
          </a:prstGeom>
          <a:noFill/>
        </p:spPr>
        <p:txBody>
          <a:bodyPr wrap="none" rtlCol="0">
            <a:spAutoFit/>
          </a:bodyPr>
          <a:lstStyle/>
          <a:p>
            <a:r>
              <a:rPr lang="en-US" sz="4800" spc="600">
                <a:solidFill>
                  <a:schemeClr val="accent6"/>
                </a:solidFill>
                <a:latin typeface="Arial Nova" panose="020B0504020202020204" pitchFamily="34" charset="0"/>
                <a:ea typeface="Montserrat" charset="0"/>
                <a:cs typeface="Montserrat" charset="0"/>
              </a:rPr>
              <a:t>INVOLVED</a:t>
            </a:r>
            <a:endParaRPr lang="en-US" sz="7200" spc="600">
              <a:solidFill>
                <a:schemeClr val="accent6"/>
              </a:solidFill>
              <a:latin typeface="Arial Nova" panose="020B0504020202020204" pitchFamily="34" charset="0"/>
              <a:ea typeface="Montserrat" charset="0"/>
              <a:cs typeface="Montserrat" charset="0"/>
            </a:endParaRPr>
          </a:p>
        </p:txBody>
      </p:sp>
      <p:sp>
        <p:nvSpPr>
          <p:cNvPr id="166" name="TextBox 165"/>
          <p:cNvSpPr txBox="1"/>
          <p:nvPr/>
        </p:nvSpPr>
        <p:spPr>
          <a:xfrm>
            <a:off x="13266347" y="5611504"/>
            <a:ext cx="7805791" cy="830997"/>
          </a:xfrm>
          <a:prstGeom prst="rect">
            <a:avLst/>
          </a:prstGeom>
          <a:noFill/>
        </p:spPr>
        <p:txBody>
          <a:bodyPr wrap="none" rtlCol="0">
            <a:spAutoFit/>
          </a:bodyPr>
          <a:lstStyle/>
          <a:p>
            <a:r>
              <a:rPr lang="en-US" sz="4800" cap="all" spc="600">
                <a:solidFill>
                  <a:schemeClr val="accent4"/>
                </a:solidFill>
                <a:latin typeface="Arial Nova" panose="020B0504020202020204" pitchFamily="34" charset="0"/>
                <a:ea typeface="Montserrat" charset="0"/>
                <a:cs typeface="Montserrat" charset="0"/>
              </a:rPr>
              <a:t>PARTIALLY</a:t>
            </a:r>
            <a:r>
              <a:rPr lang="en-US" sz="4800" spc="600">
                <a:solidFill>
                  <a:schemeClr val="accent4"/>
                </a:solidFill>
                <a:latin typeface="Arial Nova" panose="020B0504020202020204" pitchFamily="34" charset="0"/>
                <a:ea typeface="Montserrat" charset="0"/>
                <a:cs typeface="Montserrat" charset="0"/>
              </a:rPr>
              <a:t> INVOLVED</a:t>
            </a:r>
          </a:p>
        </p:txBody>
      </p:sp>
      <p:sp>
        <p:nvSpPr>
          <p:cNvPr id="168" name="TextBox 167"/>
          <p:cNvSpPr txBox="1"/>
          <p:nvPr/>
        </p:nvSpPr>
        <p:spPr>
          <a:xfrm>
            <a:off x="1485955" y="1390006"/>
            <a:ext cx="21342702" cy="1107996"/>
          </a:xfrm>
          <a:prstGeom prst="rect">
            <a:avLst/>
          </a:prstGeom>
          <a:noFill/>
        </p:spPr>
        <p:txBody>
          <a:bodyPr wrap="none" rtlCol="0">
            <a:spAutoFit/>
          </a:bodyPr>
          <a:lstStyle/>
          <a:p>
            <a:pPr algn="ctr"/>
            <a:r>
              <a:rPr lang="en-US" sz="6600" spc="600" dirty="0">
                <a:solidFill>
                  <a:schemeClr val="tx2"/>
                </a:solidFill>
                <a:latin typeface="Arial Nova" panose="020B0504020202020204" pitchFamily="34" charset="0"/>
                <a:ea typeface="Montserrat" charset="0"/>
                <a:cs typeface="Montserrat" charset="0"/>
              </a:rPr>
              <a:t>OUR CURRENT GLOBAL RESEARCH NETWORK</a:t>
            </a:r>
            <a:endParaRPr lang="en-US" sz="9600" spc="600" dirty="0">
              <a:solidFill>
                <a:schemeClr val="tx2"/>
              </a:solidFill>
              <a:latin typeface="Arial Nova" panose="020B0504020202020204" pitchFamily="34" charset="0"/>
              <a:ea typeface="Montserrat" charset="0"/>
              <a:cs typeface="Montserrat" charset="0"/>
            </a:endParaRPr>
          </a:p>
        </p:txBody>
      </p:sp>
      <p:sp>
        <p:nvSpPr>
          <p:cNvPr id="169" name="TextBox 168"/>
          <p:cNvSpPr txBox="1"/>
          <p:nvPr/>
        </p:nvSpPr>
        <p:spPr>
          <a:xfrm>
            <a:off x="9023346" y="929868"/>
            <a:ext cx="6267894" cy="338554"/>
          </a:xfrm>
          <a:prstGeom prst="rect">
            <a:avLst/>
          </a:prstGeom>
          <a:noFill/>
        </p:spPr>
        <p:txBody>
          <a:bodyPr wrap="square" rtlCol="0">
            <a:spAutoFit/>
          </a:bodyPr>
          <a:lstStyle/>
          <a:p>
            <a:pPr algn="ctr"/>
            <a:r>
              <a:rPr lang="en-US" sz="1600" spc="1200">
                <a:solidFill>
                  <a:schemeClr val="tx2"/>
                </a:solidFill>
                <a:latin typeface="Arial Nova" panose="020B0504020202020204" pitchFamily="34" charset="0"/>
                <a:ea typeface="Montserrat" charset="0"/>
                <a:cs typeface="Montserrat" charset="0"/>
              </a:rPr>
              <a:t>SITE PROSPECTING</a:t>
            </a:r>
          </a:p>
        </p:txBody>
      </p:sp>
      <p:sp>
        <p:nvSpPr>
          <p:cNvPr id="170" name="TextBox 169"/>
          <p:cNvSpPr txBox="1"/>
          <p:nvPr/>
        </p:nvSpPr>
        <p:spPr>
          <a:xfrm>
            <a:off x="4866222" y="2619586"/>
            <a:ext cx="14658343" cy="456087"/>
          </a:xfrm>
          <a:prstGeom prst="rect">
            <a:avLst/>
          </a:prstGeom>
          <a:noFill/>
        </p:spPr>
        <p:txBody>
          <a:bodyPr wrap="square" rtlCol="0">
            <a:spAutoFit/>
          </a:bodyPr>
          <a:lstStyle/>
          <a:p>
            <a:pPr algn="ctr">
              <a:lnSpc>
                <a:spcPct val="150000"/>
              </a:lnSpc>
            </a:pPr>
            <a:r>
              <a:rPr lang="en-US" sz="1800" spc="300">
                <a:latin typeface="Arial Nova" panose="020B0504020202020204" pitchFamily="34" charset="0"/>
                <a:ea typeface="Montserrat Light" charset="0"/>
                <a:cs typeface="Montserrat Light" charset="0"/>
              </a:rPr>
              <a:t>A variety of worldwide renown research institutes and universities have contributed to this application </a:t>
            </a:r>
          </a:p>
        </p:txBody>
      </p:sp>
      <p:graphicFrame>
        <p:nvGraphicFramePr>
          <p:cNvPr id="53" name="Objekt 2" hidden="1">
            <a:extLst>
              <a:ext uri="{FF2B5EF4-FFF2-40B4-BE49-F238E27FC236}">
                <a16:creationId xmlns:a16="http://schemas.microsoft.com/office/drawing/2014/main" id="{51D39DA6-3DF7-402B-969E-5E8EDD1AAC4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05" name="think-cell Slide" r:id="rId4" imgW="270" imgH="270" progId="TCLayout.ActiveDocument.1">
                  <p:embed/>
                </p:oleObj>
              </mc:Choice>
              <mc:Fallback>
                <p:oleObj name="think-cell Slide" r:id="rId4" imgW="270" imgH="270" progId="TCLayout.ActiveDocument.1">
                  <p:embed/>
                  <p:pic>
                    <p:nvPicPr>
                      <p:cNvPr id="53" name="Objekt 2" hidden="1">
                        <a:extLst>
                          <a:ext uri="{FF2B5EF4-FFF2-40B4-BE49-F238E27FC236}">
                            <a16:creationId xmlns:a16="http://schemas.microsoft.com/office/drawing/2014/main" id="{51D39DA6-3DF7-402B-969E-5E8EDD1AAC4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29" name="Picture 8" descr="Image result for uppsala university">
            <a:extLst>
              <a:ext uri="{FF2B5EF4-FFF2-40B4-BE49-F238E27FC236}">
                <a16:creationId xmlns:a16="http://schemas.microsoft.com/office/drawing/2014/main" id="{AA2E06EE-C9CC-478D-B2A9-27EF3E9B2BD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298022" y="6707022"/>
            <a:ext cx="1542207" cy="1569564"/>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10" descr="Image result for sussex university">
            <a:extLst>
              <a:ext uri="{FF2B5EF4-FFF2-40B4-BE49-F238E27FC236}">
                <a16:creationId xmlns:a16="http://schemas.microsoft.com/office/drawing/2014/main" id="{7128B68D-F6AA-43FC-9B1A-5EEF8C2FDE41}"/>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35170" y="6636457"/>
            <a:ext cx="1199387" cy="1279760"/>
          </a:xfrm>
          <a:prstGeom prst="rect">
            <a:avLst/>
          </a:prstGeom>
          <a:noFill/>
          <a:extLst>
            <a:ext uri="{909E8E84-426E-40DD-AFC4-6F175D3DCCD1}">
              <a14:hiddenFill xmlns:a14="http://schemas.microsoft.com/office/drawing/2010/main">
                <a:solidFill>
                  <a:srgbClr val="FFFFFF"/>
                </a:solidFill>
              </a14:hiddenFill>
            </a:ext>
          </a:extLst>
        </p:spPr>
      </p:pic>
      <p:cxnSp>
        <p:nvCxnSpPr>
          <p:cNvPr id="431" name="Straight Connector 430">
            <a:extLst>
              <a:ext uri="{FF2B5EF4-FFF2-40B4-BE49-F238E27FC236}">
                <a16:creationId xmlns:a16="http://schemas.microsoft.com/office/drawing/2014/main" id="{52E48D9E-3AAC-4C44-99C5-C21A8A2B4921}"/>
              </a:ext>
            </a:extLst>
          </p:cNvPr>
          <p:cNvCxnSpPr>
            <a:cxnSpLocks/>
          </p:cNvCxnSpPr>
          <p:nvPr/>
        </p:nvCxnSpPr>
        <p:spPr>
          <a:xfrm flipH="1">
            <a:off x="2471305" y="6442501"/>
            <a:ext cx="864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FE746EB7-BB87-46A7-9CEC-7A63A79C7359}"/>
              </a:ext>
            </a:extLst>
          </p:cNvPr>
          <p:cNvCxnSpPr>
            <a:cxnSpLocks/>
          </p:cNvCxnSpPr>
          <p:nvPr/>
        </p:nvCxnSpPr>
        <p:spPr>
          <a:xfrm flipH="1">
            <a:off x="13266347" y="6442501"/>
            <a:ext cx="864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DTU (Denmark Technical University) - Moorfield Nanotechnology">
            <a:extLst>
              <a:ext uri="{FF2B5EF4-FFF2-40B4-BE49-F238E27FC236}">
                <a16:creationId xmlns:a16="http://schemas.microsoft.com/office/drawing/2014/main" id="{BB4593FA-5EE7-49F3-A69B-ED753A6DCE3F}"/>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t="-1" r="20681" b="-2882"/>
          <a:stretch/>
        </p:blipFill>
        <p:spPr bwMode="auto">
          <a:xfrm>
            <a:off x="3970671" y="6739254"/>
            <a:ext cx="2423705" cy="10479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arhus University | EURAXESS">
            <a:extLst>
              <a:ext uri="{FF2B5EF4-FFF2-40B4-BE49-F238E27FC236}">
                <a16:creationId xmlns:a16="http://schemas.microsoft.com/office/drawing/2014/main" id="{81DA954B-631B-460A-BFF7-7AF753A662D3}"/>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92532" y="6681560"/>
            <a:ext cx="2450227" cy="1021406"/>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16" descr="Image result for university of delaware">
            <a:extLst>
              <a:ext uri="{FF2B5EF4-FFF2-40B4-BE49-F238E27FC236}">
                <a16:creationId xmlns:a16="http://schemas.microsoft.com/office/drawing/2014/main" id="{D0F62CC7-4240-4185-8C16-44F70532A8B0}"/>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0507" r="14423"/>
          <a:stretch/>
        </p:blipFill>
        <p:spPr bwMode="auto">
          <a:xfrm>
            <a:off x="13330212" y="8455857"/>
            <a:ext cx="1775356" cy="1401913"/>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18" descr="Image result for oldenburg university">
            <a:extLst>
              <a:ext uri="{FF2B5EF4-FFF2-40B4-BE49-F238E27FC236}">
                <a16:creationId xmlns:a16="http://schemas.microsoft.com/office/drawing/2014/main" id="{2069C6B3-CF27-46A3-8651-29DB47D90508}"/>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9741682" y="6799221"/>
            <a:ext cx="1876703" cy="1112483"/>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22" descr="Image result for fraunhofer iwes">
            <a:extLst>
              <a:ext uri="{FF2B5EF4-FFF2-40B4-BE49-F238E27FC236}">
                <a16:creationId xmlns:a16="http://schemas.microsoft.com/office/drawing/2014/main" id="{7EB2B2A2-55DB-48AB-B0BE-8CA364C8F765}"/>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7038353" y="6737719"/>
            <a:ext cx="2374842" cy="1173985"/>
          </a:xfrm>
          <a:prstGeom prst="rect">
            <a:avLst/>
          </a:prstGeom>
          <a:noFill/>
          <a:extLst>
            <a:ext uri="{909E8E84-426E-40DD-AFC4-6F175D3DCCD1}">
              <a14:hiddenFill xmlns:a14="http://schemas.microsoft.com/office/drawing/2010/main">
                <a:solidFill>
                  <a:srgbClr val="FFFFFF"/>
                </a:solidFill>
              </a14:hiddenFill>
            </a:ext>
          </a:extLst>
        </p:spPr>
      </p:pic>
      <p:pic>
        <p:nvPicPr>
          <p:cNvPr id="439" name="Picture 24" descr="Image result for nrel">
            <a:extLst>
              <a:ext uri="{FF2B5EF4-FFF2-40B4-BE49-F238E27FC236}">
                <a16:creationId xmlns:a16="http://schemas.microsoft.com/office/drawing/2014/main" id="{4B6F4398-DE37-4F3C-A7C4-5A5678DBEA99}"/>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6994675" y="8871699"/>
            <a:ext cx="2747007" cy="838111"/>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Cursos Online Gratuitos de la Universidad de Stanford ...">
            <a:extLst>
              <a:ext uri="{FF2B5EF4-FFF2-40B4-BE49-F238E27FC236}">
                <a16:creationId xmlns:a16="http://schemas.microsoft.com/office/drawing/2014/main" id="{A31E793A-14EE-456D-987B-C5905C7138B1}"/>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9285581" y="6641572"/>
            <a:ext cx="1785867" cy="1310767"/>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26" descr="Image result for cener">
            <a:extLst>
              <a:ext uri="{FF2B5EF4-FFF2-40B4-BE49-F238E27FC236}">
                <a16:creationId xmlns:a16="http://schemas.microsoft.com/office/drawing/2014/main" id="{50BC9168-1727-4A89-BD08-EFC8C46411EB}"/>
              </a:ext>
            </a:extLst>
          </p:cNvPr>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l="12906" t="18637" r="10177" b="22309"/>
          <a:stretch/>
        </p:blipFill>
        <p:spPr bwMode="auto">
          <a:xfrm>
            <a:off x="14939884" y="6853496"/>
            <a:ext cx="1998814" cy="1157726"/>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14" descr="Image result for cornell university">
            <a:extLst>
              <a:ext uri="{FF2B5EF4-FFF2-40B4-BE49-F238E27FC236}">
                <a16:creationId xmlns:a16="http://schemas.microsoft.com/office/drawing/2014/main" id="{82140097-D531-4A44-B7DC-BD592B5DE83F}"/>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5373327" y="8490794"/>
            <a:ext cx="1353588" cy="1444299"/>
          </a:xfrm>
          <a:prstGeom prst="rect">
            <a:avLst/>
          </a:prstGeom>
          <a:noFill/>
          <a:extLst>
            <a:ext uri="{909E8E84-426E-40DD-AFC4-6F175D3DCCD1}">
              <a14:hiddenFill xmlns:a14="http://schemas.microsoft.com/office/drawing/2010/main">
                <a:solidFill>
                  <a:srgbClr val="FFFFFF"/>
                </a:solidFill>
              </a14:hiddenFill>
            </a:ext>
          </a:extLst>
        </p:spPr>
      </p:pic>
      <p:sp>
        <p:nvSpPr>
          <p:cNvPr id="436" name="Rectangle 435">
            <a:extLst>
              <a:ext uri="{FF2B5EF4-FFF2-40B4-BE49-F238E27FC236}">
                <a16:creationId xmlns:a16="http://schemas.microsoft.com/office/drawing/2014/main" id="{FECB149E-BECC-4FFD-8472-3E9628DFD91B}"/>
              </a:ext>
            </a:extLst>
          </p:cNvPr>
          <p:cNvSpPr/>
          <p:nvPr/>
        </p:nvSpPr>
        <p:spPr>
          <a:xfrm>
            <a:off x="23836522" y="0"/>
            <a:ext cx="586847" cy="66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6A7C9BB-DB94-42E7-A123-2B0D660B47C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0" b="7820"/>
          <a:stretch>
            <a:fillRect/>
          </a:stretch>
        </p:blipFill>
        <p:spPr>
          <a:xfrm>
            <a:off x="-1627188" y="-915988"/>
            <a:ext cx="27632026" cy="15547976"/>
          </a:xfrm>
        </p:spPr>
      </p:pic>
      <p:sp>
        <p:nvSpPr>
          <p:cNvPr id="13" name="Rectangle 12"/>
          <p:cNvSpPr/>
          <p:nvPr/>
        </p:nvSpPr>
        <p:spPr>
          <a:xfrm>
            <a:off x="-57150" y="271563"/>
            <a:ext cx="24415750" cy="13716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Montserrat Light" charset="0"/>
            </a:endParaRPr>
          </a:p>
        </p:txBody>
      </p:sp>
      <p:sp>
        <p:nvSpPr>
          <p:cNvPr id="23" name="TextBox 22"/>
          <p:cNvSpPr txBox="1"/>
          <p:nvPr/>
        </p:nvSpPr>
        <p:spPr>
          <a:xfrm>
            <a:off x="4621337" y="2885841"/>
            <a:ext cx="15110395" cy="1107996"/>
          </a:xfrm>
          <a:prstGeom prst="rect">
            <a:avLst/>
          </a:prstGeom>
          <a:noFill/>
        </p:spPr>
        <p:txBody>
          <a:bodyPr wrap="square" rtlCol="0">
            <a:spAutoFit/>
          </a:bodyPr>
          <a:lstStyle/>
          <a:p>
            <a:pPr algn="ctr"/>
            <a:r>
              <a:rPr lang="en-US" sz="6600" b="1" spc="600">
                <a:solidFill>
                  <a:srgbClr val="000000"/>
                </a:solidFill>
                <a:latin typeface="Montserrat Semi" charset="0"/>
                <a:ea typeface="Montserrat Semi" charset="0"/>
                <a:cs typeface="Montserrat Semi" charset="0"/>
              </a:rPr>
              <a:t>GET IN TOUCH, THANK YOU!</a:t>
            </a:r>
          </a:p>
        </p:txBody>
      </p:sp>
      <p:sp>
        <p:nvSpPr>
          <p:cNvPr id="4" name="TextBox 3"/>
          <p:cNvSpPr txBox="1"/>
          <p:nvPr/>
        </p:nvSpPr>
        <p:spPr>
          <a:xfrm>
            <a:off x="6967606" y="4539364"/>
            <a:ext cx="10366238" cy="3231654"/>
          </a:xfrm>
          <a:prstGeom prst="rect">
            <a:avLst/>
          </a:prstGeom>
          <a:noFill/>
        </p:spPr>
        <p:txBody>
          <a:bodyPr wrap="square" rtlCol="0">
            <a:spAutoFit/>
          </a:bodyPr>
          <a:lstStyle/>
          <a:p>
            <a:pPr algn="ctr">
              <a:lnSpc>
                <a:spcPct val="150000"/>
              </a:lnSpc>
            </a:pPr>
            <a:r>
              <a:rPr lang="en-US">
                <a:solidFill>
                  <a:srgbClr val="000000"/>
                </a:solidFill>
                <a:latin typeface="Montserrat Light" charset="0"/>
                <a:ea typeface="Montserrat Light" charset="0"/>
                <a:cs typeface="Montserrat Light" charset="0"/>
              </a:rPr>
              <a:t>For all enquiries regarding existing research projects, future collaborations, and novel ideas.</a:t>
            </a:r>
          </a:p>
          <a:p>
            <a:pPr algn="ctr">
              <a:lnSpc>
                <a:spcPct val="150000"/>
              </a:lnSpc>
            </a:pPr>
            <a:endParaRPr lang="en-US" sz="4000">
              <a:solidFill>
                <a:srgbClr val="000000"/>
              </a:solidFill>
              <a:latin typeface="Montserrat" charset="0"/>
              <a:ea typeface="Montserrat" charset="0"/>
              <a:cs typeface="Montserrat" charset="0"/>
            </a:endParaRPr>
          </a:p>
          <a:p>
            <a:pPr algn="ctr"/>
            <a:r>
              <a:rPr lang="en-US" b="1" spc="300">
                <a:solidFill>
                  <a:srgbClr val="000000"/>
                </a:solidFill>
                <a:latin typeface="Montserrat" charset="0"/>
                <a:ea typeface="Montserrat" charset="0"/>
                <a:cs typeface="Montserrat" charset="0"/>
              </a:rPr>
              <a:t>Siemens Gamesa Digital Ventures Lab</a:t>
            </a:r>
          </a:p>
        </p:txBody>
      </p:sp>
      <p:sp>
        <p:nvSpPr>
          <p:cNvPr id="7" name="TextBox 6"/>
          <p:cNvSpPr txBox="1"/>
          <p:nvPr/>
        </p:nvSpPr>
        <p:spPr>
          <a:xfrm>
            <a:off x="11212838" y="10561364"/>
            <a:ext cx="2033121" cy="584775"/>
          </a:xfrm>
          <a:prstGeom prst="rect">
            <a:avLst/>
          </a:prstGeom>
          <a:noFill/>
        </p:spPr>
        <p:txBody>
          <a:bodyPr wrap="none" rtlCol="0">
            <a:spAutoFit/>
          </a:bodyPr>
          <a:lstStyle/>
          <a:p>
            <a:pPr algn="ctr"/>
            <a:r>
              <a:rPr lang="en-US" sz="3200" b="1" spc="600">
                <a:solidFill>
                  <a:srgbClr val="000000"/>
                </a:solidFill>
                <a:latin typeface="Montserrat Light" charset="0"/>
                <a:ea typeface="Montserrat Light" charset="0"/>
                <a:cs typeface="Montserrat Light" charset="0"/>
              </a:rPr>
              <a:t>Contact</a:t>
            </a:r>
          </a:p>
        </p:txBody>
      </p:sp>
      <p:sp>
        <p:nvSpPr>
          <p:cNvPr id="8" name="TextBox 7"/>
          <p:cNvSpPr txBox="1"/>
          <p:nvPr/>
        </p:nvSpPr>
        <p:spPr>
          <a:xfrm>
            <a:off x="9704975" y="11282792"/>
            <a:ext cx="5231518" cy="1200329"/>
          </a:xfrm>
          <a:prstGeom prst="rect">
            <a:avLst/>
          </a:prstGeom>
          <a:noFill/>
        </p:spPr>
        <p:txBody>
          <a:bodyPr wrap="square" rtlCol="0">
            <a:spAutoFit/>
          </a:bodyPr>
          <a:lstStyle/>
          <a:p>
            <a:pPr algn="ctr"/>
            <a:r>
              <a:rPr lang="en-US" sz="2400" dirty="0">
                <a:solidFill>
                  <a:srgbClr val="707070"/>
                </a:solidFill>
                <a:latin typeface="Montserrat" charset="0"/>
                <a:ea typeface="Montserrat" charset="0"/>
                <a:cs typeface="Montserrat" charset="0"/>
                <a:hlinkClick r:id="rId3"/>
              </a:rPr>
              <a:t>Peter.Enevoldsen@siemensgamesa.com</a:t>
            </a:r>
            <a:endParaRPr lang="en-US" sz="2400" dirty="0">
              <a:solidFill>
                <a:srgbClr val="707070"/>
              </a:solidFill>
              <a:latin typeface="Montserrat" charset="0"/>
              <a:ea typeface="Montserrat" charset="0"/>
              <a:cs typeface="Montserrat" charset="0"/>
            </a:endParaRPr>
          </a:p>
          <a:p>
            <a:pPr algn="ctr"/>
            <a:r>
              <a:rPr lang="en-US" sz="2400" dirty="0">
                <a:solidFill>
                  <a:srgbClr val="707070"/>
                </a:solidFill>
                <a:latin typeface="Montserrat" charset="0"/>
                <a:ea typeface="Montserrat" charset="0"/>
                <a:cs typeface="Montserrat" charset="0"/>
                <a:hlinkClick r:id="rId4"/>
              </a:rPr>
              <a:t>Gregory.Oxley@siemensgamesa.com</a:t>
            </a:r>
            <a:endParaRPr lang="en-US" sz="2400" dirty="0">
              <a:solidFill>
                <a:srgbClr val="707070"/>
              </a:solidFill>
              <a:latin typeface="Montserrat" charset="0"/>
              <a:ea typeface="Montserrat" charset="0"/>
              <a:cs typeface="Montserrat" charset="0"/>
            </a:endParaRPr>
          </a:p>
          <a:p>
            <a:pPr algn="ctr"/>
            <a:endParaRPr lang="en-US" sz="2400" dirty="0">
              <a:solidFill>
                <a:srgbClr val="707070"/>
              </a:solidFill>
              <a:latin typeface="Montserrat" charset="0"/>
              <a:ea typeface="Montserrat" charset="0"/>
              <a:cs typeface="Montserrat" charset="0"/>
            </a:endParaRPr>
          </a:p>
        </p:txBody>
      </p:sp>
      <p:sp>
        <p:nvSpPr>
          <p:cNvPr id="14" name="Shape 2643"/>
          <p:cNvSpPr/>
          <p:nvPr/>
        </p:nvSpPr>
        <p:spPr>
          <a:xfrm>
            <a:off x="10622094"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00000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0000"/>
              </a:solidFill>
            </a:endParaRPr>
          </a:p>
        </p:txBody>
      </p:sp>
      <p:sp>
        <p:nvSpPr>
          <p:cNvPr id="15" name="Shape 2944"/>
          <p:cNvSpPr/>
          <p:nvPr/>
        </p:nvSpPr>
        <p:spPr>
          <a:xfrm>
            <a:off x="13249098" y="9651080"/>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00000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0000"/>
              </a:solidFill>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00000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000000"/>
              </a:solidFill>
            </a:endParaRPr>
          </a:p>
        </p:txBody>
      </p:sp>
      <p:pic>
        <p:nvPicPr>
          <p:cNvPr id="12" name="Picture 11">
            <a:extLst>
              <a:ext uri="{FF2B5EF4-FFF2-40B4-BE49-F238E27FC236}">
                <a16:creationId xmlns:a16="http://schemas.microsoft.com/office/drawing/2014/main" id="{C32B7881-75EF-4B4F-B942-3E854E540CD8}"/>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020783" y="12379324"/>
            <a:ext cx="3716981" cy="662400"/>
          </a:xfrm>
          <a:prstGeom prst="rect">
            <a:avLst/>
          </a:prstGeom>
        </p:spPr>
      </p:pic>
    </p:spTree>
    <p:extLst>
      <p:ext uri="{BB962C8B-B14F-4D97-AF65-F5344CB8AC3E}">
        <p14:creationId xmlns:p14="http://schemas.microsoft.com/office/powerpoint/2010/main" val="210569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UNDO_REDO_REVISIO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YYNcaFDydOweCdMpB0EB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DVL Color Scheme">
      <a:dk1>
        <a:srgbClr val="7F7F7F"/>
      </a:dk1>
      <a:lt1>
        <a:srgbClr val="FFFFFF"/>
      </a:lt1>
      <a:dk2>
        <a:srgbClr val="000000"/>
      </a:dk2>
      <a:lt2>
        <a:srgbClr val="FFFFFF"/>
      </a:lt2>
      <a:accent1>
        <a:srgbClr val="000000"/>
      </a:accent1>
      <a:accent2>
        <a:srgbClr val="B0B1B3"/>
      </a:accent2>
      <a:accent3>
        <a:srgbClr val="4B5050"/>
      </a:accent3>
      <a:accent4>
        <a:srgbClr val="91969B"/>
      </a:accent4>
      <a:accent5>
        <a:srgbClr val="321850"/>
      </a:accent5>
      <a:accent6>
        <a:srgbClr val="847496"/>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62D8318443404B9634365E433AFF75" ma:contentTypeVersion="13" ma:contentTypeDescription="Create a new document." ma:contentTypeScope="" ma:versionID="5766f552d91f2c959cc9bc1b296d2546">
  <xsd:schema xmlns:xsd="http://www.w3.org/2001/XMLSchema" xmlns:xs="http://www.w3.org/2001/XMLSchema" xmlns:p="http://schemas.microsoft.com/office/2006/metadata/properties" xmlns:ns2="b9868c85-af38-4733-9f06-3152e3ead731" xmlns:ns3="088d3621-b237-4fef-81d9-9ea132ad04fb" targetNamespace="http://schemas.microsoft.com/office/2006/metadata/properties" ma:root="true" ma:fieldsID="6d291e7073b05d51fea8668a91f269de" ns2:_="" ns3:_="">
    <xsd:import namespace="b9868c85-af38-4733-9f06-3152e3ead731"/>
    <xsd:import namespace="088d3621-b237-4fef-81d9-9ea132ad04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DateTaken" minOccurs="0"/>
                <xsd:element ref="ns2:Presenter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68c85-af38-4733-9f06-3152e3ead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Presenters" ma:index="19" nillable="true" ma:displayName="Presenters" ma:format="Dropdown" ma:internalName="Presenter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d3621-b237-4fef-81d9-9ea132ad04f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88d3621-b237-4fef-81d9-9ea132ad04fb">
      <UserInfo>
        <DisplayName>Hampel Mendes, Alexandre (SGRE CT DSF ISD A&amp;CD)</DisplayName>
        <AccountId>99</AccountId>
        <AccountType/>
      </UserInfo>
    </SharedWithUsers>
    <Presenters xmlns="b9868c85-af38-4733-9f06-3152e3ead731" xsi:nil="true"/>
  </documentManagement>
</p:properties>
</file>

<file path=customXml/itemProps1.xml><?xml version="1.0" encoding="utf-8"?>
<ds:datastoreItem xmlns:ds="http://schemas.openxmlformats.org/officeDocument/2006/customXml" ds:itemID="{0C9BC0B1-C881-4787-B5B2-E1BC6BDDF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68c85-af38-4733-9f06-3152e3ead731"/>
    <ds:schemaRef ds:uri="088d3621-b237-4fef-81d9-9ea132ad04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D2DCB5-FF88-46BC-A219-5CA2C5EC2377}">
  <ds:schemaRefs>
    <ds:schemaRef ds:uri="http://schemas.microsoft.com/sharepoint/v3/contenttype/forms"/>
  </ds:schemaRefs>
</ds:datastoreItem>
</file>

<file path=customXml/itemProps3.xml><?xml version="1.0" encoding="utf-8"?>
<ds:datastoreItem xmlns:ds="http://schemas.openxmlformats.org/officeDocument/2006/customXml" ds:itemID="{10ED69BC-3F45-4465-B961-8B7ADF1380F2}">
  <ds:schemaRefs>
    <ds:schemaRef ds:uri="http://schemas.microsoft.com/office/2006/metadata/properties"/>
    <ds:schemaRef ds:uri="http://schemas.microsoft.com/office/infopath/2007/PartnerControls"/>
    <ds:schemaRef ds:uri="088d3621-b237-4fef-81d9-9ea132ad04fb"/>
    <ds:schemaRef ds:uri="b9868c85-af38-4733-9f06-3152e3ead731"/>
  </ds:schemaRefs>
</ds:datastoreItem>
</file>

<file path=docProps/app.xml><?xml version="1.0" encoding="utf-8"?>
<Properties xmlns="http://schemas.openxmlformats.org/officeDocument/2006/extended-properties" xmlns:vt="http://schemas.openxmlformats.org/officeDocument/2006/docPropsVTypes">
  <TotalTime>1193</TotalTime>
  <Words>781</Words>
  <Application>Microsoft Macintosh PowerPoint</Application>
  <PresentationFormat>Custom</PresentationFormat>
  <Paragraphs>112</Paragraphs>
  <Slides>9</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1" baseType="lpstr">
      <vt:lpstr>Arial</vt:lpstr>
      <vt:lpstr>Arial Nova</vt:lpstr>
      <vt:lpstr>Calibri</vt:lpstr>
      <vt:lpstr>Calibri Light</vt:lpstr>
      <vt:lpstr>Gill Sans</vt:lpstr>
      <vt:lpstr>Lato Light</vt:lpstr>
      <vt:lpstr>Montserrat</vt:lpstr>
      <vt:lpstr>Montserrat Hairline</vt:lpstr>
      <vt:lpstr>Montserrat Light</vt:lpstr>
      <vt:lpstr>Montserrat Semi</vt:lpstr>
      <vt:lpstr>Default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Oxley</dc:creator>
  <cp:lastModifiedBy>Gregory Oxley</cp:lastModifiedBy>
  <cp:revision>20</cp:revision>
  <dcterms:created xsi:type="dcterms:W3CDTF">2020-10-18T16:28:27Z</dcterms:created>
  <dcterms:modified xsi:type="dcterms:W3CDTF">2020-10-19T12:22:15Z</dcterms:modified>
</cp:coreProperties>
</file>