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7"/>
  </p:notesMasterIdLst>
  <p:sldIdLst>
    <p:sldId id="279" r:id="rId2"/>
    <p:sldId id="296" r:id="rId3"/>
    <p:sldId id="301" r:id="rId4"/>
    <p:sldId id="299" r:id="rId5"/>
    <p:sldId id="29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054" autoAdjust="0"/>
  </p:normalViewPr>
  <p:slideViewPr>
    <p:cSldViewPr snapToGrid="0" snapToObjects="1">
      <p:cViewPr varScale="1">
        <p:scale>
          <a:sx n="62" d="100"/>
          <a:sy n="62" d="100"/>
        </p:scale>
        <p:origin x="-22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7" d="100"/>
          <a:sy n="67" d="100"/>
        </p:scale>
        <p:origin x="-3608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945BD-422E-9B46-9EDA-CEBD016E6B85}" type="datetimeFigureOut">
              <a:rPr lang="en-US" smtClean="0"/>
              <a:pPr/>
              <a:t>10/18/14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E0E44F-44BB-2C47-B711-A4AE8192ED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2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E0E44F-44BB-2C47-B711-A4AE8192ED4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557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The job forecast in the atmospheric geosciences is small, but indicates positive growth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06800E-04E4-4042-807B-022BB44EE2C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1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What does the gap in skills look like?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1200" b="1" dirty="0" smtClean="0"/>
              <a:t>Technical Skills</a:t>
            </a:r>
          </a:p>
          <a:p>
            <a:r>
              <a:rPr lang="en-US" sz="1200" dirty="0" smtClean="0"/>
              <a:t>Computer programming</a:t>
            </a:r>
          </a:p>
          <a:p>
            <a:r>
              <a:rPr lang="en-US" sz="1200" dirty="0" smtClean="0"/>
              <a:t>Math</a:t>
            </a:r>
          </a:p>
          <a:p>
            <a:pPr marL="0" indent="0">
              <a:buNone/>
            </a:pPr>
            <a:endParaRPr lang="en-US" sz="1200" b="1" dirty="0" smtClean="0"/>
          </a:p>
          <a:p>
            <a:pPr marL="0" indent="0">
              <a:buNone/>
            </a:pPr>
            <a:r>
              <a:rPr lang="en-US" sz="1200" b="1" dirty="0" smtClean="0"/>
              <a:t>Communication Skills</a:t>
            </a:r>
          </a:p>
          <a:p>
            <a:r>
              <a:rPr lang="en-US" sz="1200" dirty="0" smtClean="0"/>
              <a:t>Writing – papers, proposals </a:t>
            </a:r>
          </a:p>
          <a:p>
            <a:r>
              <a:rPr lang="en-US" sz="1200" dirty="0" smtClean="0"/>
              <a:t>Oral – presentations</a:t>
            </a:r>
          </a:p>
          <a:p>
            <a:r>
              <a:rPr lang="en-US" sz="1200" dirty="0" smtClean="0"/>
              <a:t>Email – professional &amp; clear</a:t>
            </a:r>
          </a:p>
          <a:p>
            <a:r>
              <a:rPr lang="en-US" sz="1200" dirty="0" smtClean="0"/>
              <a:t>Meetings – purposeful, respectful, being prepared</a:t>
            </a:r>
            <a:endParaRPr lang="en-US" sz="1200" b="1" dirty="0" smtClean="0"/>
          </a:p>
          <a:p>
            <a:pPr marL="0" indent="0">
              <a:buNone/>
            </a:pPr>
            <a:r>
              <a:rPr lang="en-US" sz="1200" b="1" dirty="0" smtClean="0"/>
              <a:t> </a:t>
            </a:r>
          </a:p>
          <a:p>
            <a:pPr marL="0" indent="0">
              <a:buNone/>
            </a:pPr>
            <a:r>
              <a:rPr lang="en-US" sz="1200" b="1" dirty="0" smtClean="0"/>
              <a:t>Leadership skills</a:t>
            </a:r>
          </a:p>
          <a:p>
            <a:r>
              <a:rPr lang="en-US" sz="1200" dirty="0" smtClean="0"/>
              <a:t>Taking initiative</a:t>
            </a:r>
          </a:p>
          <a:p>
            <a:r>
              <a:rPr lang="en-US" sz="1200" dirty="0" smtClean="0"/>
              <a:t>Supporting team</a:t>
            </a:r>
          </a:p>
          <a:p>
            <a:r>
              <a:rPr lang="en-US" sz="1200" dirty="0" smtClean="0"/>
              <a:t>Mentoring others</a:t>
            </a:r>
          </a:p>
          <a:p>
            <a:r>
              <a:rPr lang="en-US" sz="1200" dirty="0" smtClean="0"/>
              <a:t>Project management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4908D5-BA33-4F3E-9E88-10F9FA40057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What do employers and potential graduate advisors look for?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sz="1200" dirty="0" smtClean="0"/>
              <a:t>To find out, we plan to: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 smtClean="0"/>
              <a:t>Survey graduate schools &amp; employers on skills sought - and perceived as lacking - in graduates and postgrads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 smtClean="0"/>
              <a:t>Identify creative solutions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 smtClean="0"/>
              <a:t>Provide UCAR members with survey results &amp; recommendations.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E0E44F-44BB-2C47-B711-A4AE8192ED4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26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What are some innovative ways to close the skills gap and improve access?</a:t>
            </a:r>
            <a:endParaRPr lang="en-US" dirty="0" smtClean="0"/>
          </a:p>
          <a:p>
            <a:endParaRPr lang="en-US" dirty="0" smtClean="0"/>
          </a:p>
          <a:p>
            <a:r>
              <a:rPr lang="en-US" sz="1200" dirty="0" smtClean="0"/>
              <a:t>Update departmental degree requirements</a:t>
            </a:r>
          </a:p>
          <a:p>
            <a:r>
              <a:rPr lang="en-US" sz="1200" dirty="0" smtClean="0"/>
              <a:t>Incorporate real research into courses</a:t>
            </a:r>
          </a:p>
          <a:p>
            <a:r>
              <a:rPr lang="en-US" sz="1200" dirty="0" smtClean="0"/>
              <a:t>Permit students to develop skills online for credit</a:t>
            </a:r>
          </a:p>
          <a:p>
            <a:r>
              <a:rPr lang="en-US" sz="1200" dirty="0" smtClean="0"/>
              <a:t>Transcend bricks and mortar </a:t>
            </a:r>
            <a:r>
              <a:rPr lang="en-US" sz="1200" dirty="0" smtClean="0">
                <a:sym typeface="Wingdings"/>
              </a:rPr>
              <a:t></a:t>
            </a:r>
            <a:r>
              <a:rPr lang="en-US" sz="1200" dirty="0" smtClean="0"/>
              <a:t> students without borders</a:t>
            </a:r>
          </a:p>
          <a:p>
            <a:r>
              <a:rPr lang="en-US" sz="1200" dirty="0" smtClean="0"/>
              <a:t>Encourage internships &amp; work opportunities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E0E44F-44BB-2C47-B711-A4AE8192ED4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2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205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24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16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89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09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112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86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3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34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814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5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66C13-F564-0C46-9636-92EDECFE82ED}" type="datetimeFigureOut">
              <a:rPr lang="en-US" smtClean="0"/>
              <a:t>10/18/14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2043F-8D42-FB48-BCDD-7696AE6BB6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8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gif"/><Relationship Id="rId10" Type="http://schemas.openxmlformats.org/officeDocument/2006/relationships/image" Target="../media/image4.png"/><Relationship Id="rId11" Type="http://schemas.openxmlformats.org/officeDocument/2006/relationships/image" Target="../media/image5.jpeg"/><Relationship Id="rId1" Type="http://schemas.openxmlformats.org/officeDocument/2006/relationships/tags" Target="../tags/tag1.xml"/><Relationship Id="rId2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6" Type="http://schemas.openxmlformats.org/officeDocument/2006/relationships/image" Target="../media/image8.jpg"/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image" Target="../media/image9.jpeg"/><Relationship Id="rId1" Type="http://schemas.openxmlformats.org/officeDocument/2006/relationships/tags" Target="../tags/tag6.xml"/><Relationship Id="rId2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image" Target="../media/image10.png"/><Relationship Id="rId1" Type="http://schemas.openxmlformats.org/officeDocument/2006/relationships/tags" Target="../tags/tag7.xml"/><Relationship Id="rId2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 rot="10800000">
            <a:off x="0" y="6155"/>
            <a:ext cx="1232115" cy="6858000"/>
          </a:xfrm>
          <a:prstGeom prst="rect">
            <a:avLst/>
          </a:prstGeom>
          <a:gradFill>
            <a:gsLst>
              <a:gs pos="0">
                <a:srgbClr val="1F3D68"/>
              </a:gs>
              <a:gs pos="68000">
                <a:schemeClr val="bg1"/>
              </a:gs>
              <a:gs pos="100000">
                <a:schemeClr val="bg1"/>
              </a:gs>
            </a:gsLst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71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1759568" y="2090828"/>
            <a:ext cx="6563942" cy="3698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prstClr val="black"/>
                </a:solidFill>
              </a:rPr>
              <a:t>The gap between graduates’ skills </a:t>
            </a:r>
          </a:p>
          <a:p>
            <a:r>
              <a:rPr lang="en-US" sz="3600" dirty="0" smtClean="0">
                <a:solidFill>
                  <a:prstClr val="black"/>
                </a:solidFill>
              </a:rPr>
              <a:t>and employers</a:t>
            </a:r>
            <a:r>
              <a:rPr lang="en-US" sz="3600" dirty="0">
                <a:solidFill>
                  <a:prstClr val="black"/>
                </a:solidFill>
              </a:rPr>
              <a:t>’ expectations</a:t>
            </a:r>
            <a:endParaRPr lang="en-US" sz="3600" b="1" dirty="0">
              <a:latin typeface="Calibri"/>
              <a:cs typeface="Calibri"/>
            </a:endParaRPr>
          </a:p>
        </p:txBody>
      </p:sp>
      <p:sp>
        <p:nvSpPr>
          <p:cNvPr id="11" name="Rectangle 71"/>
          <p:cNvSpPr txBox="1">
            <a:spLocks noChangeArrowheads="1"/>
          </p:cNvSpPr>
          <p:nvPr>
            <p:custDataLst>
              <p:tags r:id="rId2"/>
            </p:custDataLst>
          </p:nvPr>
        </p:nvSpPr>
        <p:spPr>
          <a:xfrm>
            <a:off x="2360414" y="4452143"/>
            <a:ext cx="5380037" cy="6389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>
                <a:latin typeface="Calibri"/>
                <a:ea typeface="ＭＳ Ｐゴシック" charset="0"/>
                <a:cs typeface="Calibri"/>
              </a:rPr>
              <a:t>Val Sloan, Ph.D.</a:t>
            </a:r>
          </a:p>
        </p:txBody>
      </p:sp>
      <p:sp>
        <p:nvSpPr>
          <p:cNvPr id="13" name="Rectangle 71"/>
          <p:cNvSpPr txBox="1">
            <a:spLocks noChangeArrowheads="1"/>
          </p:cNvSpPr>
          <p:nvPr>
            <p:custDataLst>
              <p:tags r:id="rId3"/>
            </p:custDataLst>
          </p:nvPr>
        </p:nvSpPr>
        <p:spPr>
          <a:xfrm>
            <a:off x="4229100" y="4289777"/>
            <a:ext cx="5380037" cy="3698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600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-19042" y="1256"/>
            <a:ext cx="9170341" cy="680321"/>
          </a:xfrm>
          <a:prstGeom prst="rect">
            <a:avLst/>
          </a:prstGeom>
          <a:solidFill>
            <a:srgbClr val="1F3D6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71"/>
          <p:cNvSpPr txBox="1">
            <a:spLocks noChangeArrowheads="1"/>
          </p:cNvSpPr>
          <p:nvPr>
            <p:custDataLst>
              <p:tags r:id="rId4"/>
            </p:custDataLst>
          </p:nvPr>
        </p:nvSpPr>
        <p:spPr>
          <a:xfrm>
            <a:off x="1264372" y="169188"/>
            <a:ext cx="8618537" cy="3698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1" dirty="0">
                <a:solidFill>
                  <a:srgbClr val="FFFFFF"/>
                </a:solidFill>
                <a:cs typeface="Calibri"/>
              </a:rPr>
              <a:t>SOARS Center for Undergraduate Research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08443" y="15855"/>
            <a:ext cx="3464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>
                <a:solidFill>
                  <a:srgbClr val="183053"/>
                </a:solidFill>
                <a:latin typeface="Baskerville"/>
                <a:cs typeface="Baskerville"/>
              </a:rPr>
              <a:t>air </a:t>
            </a:r>
            <a:r>
              <a:rPr lang="en-US" sz="2800" baseline="2000" dirty="0">
                <a:solidFill>
                  <a:srgbClr val="183053"/>
                </a:solidFill>
                <a:latin typeface="Baskerville"/>
                <a:cs typeface="Baskerville"/>
              </a:rPr>
              <a:t>•</a:t>
            </a:r>
            <a:r>
              <a:rPr lang="en-US" sz="2800" dirty="0">
                <a:solidFill>
                  <a:srgbClr val="183053"/>
                </a:solidFill>
                <a:latin typeface="Baskerville"/>
                <a:cs typeface="Baskerville"/>
              </a:rPr>
              <a:t> planet </a:t>
            </a:r>
            <a:r>
              <a:rPr lang="en-US" sz="2800" baseline="2000" dirty="0">
                <a:solidFill>
                  <a:srgbClr val="183053"/>
                </a:solidFill>
                <a:latin typeface="Baskerville"/>
                <a:cs typeface="Baskerville"/>
              </a:rPr>
              <a:t>•</a:t>
            </a:r>
            <a:r>
              <a:rPr lang="en-US" sz="2800" dirty="0">
                <a:solidFill>
                  <a:srgbClr val="183053"/>
                </a:solidFill>
                <a:latin typeface="Baskerville"/>
                <a:cs typeface="Baskerville"/>
              </a:rPr>
              <a:t> </a:t>
            </a:r>
            <a:r>
              <a:rPr lang="en-US" sz="2800" i="1" dirty="0">
                <a:solidFill>
                  <a:srgbClr val="183053"/>
                </a:solidFill>
                <a:latin typeface="Baskerville"/>
                <a:cs typeface="Baskerville"/>
              </a:rPr>
              <a:t>people</a:t>
            </a:r>
          </a:p>
        </p:txBody>
      </p:sp>
      <p:sp>
        <p:nvSpPr>
          <p:cNvPr id="5" name="Rectangle 4"/>
          <p:cNvSpPr/>
          <p:nvPr/>
        </p:nvSpPr>
        <p:spPr>
          <a:xfrm>
            <a:off x="-19043" y="624660"/>
            <a:ext cx="9170341" cy="195475"/>
          </a:xfrm>
          <a:prstGeom prst="rect">
            <a:avLst/>
          </a:prstGeom>
          <a:solidFill>
            <a:srgbClr val="183053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1F3158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4410" y="95023"/>
            <a:ext cx="892195" cy="514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20"/>
              </a:lnSpc>
            </a:pPr>
            <a:r>
              <a:rPr lang="en-US" sz="1600" dirty="0" smtClean="0">
                <a:solidFill>
                  <a:schemeClr val="bg1"/>
                </a:solidFill>
                <a:latin typeface="New Lincoln Gothic BT"/>
                <a:cs typeface="New Lincoln Gothic BT"/>
              </a:rPr>
              <a:t>NCAR</a:t>
            </a:r>
          </a:p>
          <a:p>
            <a:pPr>
              <a:lnSpc>
                <a:spcPts val="1620"/>
              </a:lnSpc>
            </a:pPr>
            <a:r>
              <a:rPr lang="en-US" sz="1600" dirty="0" smtClean="0">
                <a:solidFill>
                  <a:schemeClr val="bg1"/>
                </a:solidFill>
                <a:latin typeface="New Lincoln Gothic BT"/>
                <a:cs typeface="New Lincoln Gothic BT"/>
              </a:rPr>
              <a:t>UCAR</a:t>
            </a:r>
            <a:endParaRPr lang="en-US" sz="1600" dirty="0">
              <a:solidFill>
                <a:schemeClr val="bg1"/>
              </a:solidFill>
              <a:latin typeface="New Lincoln Gothic BT"/>
              <a:cs typeface="New Lincoln Gothic B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5776" y="133019"/>
            <a:ext cx="0" cy="421451"/>
          </a:xfrm>
          <a:prstGeom prst="line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0" name="Picture 29" descr="ncar-logo-sm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4127" y="4614260"/>
            <a:ext cx="992301" cy="311684"/>
          </a:xfrm>
          <a:prstGeom prst="rect">
            <a:avLst/>
          </a:prstGeom>
        </p:spPr>
      </p:pic>
      <p:pic>
        <p:nvPicPr>
          <p:cNvPr id="31" name="Picture 30" descr="ucar-logo-sm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2178" y="5618294"/>
            <a:ext cx="816199" cy="238581"/>
          </a:xfrm>
          <a:prstGeom prst="rect">
            <a:avLst/>
          </a:prstGeom>
        </p:spPr>
      </p:pic>
      <p:pic>
        <p:nvPicPr>
          <p:cNvPr id="32" name="Picture 31" descr="nsf.gi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3108" y="5996178"/>
            <a:ext cx="394339" cy="394339"/>
          </a:xfrm>
          <a:prstGeom prst="rect">
            <a:avLst/>
          </a:prstGeom>
        </p:spPr>
      </p:pic>
      <p:pic>
        <p:nvPicPr>
          <p:cNvPr id="33" name="Picture 32" descr="UCP-Atmos_logo.png"/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3040" y="5124374"/>
            <a:ext cx="574475" cy="33751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29100" y="5514788"/>
            <a:ext cx="1688483" cy="924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156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8254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The job forecast in the atmospheric geosciences is small, but indicates positive growth</a:t>
            </a:r>
            <a:endParaRPr lang="en-US" sz="28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1026" name="Picture 2" descr="K:\Images\SOARS\2013\Orientation\DSCN2517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2800" y="7086600"/>
            <a:ext cx="3167063" cy="23751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grpSp>
        <p:nvGrpSpPr>
          <p:cNvPr id="6" name="Group 5"/>
          <p:cNvGrpSpPr/>
          <p:nvPr/>
        </p:nvGrpSpPr>
        <p:grpSpPr>
          <a:xfrm>
            <a:off x="-19043" y="6062004"/>
            <a:ext cx="9901952" cy="818878"/>
            <a:chOff x="-19043" y="1257"/>
            <a:chExt cx="9901952" cy="818878"/>
          </a:xfrm>
        </p:grpSpPr>
        <p:sp>
          <p:nvSpPr>
            <p:cNvPr id="7" name="Rectangle 6"/>
            <p:cNvSpPr/>
            <p:nvPr/>
          </p:nvSpPr>
          <p:spPr>
            <a:xfrm>
              <a:off x="-19042" y="1257"/>
              <a:ext cx="9170341" cy="721530"/>
            </a:xfrm>
            <a:prstGeom prst="rect">
              <a:avLst/>
            </a:prstGeom>
            <a:solidFill>
              <a:srgbClr val="1F3D6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1"/>
            <p:cNvSpPr txBox="1">
              <a:spLocks noChangeArrowheads="1"/>
            </p:cNvSpPr>
            <p:nvPr>
              <p:custDataLst>
                <p:tags r:id="rId1"/>
              </p:custDataLst>
            </p:nvPr>
          </p:nvSpPr>
          <p:spPr>
            <a:xfrm>
              <a:off x="1264372" y="169188"/>
              <a:ext cx="8618537" cy="36988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1800" dirty="0">
                  <a:solidFill>
                    <a:srgbClr val="FFFFFF"/>
                  </a:solidFill>
                  <a:latin typeface="+mn-lt"/>
                </a:rPr>
                <a:t>UCAR Center for Science Education</a:t>
              </a:r>
              <a:endParaRPr lang="en-US" sz="1800" dirty="0">
                <a:solidFill>
                  <a:srgbClr val="FFFFFF"/>
                </a:solidFill>
                <a:latin typeface="+mn-lt"/>
                <a:ea typeface="ＭＳ Ｐゴシック" charset="0"/>
                <a:cs typeface="Myriad Web Pro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608443" y="15855"/>
              <a:ext cx="35914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air </a:t>
              </a:r>
              <a:r>
                <a:rPr lang="en-US" sz="2800" baseline="20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•</a:t>
              </a:r>
              <a:r>
                <a:rPr lang="en-US" sz="28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 planet </a:t>
              </a:r>
              <a:r>
                <a:rPr lang="en-US" sz="2800" baseline="20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•</a:t>
              </a:r>
              <a:r>
                <a:rPr lang="en-US" sz="28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 </a:t>
              </a:r>
              <a:r>
                <a:rPr lang="en-US" sz="2800" i="1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people</a:t>
              </a:r>
              <a:endParaRPr lang="en-US" sz="2800" i="1" dirty="0">
                <a:solidFill>
                  <a:srgbClr val="183053"/>
                </a:solidFill>
                <a:latin typeface="Baskerville"/>
                <a:cs typeface="Baskerville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9043" y="624660"/>
              <a:ext cx="9170341" cy="195475"/>
            </a:xfrm>
            <a:prstGeom prst="rect">
              <a:avLst/>
            </a:prstGeom>
            <a:solidFill>
              <a:srgbClr val="183053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1F3158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4410" y="95023"/>
              <a:ext cx="892195" cy="5142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62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New Lincoln Gothic BT"/>
                  <a:cs typeface="New Lincoln Gothic BT"/>
                </a:rPr>
                <a:t>NCAR</a:t>
              </a:r>
            </a:p>
            <a:p>
              <a:pPr>
                <a:lnSpc>
                  <a:spcPts val="162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New Lincoln Gothic BT"/>
                  <a:cs typeface="New Lincoln Gothic BT"/>
                </a:rPr>
                <a:t>UCAR</a:t>
              </a:r>
              <a:endParaRPr lang="en-US" sz="1600" dirty="0">
                <a:solidFill>
                  <a:schemeClr val="bg1"/>
                </a:solidFill>
                <a:latin typeface="New Lincoln Gothic BT"/>
                <a:cs typeface="New Lincoln Gothic BT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205776" y="133019"/>
              <a:ext cx="0" cy="421451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8103557"/>
              </p:ext>
            </p:extLst>
          </p:nvPr>
        </p:nvGraphicFramePr>
        <p:xfrm>
          <a:off x="317500" y="3156390"/>
          <a:ext cx="8651875" cy="2424312"/>
        </p:xfrm>
        <a:graphic>
          <a:graphicData uri="http://schemas.openxmlformats.org/drawingml/2006/table">
            <a:tbl>
              <a:tblPr/>
              <a:tblGrid>
                <a:gridCol w="2174875"/>
                <a:gridCol w="746125"/>
                <a:gridCol w="734387"/>
                <a:gridCol w="1080001"/>
                <a:gridCol w="1269890"/>
                <a:gridCol w="1409341"/>
                <a:gridCol w="1237256"/>
              </a:tblGrid>
              <a:tr h="119016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Occupation Title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 2012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 2022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Employ</a:t>
                      </a: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- ment 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change   </a:t>
                      </a:r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2012 - 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2022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Employment change           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2012-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2022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Job openings due to growth and replacement 2012-2022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Education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78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Atmospheric and space scientists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11,100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12,200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1,100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10.0%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3,800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B.S.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14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Atmospheric,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Earth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, marine, and space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teachers,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faculty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13,200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14,700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1,500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11.4%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3,500</a:t>
                      </a: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Ph.D.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or professional degree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ahoma"/>
                      </a:endParaRPr>
                    </a:p>
                  </a:txBody>
                  <a:tcPr marL="11289" marR="11289" marT="112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2894856" y="5632313"/>
            <a:ext cx="59296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U.S. Bureau of Labor Statistics:  http://</a:t>
            </a:r>
            <a:r>
              <a:rPr lang="en-US" sz="1400" dirty="0" err="1" smtClean="0"/>
              <a:t>data.bls.gov</a:t>
            </a:r>
            <a:r>
              <a:rPr lang="en-US" sz="1400" dirty="0" smtClean="0"/>
              <a:t>/projections/</a:t>
            </a:r>
            <a:r>
              <a:rPr lang="en-US" sz="1400" dirty="0" err="1" smtClean="0"/>
              <a:t>occupationProj</a:t>
            </a:r>
            <a:endParaRPr lang="en-US" sz="1400" dirty="0"/>
          </a:p>
        </p:txBody>
      </p:sp>
      <p:pic>
        <p:nvPicPr>
          <p:cNvPr id="16" name="Picture 1" descr="K:\Images\SOARS\2012\proteges-mentors\adrianna-woolman\_MG_3637.jp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14772" y="1168651"/>
            <a:ext cx="2494254" cy="1662959"/>
          </a:xfrm>
          <a:prstGeom prst="rect">
            <a:avLst/>
          </a:prstGeom>
          <a:noFill/>
          <a:ln>
            <a:noFill/>
          </a:ln>
          <a:effectLst>
            <a:outerShdw blurRad="50800" dist="635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000" y="1168651"/>
            <a:ext cx="2486668" cy="1662959"/>
          </a:xfrm>
          <a:prstGeom prst="rect">
            <a:avLst/>
          </a:prstGeom>
          <a:effectLst>
            <a:outerShdw blurRad="50800" dist="635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9927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9043" y="6062004"/>
            <a:ext cx="9901952" cy="818878"/>
            <a:chOff x="-19043" y="1257"/>
            <a:chExt cx="9901952" cy="818878"/>
          </a:xfrm>
        </p:grpSpPr>
        <p:sp>
          <p:nvSpPr>
            <p:cNvPr id="8" name="Rectangle 7"/>
            <p:cNvSpPr/>
            <p:nvPr/>
          </p:nvSpPr>
          <p:spPr>
            <a:xfrm>
              <a:off x="-19042" y="1257"/>
              <a:ext cx="9170341" cy="721530"/>
            </a:xfrm>
            <a:prstGeom prst="rect">
              <a:avLst/>
            </a:prstGeom>
            <a:solidFill>
              <a:srgbClr val="1F3D6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71"/>
            <p:cNvSpPr txBox="1">
              <a:spLocks noChangeArrowheads="1"/>
            </p:cNvSpPr>
            <p:nvPr>
              <p:custDataLst>
                <p:tags r:id="rId1"/>
              </p:custDataLst>
            </p:nvPr>
          </p:nvSpPr>
          <p:spPr>
            <a:xfrm>
              <a:off x="1264372" y="169188"/>
              <a:ext cx="8618537" cy="36988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1800" dirty="0">
                  <a:solidFill>
                    <a:srgbClr val="FFFFFF"/>
                  </a:solidFill>
                  <a:latin typeface="+mn-lt"/>
                </a:rPr>
                <a:t>UCAR Center for Science Education</a:t>
              </a:r>
              <a:endParaRPr lang="en-US" sz="1800" dirty="0">
                <a:solidFill>
                  <a:srgbClr val="FFFFFF"/>
                </a:solidFill>
                <a:latin typeface="+mn-lt"/>
                <a:ea typeface="ＭＳ Ｐゴシック" charset="0"/>
                <a:cs typeface="Myriad Web Pro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608443" y="15855"/>
              <a:ext cx="35914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air </a:t>
              </a:r>
              <a:r>
                <a:rPr lang="en-US" sz="2800" baseline="20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•</a:t>
              </a:r>
              <a:r>
                <a:rPr lang="en-US" sz="28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 planet </a:t>
              </a:r>
              <a:r>
                <a:rPr lang="en-US" sz="2800" baseline="20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•</a:t>
              </a:r>
              <a:r>
                <a:rPr lang="en-US" sz="28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 </a:t>
              </a:r>
              <a:r>
                <a:rPr lang="en-US" sz="2800" i="1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people</a:t>
              </a:r>
              <a:endParaRPr lang="en-US" sz="2800" i="1" dirty="0">
                <a:solidFill>
                  <a:srgbClr val="183053"/>
                </a:solidFill>
                <a:latin typeface="Baskerville"/>
                <a:cs typeface="Baskerville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-19043" y="624660"/>
              <a:ext cx="9170341" cy="195475"/>
            </a:xfrm>
            <a:prstGeom prst="rect">
              <a:avLst/>
            </a:prstGeom>
            <a:solidFill>
              <a:srgbClr val="183053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1F3158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44410" y="95023"/>
              <a:ext cx="892195" cy="5142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62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New Lincoln Gothic BT"/>
                  <a:cs typeface="New Lincoln Gothic BT"/>
                </a:rPr>
                <a:t>NCAR</a:t>
              </a:r>
            </a:p>
            <a:p>
              <a:pPr>
                <a:lnSpc>
                  <a:spcPts val="162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New Lincoln Gothic BT"/>
                  <a:cs typeface="New Lincoln Gothic BT"/>
                </a:rPr>
                <a:t>UCAR</a:t>
              </a:r>
              <a:endParaRPr lang="en-US" sz="1600" dirty="0">
                <a:solidFill>
                  <a:schemeClr val="bg1"/>
                </a:solidFill>
                <a:latin typeface="New Lincoln Gothic BT"/>
                <a:cs typeface="New Lincoln Gothic BT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1205776" y="133019"/>
              <a:ext cx="0" cy="421451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26598" y="-108513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What does the gap in skills look like?</a:t>
            </a:r>
            <a:endParaRPr lang="en-US" sz="36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19030" y="1040975"/>
            <a:ext cx="8229600" cy="4820381"/>
          </a:xfrm>
        </p:spPr>
        <p:txBody>
          <a:bodyPr numCol="2"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Technical Skills</a:t>
            </a:r>
          </a:p>
          <a:p>
            <a:r>
              <a:rPr lang="en-US" sz="2400" dirty="0" smtClean="0"/>
              <a:t>Computer programming</a:t>
            </a:r>
          </a:p>
          <a:p>
            <a:r>
              <a:rPr lang="en-US" sz="2400" dirty="0" smtClean="0"/>
              <a:t>Math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Communication </a:t>
            </a:r>
            <a:r>
              <a:rPr lang="en-US" sz="2400" b="1" dirty="0"/>
              <a:t>Skills</a:t>
            </a:r>
          </a:p>
          <a:p>
            <a:r>
              <a:rPr lang="en-US" sz="2400" dirty="0"/>
              <a:t>Writing – papers, proposals </a:t>
            </a:r>
          </a:p>
          <a:p>
            <a:r>
              <a:rPr lang="en-US" sz="2400" dirty="0"/>
              <a:t>Oral – presentations</a:t>
            </a:r>
          </a:p>
          <a:p>
            <a:r>
              <a:rPr lang="en-US" sz="2400" dirty="0"/>
              <a:t>Email – professional &amp; clear</a:t>
            </a:r>
          </a:p>
          <a:p>
            <a:r>
              <a:rPr lang="en-US" sz="2400" dirty="0"/>
              <a:t>Meetings – purposeful, respectful, </a:t>
            </a:r>
            <a:r>
              <a:rPr lang="en-US" sz="2400" dirty="0" smtClean="0"/>
              <a:t>being prepared</a:t>
            </a:r>
            <a:endParaRPr lang="en-US" sz="2400" b="1" dirty="0"/>
          </a:p>
          <a:p>
            <a:pPr marL="0" indent="0">
              <a:buNone/>
            </a:pPr>
            <a:r>
              <a:rPr lang="en-US" sz="2400" b="1" dirty="0" smtClean="0"/>
              <a:t> </a:t>
            </a:r>
          </a:p>
          <a:p>
            <a:pPr marL="0" indent="0">
              <a:buNone/>
            </a:pPr>
            <a:r>
              <a:rPr lang="en-US" sz="2400" b="1" dirty="0" smtClean="0"/>
              <a:t>Leadership </a:t>
            </a:r>
            <a:r>
              <a:rPr lang="en-US" sz="2400" b="1" dirty="0"/>
              <a:t>skills</a:t>
            </a:r>
          </a:p>
          <a:p>
            <a:r>
              <a:rPr lang="en-US" sz="2400" dirty="0"/>
              <a:t>Taking initiative</a:t>
            </a:r>
          </a:p>
          <a:p>
            <a:r>
              <a:rPr lang="en-US" sz="2400" dirty="0" smtClean="0"/>
              <a:t>Supporting team</a:t>
            </a:r>
            <a:endParaRPr lang="en-US" sz="2400" dirty="0"/>
          </a:p>
          <a:p>
            <a:r>
              <a:rPr lang="en-US" sz="2400" dirty="0"/>
              <a:t>Mentoring others</a:t>
            </a:r>
          </a:p>
          <a:p>
            <a:r>
              <a:rPr lang="en-US" sz="2400" dirty="0" smtClean="0"/>
              <a:t>Project management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smtClean="0"/>
              <a:t> </a:t>
            </a:r>
          </a:p>
          <a:p>
            <a:endParaRPr lang="en-US" sz="2400" dirty="0" smtClean="0"/>
          </a:p>
          <a:p>
            <a:endParaRPr lang="en-US" sz="2400" dirty="0" smtClean="0"/>
          </a:p>
        </p:txBody>
      </p:sp>
      <p:pic>
        <p:nvPicPr>
          <p:cNvPr id="17" name="Picture 3" descr="K:\Images\SOARS\2012\proteges-mentors\zaragoza&amp;detweiler\_MG_3354.jp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95356" y="3500226"/>
            <a:ext cx="3541431" cy="2361130"/>
          </a:xfrm>
          <a:prstGeom prst="rect">
            <a:avLst/>
          </a:prstGeom>
          <a:noFill/>
          <a:ln w="1270">
            <a:noFill/>
          </a:ln>
          <a:effectLst>
            <a:outerShdw blurRad="50800" dist="635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77789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9043" y="6062004"/>
            <a:ext cx="9901952" cy="818878"/>
            <a:chOff x="-19043" y="1257"/>
            <a:chExt cx="9901952" cy="818878"/>
          </a:xfrm>
        </p:grpSpPr>
        <p:sp>
          <p:nvSpPr>
            <p:cNvPr id="7" name="Rectangle 6"/>
            <p:cNvSpPr/>
            <p:nvPr/>
          </p:nvSpPr>
          <p:spPr>
            <a:xfrm>
              <a:off x="-19042" y="1257"/>
              <a:ext cx="9170341" cy="721530"/>
            </a:xfrm>
            <a:prstGeom prst="rect">
              <a:avLst/>
            </a:prstGeom>
            <a:solidFill>
              <a:srgbClr val="1F3D6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1"/>
            <p:cNvSpPr txBox="1">
              <a:spLocks noChangeArrowheads="1"/>
            </p:cNvSpPr>
            <p:nvPr>
              <p:custDataLst>
                <p:tags r:id="rId1"/>
              </p:custDataLst>
            </p:nvPr>
          </p:nvSpPr>
          <p:spPr>
            <a:xfrm>
              <a:off x="1264372" y="169188"/>
              <a:ext cx="8618537" cy="36988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1800" dirty="0">
                  <a:solidFill>
                    <a:srgbClr val="FFFFFF"/>
                  </a:solidFill>
                  <a:latin typeface="+mn-lt"/>
                </a:rPr>
                <a:t>UCAR Center for Science Education</a:t>
              </a:r>
              <a:endParaRPr lang="en-US" sz="1800" dirty="0">
                <a:solidFill>
                  <a:srgbClr val="FFFFFF"/>
                </a:solidFill>
                <a:latin typeface="+mn-lt"/>
                <a:ea typeface="ＭＳ Ｐゴシック" charset="0"/>
                <a:cs typeface="Myriad Web Pro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608443" y="15855"/>
              <a:ext cx="35914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air </a:t>
              </a:r>
              <a:r>
                <a:rPr lang="en-US" sz="2800" baseline="20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•</a:t>
              </a:r>
              <a:r>
                <a:rPr lang="en-US" sz="28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 planet </a:t>
              </a:r>
              <a:r>
                <a:rPr lang="en-US" sz="2800" baseline="20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•</a:t>
              </a:r>
              <a:r>
                <a:rPr lang="en-US" sz="28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 </a:t>
              </a:r>
              <a:r>
                <a:rPr lang="en-US" sz="2800" i="1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people</a:t>
              </a:r>
              <a:endParaRPr lang="en-US" sz="2800" i="1" dirty="0">
                <a:solidFill>
                  <a:srgbClr val="183053"/>
                </a:solidFill>
                <a:latin typeface="Baskerville"/>
                <a:cs typeface="Baskerville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9043" y="624660"/>
              <a:ext cx="9170341" cy="195475"/>
            </a:xfrm>
            <a:prstGeom prst="rect">
              <a:avLst/>
            </a:prstGeom>
            <a:solidFill>
              <a:srgbClr val="183053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1F3158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4410" y="95023"/>
              <a:ext cx="892195" cy="5142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62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New Lincoln Gothic BT"/>
                  <a:cs typeface="New Lincoln Gothic BT"/>
                </a:rPr>
                <a:t>NCAR</a:t>
              </a:r>
            </a:p>
            <a:p>
              <a:pPr>
                <a:lnSpc>
                  <a:spcPts val="162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New Lincoln Gothic BT"/>
                  <a:cs typeface="New Lincoln Gothic BT"/>
                </a:rPr>
                <a:t>UCAR</a:t>
              </a:r>
              <a:endParaRPr lang="en-US" sz="1600" dirty="0">
                <a:solidFill>
                  <a:schemeClr val="bg1"/>
                </a:solidFill>
                <a:latin typeface="New Lincoln Gothic BT"/>
                <a:cs typeface="New Lincoln Gothic BT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205776" y="133019"/>
              <a:ext cx="0" cy="421451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457200" y="80656"/>
            <a:ext cx="8229600" cy="1143000"/>
          </a:xfrm>
          <a:solidFill>
            <a:schemeClr val="accent1">
              <a:lumMod val="20000"/>
              <a:lumOff val="80000"/>
              <a:alpha val="0"/>
            </a:schemeClr>
          </a:solidFill>
        </p:spPr>
        <p:txBody>
          <a:bodyPr>
            <a:noAutofit/>
          </a:bodyPr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What do employers and potential graduate advisors look for?</a:t>
            </a:r>
            <a:endParaRPr lang="en-US" sz="3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199" y="1302411"/>
            <a:ext cx="7976527" cy="4906412"/>
          </a:xfrm>
        </p:spPr>
        <p:txBody>
          <a:bodyPr numCol="1"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To find out, we plan to: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Survey graduate schools &amp; employers on skills sought             - and perceived as lacking - in graduates and postgrads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Identify creative solutions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Provide UCAR members with </a:t>
            </a:r>
            <a:r>
              <a:rPr lang="en-US" sz="2400" dirty="0" smtClean="0"/>
              <a:t>survey results &amp; suggestions</a:t>
            </a:r>
            <a:endParaRPr lang="en-US" sz="2400" dirty="0"/>
          </a:p>
          <a:p>
            <a:pPr marL="457200" indent="-457200">
              <a:buFont typeface="+mj-lt"/>
              <a:buAutoNum type="arabicPeriod"/>
            </a:pPr>
            <a:endParaRPr lang="en-US" sz="2400" dirty="0" smtClean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2598" y="3505932"/>
            <a:ext cx="3402797" cy="2268531"/>
          </a:xfrm>
          <a:prstGeom prst="rect">
            <a:avLst/>
          </a:prstGeom>
          <a:effectLst>
            <a:outerShdw blurRad="50800" dist="635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04015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ontent Placeholder 2"/>
          <p:cNvSpPr>
            <a:spLocks noGrp="1"/>
          </p:cNvSpPr>
          <p:nvPr>
            <p:ph idx="1"/>
          </p:nvPr>
        </p:nvSpPr>
        <p:spPr>
          <a:xfrm>
            <a:off x="457199" y="1368602"/>
            <a:ext cx="8513811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Update departmental degree requirements</a:t>
            </a:r>
          </a:p>
          <a:p>
            <a:r>
              <a:rPr lang="en-US" sz="2400" dirty="0" smtClean="0"/>
              <a:t>Incorporate real research into courses</a:t>
            </a:r>
          </a:p>
          <a:p>
            <a:r>
              <a:rPr lang="en-US" sz="2400" dirty="0" smtClean="0"/>
              <a:t>Permit students to develop skills online for credit</a:t>
            </a:r>
          </a:p>
          <a:p>
            <a:r>
              <a:rPr lang="en-US" sz="2400" dirty="0"/>
              <a:t>T</a:t>
            </a:r>
            <a:r>
              <a:rPr lang="en-US" sz="2400" dirty="0" smtClean="0"/>
              <a:t>ranscend bricks and mortar </a:t>
            </a:r>
            <a:r>
              <a:rPr lang="en-US" sz="2400" dirty="0" smtClean="0">
                <a:sym typeface="Wingdings"/>
              </a:rPr>
              <a:t></a:t>
            </a:r>
            <a:r>
              <a:rPr lang="en-US" sz="2400" dirty="0" smtClean="0"/>
              <a:t> students without borders</a:t>
            </a:r>
          </a:p>
          <a:p>
            <a:r>
              <a:rPr lang="en-US" sz="2400" dirty="0" smtClean="0"/>
              <a:t>Encourage internships &amp; work opportunities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-19043" y="6062004"/>
            <a:ext cx="9901952" cy="818878"/>
            <a:chOff x="-19043" y="1257"/>
            <a:chExt cx="9901952" cy="818878"/>
          </a:xfrm>
        </p:grpSpPr>
        <p:sp>
          <p:nvSpPr>
            <p:cNvPr id="7" name="Rectangle 6"/>
            <p:cNvSpPr/>
            <p:nvPr/>
          </p:nvSpPr>
          <p:spPr>
            <a:xfrm>
              <a:off x="-19042" y="1257"/>
              <a:ext cx="9170341" cy="721530"/>
            </a:xfrm>
            <a:prstGeom prst="rect">
              <a:avLst/>
            </a:prstGeom>
            <a:solidFill>
              <a:srgbClr val="1F3D68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1"/>
            <p:cNvSpPr txBox="1">
              <a:spLocks noChangeArrowheads="1"/>
            </p:cNvSpPr>
            <p:nvPr>
              <p:custDataLst>
                <p:tags r:id="rId1"/>
              </p:custDataLst>
            </p:nvPr>
          </p:nvSpPr>
          <p:spPr>
            <a:xfrm>
              <a:off x="1264372" y="169188"/>
              <a:ext cx="8618537" cy="369887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algn="ctr" defTabSz="4572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n-US" sz="1800" dirty="0">
                  <a:solidFill>
                    <a:srgbClr val="FFFFFF"/>
                  </a:solidFill>
                  <a:latin typeface="+mn-lt"/>
                </a:rPr>
                <a:t>UCAR Center for Science Education</a:t>
              </a:r>
              <a:endParaRPr lang="en-US" sz="1800" dirty="0">
                <a:solidFill>
                  <a:srgbClr val="FFFFFF"/>
                </a:solidFill>
                <a:latin typeface="+mn-lt"/>
                <a:ea typeface="ＭＳ Ｐゴシック" charset="0"/>
                <a:cs typeface="Myriad Web Pro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608443" y="15855"/>
              <a:ext cx="359143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i="1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air </a:t>
              </a:r>
              <a:r>
                <a:rPr lang="en-US" sz="2800" baseline="20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•</a:t>
              </a:r>
              <a:r>
                <a:rPr lang="en-US" sz="28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 planet </a:t>
              </a:r>
              <a:r>
                <a:rPr lang="en-US" sz="2800" baseline="20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•</a:t>
              </a:r>
              <a:r>
                <a:rPr lang="en-US" sz="2800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 </a:t>
              </a:r>
              <a:r>
                <a:rPr lang="en-US" sz="2800" i="1" dirty="0" smtClean="0">
                  <a:solidFill>
                    <a:srgbClr val="183053"/>
                  </a:solidFill>
                  <a:latin typeface="Baskerville"/>
                  <a:cs typeface="Baskerville"/>
                </a:rPr>
                <a:t>people</a:t>
              </a:r>
              <a:endParaRPr lang="en-US" sz="2800" i="1" dirty="0">
                <a:solidFill>
                  <a:srgbClr val="183053"/>
                </a:solidFill>
                <a:latin typeface="Baskerville"/>
                <a:cs typeface="Baskerville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-19043" y="624660"/>
              <a:ext cx="9170341" cy="195475"/>
            </a:xfrm>
            <a:prstGeom prst="rect">
              <a:avLst/>
            </a:prstGeom>
            <a:solidFill>
              <a:srgbClr val="183053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1F3158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44410" y="95023"/>
              <a:ext cx="892195" cy="5142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162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New Lincoln Gothic BT"/>
                  <a:cs typeface="New Lincoln Gothic BT"/>
                </a:rPr>
                <a:t>NCAR</a:t>
              </a:r>
            </a:p>
            <a:p>
              <a:pPr>
                <a:lnSpc>
                  <a:spcPts val="1620"/>
                </a:lnSpc>
              </a:pPr>
              <a:r>
                <a:rPr lang="en-US" sz="1600" dirty="0" smtClean="0">
                  <a:solidFill>
                    <a:schemeClr val="bg1"/>
                  </a:solidFill>
                  <a:latin typeface="New Lincoln Gothic BT"/>
                  <a:cs typeface="New Lincoln Gothic BT"/>
                </a:rPr>
                <a:t>UCAR</a:t>
              </a:r>
              <a:endParaRPr lang="en-US" sz="1600" dirty="0">
                <a:solidFill>
                  <a:schemeClr val="bg1"/>
                </a:solidFill>
                <a:latin typeface="New Lincoln Gothic BT"/>
                <a:cs typeface="New Lincoln Gothic BT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205776" y="133019"/>
              <a:ext cx="0" cy="421451"/>
            </a:xfrm>
            <a:prstGeom prst="line">
              <a:avLst/>
            </a:prstGeom>
            <a:ln w="952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-1" y="-10302"/>
            <a:ext cx="8971011" cy="11430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What are some innovative ways to close the skills gap and improve access?</a:t>
            </a:r>
            <a:endParaRPr lang="en-US" sz="3200" dirty="0">
              <a:effectLst>
                <a:outerShdw blurRad="50800" dist="38100" dir="27000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0429" y="3801615"/>
            <a:ext cx="2406371" cy="222890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47637" y="3801616"/>
            <a:ext cx="2931046" cy="209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120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SIZE" val="Yes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18123</TotalTime>
  <Words>467</Words>
  <Application>Microsoft Macintosh PowerPoint</Application>
  <PresentationFormat>On-screen Show (4:3)</PresentationFormat>
  <Paragraphs>111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Custom Design</vt:lpstr>
      <vt:lpstr>PowerPoint Presentation</vt:lpstr>
      <vt:lpstr>The job forecast in the atmospheric geosciences is small, but indicates positive growth</vt:lpstr>
      <vt:lpstr>What does the gap in skills look like?</vt:lpstr>
      <vt:lpstr>What do employers and potential graduate advisors look for?</vt:lpstr>
      <vt:lpstr>What are some innovative ways to close the skills gap and improve access?</vt:lpstr>
    </vt:vector>
  </TitlesOfParts>
  <Company>UCAR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Spark Creates Exhibits</dc:title>
  <dc:creator>Moira Kennedy</dc:creator>
  <cp:lastModifiedBy>Valerie Sloan</cp:lastModifiedBy>
  <cp:revision>99</cp:revision>
  <dcterms:created xsi:type="dcterms:W3CDTF">2013-06-12T18:53:41Z</dcterms:created>
  <dcterms:modified xsi:type="dcterms:W3CDTF">2014-10-22T20:42:46Z</dcterms:modified>
</cp:coreProperties>
</file>